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71" r:id="rId5"/>
    <p:sldId id="274" r:id="rId6"/>
    <p:sldId id="267" r:id="rId7"/>
    <p:sldId id="263" r:id="rId8"/>
    <p:sldId id="276" r:id="rId9"/>
    <p:sldId id="275" r:id="rId10"/>
    <p:sldId id="277" r:id="rId11"/>
    <p:sldId id="278" r:id="rId12"/>
    <p:sldId id="264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432"/>
    <a:srgbClr val="A32B30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21EE2-3FF8-735A-8523-8C04632AD1BC}" v="267" dt="2023-12-05T00:27:54.877"/>
    <p1510:client id="{6E85EE02-F4D5-9557-EEBF-21E3DDEB256F}" v="553" dt="2024-01-02T21:05:50.719"/>
    <p1510:client id="{A2A6B850-5672-254A-4A12-E0F7855EF643}" v="2041" dt="2024-01-08T18:34:57.713"/>
    <p1510:client id="{DBA33625-0217-F0C8-5FDE-07EA7FECAA7C}" v="858" dt="2024-01-08T20:44:39.488"/>
    <p1510:client id="{ED5B15DF-16FD-9630-32BE-02422851ED41}" v="50" dt="2023-12-04T23:58:04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err="1">
                <a:effectLst/>
              </a:rPr>
              <a:t>Digenimilles</a:t>
            </a:r>
            <a:r>
              <a:rPr lang="en-US" sz="1920" b="0" i="0" u="none" strike="noStrike" baseline="0">
                <a:effectLst/>
              </a:rPr>
              <a:t> Nos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err="1">
                <a:effectLst/>
              </a:rPr>
              <a:t>Digenimilles</a:t>
            </a:r>
            <a:r>
              <a:rPr lang="en-US" sz="1800" b="0" i="0" baseline="0">
                <a:effectLst/>
              </a:rPr>
              <a:t> Nos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err="1">
                <a:effectLst/>
              </a:rPr>
              <a:t>Digenimilles</a:t>
            </a:r>
            <a:r>
              <a:rPr lang="en-US" sz="1800" b="0" i="0" baseline="0">
                <a:effectLst/>
              </a:rPr>
              <a:t> Nos </a:t>
            </a:r>
            <a:endParaRPr lang="en-US" sz="2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+mn-lt"/>
              </a:rPr>
              <a:t>“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</a:t>
            </a:r>
            <a:r>
              <a:rPr lang="en-US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svg"/><Relationship Id="rId7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imberly.arbolante@bakersfieldcollege.ed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F50-EC87-0F49-817B-EEF86265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General Education Support 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for Math &amp; English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607B4-48B4-624C-8272-59F48B5EC2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Presented to Admin Council Jan. 8, 2024</a:t>
            </a:r>
          </a:p>
          <a:p>
            <a:r>
              <a:rPr lang="en-US" dirty="0">
                <a:cs typeface="Calibri"/>
              </a:rPr>
              <a:t>Anna Melby, Interim Associate Dean of Instruction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Kim Arbolante, Interim Writing Center Program Manager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0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1EF15-4728-5442-DA26-E4A908E19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AEA4-9244-6933-DCF1-453E5655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Writing Center Space Design</a:t>
            </a:r>
            <a:endParaRPr lang="en-US" sz="3600" b="1">
              <a:cs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D8CC3-07B1-84D3-BEEE-81F97329B5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>
                <a:cs typeface="Calibri"/>
              </a:rPr>
              <a:t>Hyflex</a:t>
            </a:r>
            <a:r>
              <a:rPr lang="en-US" sz="2000">
                <a:cs typeface="Calibri"/>
              </a:rPr>
              <a:t> Zoom space for workshops, embedded class activities and study hall, 26-unit PC lab w/ free printing (20 </a:t>
            </a:r>
            <a:r>
              <a:rPr lang="en-US" sz="2000" err="1">
                <a:cs typeface="Calibri"/>
              </a:rPr>
              <a:t>pg</a:t>
            </a:r>
            <a:r>
              <a:rPr lang="en-US" sz="2000">
                <a:cs typeface="Calibri"/>
              </a:rPr>
              <a:t> limit)</a:t>
            </a:r>
            <a:endParaRPr lang="en-US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FBFCB-02D1-3064-2F37-9AB160648C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75 spacious seats with universal design, charging stations, DSPS accommodative study cubicle</a:t>
            </a:r>
            <a:r>
              <a:rPr lang="en-US">
                <a:cs typeface="Calibri"/>
              </a:rPr>
              <a:t> 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27163-1408-6BA1-CFBB-D2F576BE6B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Glass divider wall allowing for flexibility in space use without moving locations or adding additional line of sight</a:t>
            </a:r>
            <a:endParaRPr lang="en-US" sz="2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9E10E3-65AE-62AA-CF6D-3A7D818BAC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41040" y="4881139"/>
            <a:ext cx="7455979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Space for faculty to conduct office hours in the WC; roaming librarians for reference support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9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32231-EAD8-CD0B-7B8C-42534985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56" y="379906"/>
            <a:ext cx="10814813" cy="7810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Fall 2023 ACDV B86 NC Writing Center Data</a:t>
            </a:r>
          </a:p>
        </p:txBody>
      </p:sp>
      <p:pic>
        <p:nvPicPr>
          <p:cNvPr id="4" name="Content Placeholder 3" descr="A graph of activities and hours main campus&#10;&#10;Description automatically generated">
            <a:extLst>
              <a:ext uri="{FF2B5EF4-FFF2-40B4-BE49-F238E27FC236}">
                <a16:creationId xmlns:a16="http://schemas.microsoft.com/office/drawing/2014/main" id="{55AE42A3-264E-0CE1-CAE1-DC1AABCDC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22" y="2957665"/>
            <a:ext cx="5119085" cy="3346376"/>
          </a:xfrm>
          <a:prstGeom prst="rect">
            <a:avLst/>
          </a:prstGeom>
        </p:spPr>
      </p:pic>
      <p:pic>
        <p:nvPicPr>
          <p:cNvPr id="5" name="Picture 4" descr="A graph of a number of red cubes&#10;&#10;Description automatically generated">
            <a:extLst>
              <a:ext uri="{FF2B5EF4-FFF2-40B4-BE49-F238E27FC236}">
                <a16:creationId xmlns:a16="http://schemas.microsoft.com/office/drawing/2014/main" id="{8D12C3DA-9380-06CE-937A-FD355BC3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925" y="2957665"/>
            <a:ext cx="5567421" cy="3346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8980B-6AEF-E3AC-511B-4096B48710F9}"/>
              </a:ext>
            </a:extLst>
          </p:cNvPr>
          <p:cNvSpPr txBox="1"/>
          <p:nvPr/>
        </p:nvSpPr>
        <p:spPr>
          <a:xfrm>
            <a:off x="476249" y="1733550"/>
            <a:ext cx="52863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11,162.75 total participation  hours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2,345 Canvas workshops completed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108.75 hours of embedded support outside of class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285D6-E3A2-56C0-CD89-9CE0C41E9B33}"/>
              </a:ext>
            </a:extLst>
          </p:cNvPr>
          <p:cNvSpPr txBox="1"/>
          <p:nvPr/>
        </p:nvSpPr>
        <p:spPr>
          <a:xfrm>
            <a:off x="6238875" y="1781174"/>
            <a:ext cx="56959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7,868.5 study hall hours completed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492 hours per week on average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Analysis from Athletics Dept. shows GPAs increase 3.9%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468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3983-1F94-9643-A32C-70B975B3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What's Next for the WC?</a:t>
            </a:r>
            <a:endParaRPr lang="en-US" dirty="0"/>
          </a:p>
        </p:txBody>
      </p:sp>
      <p:pic>
        <p:nvPicPr>
          <p:cNvPr id="15" name="Picture Placeholder 14" descr="Classroom with solid fill">
            <a:extLst>
              <a:ext uri="{FF2B5EF4-FFF2-40B4-BE49-F238E27FC236}">
                <a16:creationId xmlns:a16="http://schemas.microsoft.com/office/drawing/2014/main" id="{E37BA008-3D1D-9A14-AE16-B712A4DACB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" r="129"/>
          <a:stretch/>
        </p:blipFill>
        <p:spPr>
          <a:xfrm>
            <a:off x="499311" y="3556137"/>
            <a:ext cx="613737" cy="6137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44374-6047-8D41-AF3B-CFFDCAA05D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Increase # of covered CRNs by hiring more Writing Specialists</a:t>
            </a:r>
            <a:endParaRPr lang="en-US" dirty="0"/>
          </a:p>
        </p:txBody>
      </p:sp>
      <p:pic>
        <p:nvPicPr>
          <p:cNvPr id="16" name="Picture Placeholder 15" descr="Modern architecture with solid fill">
            <a:extLst>
              <a:ext uri="{FF2B5EF4-FFF2-40B4-BE49-F238E27FC236}">
                <a16:creationId xmlns:a16="http://schemas.microsoft.com/office/drawing/2014/main" id="{4CA76A6D-ECB1-60DC-A42A-83655F2AFF3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77825" y="3556137"/>
            <a:ext cx="613737" cy="613737"/>
          </a:xfrm>
        </p:spPr>
      </p:pic>
      <p:pic>
        <p:nvPicPr>
          <p:cNvPr id="17" name="Picture Placeholder 16" descr="Open envelope with solid fill">
            <a:extLst>
              <a:ext uri="{FF2B5EF4-FFF2-40B4-BE49-F238E27FC236}">
                <a16:creationId xmlns:a16="http://schemas.microsoft.com/office/drawing/2014/main" id="{EE2C27A4-A97D-5C4E-6D93-80A68AD538C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21025" y="3556137"/>
            <a:ext cx="613737" cy="613737"/>
          </a:xfrm>
        </p:spPr>
      </p:pic>
      <p:pic>
        <p:nvPicPr>
          <p:cNvPr id="18" name="Picture Placeholder 17" descr="Court with solid fill">
            <a:extLst>
              <a:ext uri="{FF2B5EF4-FFF2-40B4-BE49-F238E27FC236}">
                <a16:creationId xmlns:a16="http://schemas.microsoft.com/office/drawing/2014/main" id="{7E7A4FE9-DE32-F060-D10C-A2AFE2C1646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664225" y="3556137"/>
            <a:ext cx="613737" cy="61373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87684-1A96-024D-9D63-DBD529C165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Expand support to Arvin site w/ Spanish speaking Writing Specialist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F1C6A1-AE74-BB44-9467-8E1543564C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Increase hours and variety of support to create 24-hour writing help offered by BC (asynchronous support)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3F062A-3641-E645-9627-C7713D284E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90949" y="2233750"/>
            <a:ext cx="2398650" cy="11968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Create and implement outreach strategies to increase completion of ENGL B1a &amp; COMM B1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C75D81-8943-A846-A1B8-6DDF102DB0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Embedded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4CF5ED-CC72-CC4E-94BF-536C0C365B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Arvin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FE0F43-6038-3443-8D3C-2478FF015E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24/7 WC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76370A-AA7E-E04B-AEF2-447C29447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428433" y="3705199"/>
            <a:ext cx="1699809" cy="3436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ACH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9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56BB0C-68A7-BA92-FFED-75DE7B15A5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6657" y="2737786"/>
            <a:ext cx="4981042" cy="34940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Bring students in for tours/orientations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Talk to WC PM about customized workshops for the students you serve</a:t>
            </a:r>
          </a:p>
          <a:p>
            <a:pPr marL="342900" indent="-342900"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Normalize academic support as part of the student experience at BC</a:t>
            </a:r>
          </a:p>
          <a:p>
            <a:pPr marL="342900" indent="-342900"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Ask the students you interact with if they have completed ENGL B1a yet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We can recommend a class with an embedded Writing Specialist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214EB-E79A-85FE-C728-D6FD89BC67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What does all of this mean for you, your department and your role in student success?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7C317-F25F-1254-6EB0-7A25CD16B9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397" y="1295905"/>
            <a:ext cx="3263573" cy="10727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ea typeface="Calibri"/>
                <a:cs typeface="Calibri"/>
              </a:rPr>
              <a:t>Question: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41643E-CB50-4294-9483-D9A05415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a typeface="Calibri Light"/>
                <a:cs typeface="Calibri Light"/>
              </a:rPr>
              <a:t>Opportunities for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2BD33-1394-0A18-328F-BEEFED7E4D3C}"/>
              </a:ext>
            </a:extLst>
          </p:cNvPr>
          <p:cNvSpPr txBox="1"/>
          <p:nvPr/>
        </p:nvSpPr>
        <p:spPr>
          <a:xfrm>
            <a:off x="4210049" y="6076950"/>
            <a:ext cx="54483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Email: </a:t>
            </a:r>
            <a:r>
              <a:rPr lang="en-US" dirty="0">
                <a:ea typeface="Calibri"/>
                <a:cs typeface="Calibri"/>
                <a:hlinkClick r:id="rId2"/>
              </a:rPr>
              <a:t>kimberly.arbolante@bakersfieldcollege.edu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Call: 661-395-4435</a:t>
            </a:r>
          </a:p>
        </p:txBody>
      </p:sp>
    </p:spTree>
    <p:extLst>
      <p:ext uri="{BB962C8B-B14F-4D97-AF65-F5344CB8AC3E}">
        <p14:creationId xmlns:p14="http://schemas.microsoft.com/office/powerpoint/2010/main" val="208379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91CD-786B-7B4E-A3CE-9C9374CD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925638"/>
          </a:xfrm>
        </p:spPr>
        <p:txBody>
          <a:bodyPr/>
          <a:lstStyle/>
          <a:p>
            <a:r>
              <a:rPr lang="en-US" b="1">
                <a:cs typeface="Calibri Light"/>
              </a:rPr>
              <a:t>Math Learning Center</a:t>
            </a:r>
            <a:br>
              <a:rPr lang="en-US" b="1">
                <a:cs typeface="Calibri Light"/>
              </a:rPr>
            </a:br>
            <a:r>
              <a:rPr lang="en-US" b="1">
                <a:cs typeface="Calibri Light"/>
              </a:rPr>
              <a:t>(MLC)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74B1A-8753-EA42-973C-A058B139FA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3325" y="3873567"/>
            <a:ext cx="5840413" cy="2102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General Science Building</a:t>
            </a:r>
          </a:p>
          <a:p>
            <a:r>
              <a:rPr lang="en-US">
                <a:cs typeface="Calibri"/>
              </a:rPr>
              <a:t>Room 8</a:t>
            </a:r>
          </a:p>
          <a:p>
            <a:r>
              <a:rPr lang="en-US">
                <a:cs typeface="Calibri"/>
              </a:rPr>
              <a:t>Email:</a:t>
            </a:r>
          </a:p>
          <a:p>
            <a:r>
              <a:rPr lang="en-US">
                <a:cs typeface="Calibri"/>
              </a:rPr>
              <a:t>mathlearningcenter@bakersfieldcollege.edu</a:t>
            </a:r>
          </a:p>
        </p:txBody>
      </p:sp>
    </p:spTree>
    <p:extLst>
      <p:ext uri="{BB962C8B-B14F-4D97-AF65-F5344CB8AC3E}">
        <p14:creationId xmlns:p14="http://schemas.microsoft.com/office/powerpoint/2010/main" val="123710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4A3F-91B5-971E-12B7-F3644A069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BD46-310D-977E-6CDC-6002A9D6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We've Moved!</a:t>
            </a:r>
          </a:p>
        </p:txBody>
      </p:sp>
      <p:pic>
        <p:nvPicPr>
          <p:cNvPr id="6" name="Picture Placeholder 5" descr="Box trolley with solid fill">
            <a:extLst>
              <a:ext uri="{FF2B5EF4-FFF2-40B4-BE49-F238E27FC236}">
                <a16:creationId xmlns:a16="http://schemas.microsoft.com/office/drawing/2014/main" id="{FBEC1BD2-947D-7534-6892-0C6D0D6470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156" y="1737450"/>
            <a:ext cx="3474720" cy="3474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B190F-EE1F-B730-76C8-ABEC40ED4C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3325" y="1816167"/>
            <a:ext cx="5478463" cy="2606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MLC has moved from the 2nd floor of the CSS building to...</a:t>
            </a:r>
          </a:p>
          <a:p>
            <a:r>
              <a:rPr lang="en-US" sz="6000">
                <a:cs typeface="Calibri"/>
              </a:rPr>
              <a:t>GS 8</a:t>
            </a:r>
          </a:p>
          <a:p>
            <a:r>
              <a:rPr lang="en-US">
                <a:cs typeface="Calibri"/>
              </a:rPr>
              <a:t>Bringing the support closer to the STEM classrooms and easier to find!</a:t>
            </a:r>
          </a:p>
        </p:txBody>
      </p:sp>
    </p:spTree>
    <p:extLst>
      <p:ext uri="{BB962C8B-B14F-4D97-AF65-F5344CB8AC3E}">
        <p14:creationId xmlns:p14="http://schemas.microsoft.com/office/powerpoint/2010/main" val="375890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9501-3C7E-5444-6B51-AFA1576A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87A9-CC07-7DC0-E787-00F2ACBB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MLC Services</a:t>
            </a:r>
            <a:endParaRPr lang="en-US" b="1"/>
          </a:p>
        </p:txBody>
      </p:sp>
      <p:pic>
        <p:nvPicPr>
          <p:cNvPr id="15" name="Picture Placeholder 14" descr="Shoe footprints with solid fill">
            <a:extLst>
              <a:ext uri="{FF2B5EF4-FFF2-40B4-BE49-F238E27FC236}">
                <a16:creationId xmlns:a16="http://schemas.microsoft.com/office/drawing/2014/main" id="{A57BF68F-D7E8-5CF1-3F07-4DEFEA2A43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98329" y="2372427"/>
            <a:ext cx="932727" cy="9327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Placeholder 15" descr="Contract with solid fill">
            <a:extLst>
              <a:ext uri="{FF2B5EF4-FFF2-40B4-BE49-F238E27FC236}">
                <a16:creationId xmlns:a16="http://schemas.microsoft.com/office/drawing/2014/main" id="{3B861328-461A-E81A-A6D6-B8A18C3D62C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37089" y="2369794"/>
            <a:ext cx="932727" cy="9327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Placeholder 16" descr="Laptop with solid fill">
            <a:extLst>
              <a:ext uri="{FF2B5EF4-FFF2-40B4-BE49-F238E27FC236}">
                <a16:creationId xmlns:a16="http://schemas.microsoft.com/office/drawing/2014/main" id="{9A7A8782-4503-E30D-4D59-40E7464871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75849" y="2369794"/>
            <a:ext cx="932727" cy="9327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996A60-44A1-5DE5-BC8F-6726F26B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MATH B99NC</a:t>
            </a:r>
          </a:p>
          <a:p>
            <a:r>
              <a:rPr lang="en-US">
                <a:cs typeface="Calibri"/>
              </a:rPr>
              <a:t>Co-</a:t>
            </a:r>
            <a:r>
              <a:rPr lang="en-US" err="1">
                <a:cs typeface="Calibri"/>
              </a:rPr>
              <a:t>requisit</a:t>
            </a:r>
            <a:r>
              <a:rPr lang="en-US">
                <a:cs typeface="Calibri"/>
              </a:rPr>
              <a:t> course for transfer level math course support.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9AC1CD-76DE-6395-B091-08D98B16E1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Walk-In Tutoring</a:t>
            </a:r>
          </a:p>
          <a:p>
            <a:r>
              <a:rPr lang="en-US">
                <a:cs typeface="Calibri"/>
              </a:rPr>
              <a:t>Help for students in any course with a math component.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698092-3BE5-06FC-4994-F60B7C0AFA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8517" y="3550535"/>
            <a:ext cx="2589150" cy="17337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Collaborative Workspace</a:t>
            </a:r>
          </a:p>
          <a:p>
            <a:r>
              <a:rPr lang="en-US">
                <a:cs typeface="Calibri"/>
              </a:rPr>
              <a:t>Space for students to meet with study groups and ask for help from MLC professional experts.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57141B-C179-EB42-C1DB-EAF84D37D1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Online Help</a:t>
            </a:r>
          </a:p>
          <a:p>
            <a:r>
              <a:rPr lang="en-US">
                <a:cs typeface="Calibri"/>
              </a:rPr>
              <a:t>Zoom help sessions available.</a:t>
            </a:r>
          </a:p>
        </p:txBody>
      </p:sp>
      <p:pic>
        <p:nvPicPr>
          <p:cNvPr id="14" name="Picture Placeholder 13" descr="Classroom with solid fill">
            <a:extLst>
              <a:ext uri="{FF2B5EF4-FFF2-40B4-BE49-F238E27FC236}">
                <a16:creationId xmlns:a16="http://schemas.microsoft.com/office/drawing/2014/main" id="{182DA9C5-7BEF-9CD5-03C3-B80248A137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85" b="85"/>
          <a:stretch/>
        </p:blipFill>
        <p:spPr>
          <a:xfrm>
            <a:off x="1048616" y="2369794"/>
            <a:ext cx="932727" cy="9327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984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87AE0-6CF6-4FC8-3D71-B231535A9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FB1DC1-3705-8F37-0166-D00CC210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Fall 2023 MLC Usage</a:t>
            </a:r>
            <a:endParaRPr lang="en-US" b="1" dirty="0"/>
          </a:p>
        </p:txBody>
      </p:sp>
      <p:pic>
        <p:nvPicPr>
          <p:cNvPr id="10" name="Picture 9" descr="A graph of a number of students served&#10;&#10;Description automatically generated">
            <a:extLst>
              <a:ext uri="{FF2B5EF4-FFF2-40B4-BE49-F238E27FC236}">
                <a16:creationId xmlns:a16="http://schemas.microsoft.com/office/drawing/2014/main" id="{EB00130F-3D2D-CFB7-BEF0-C0F312F5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428750"/>
            <a:ext cx="4324350" cy="2600325"/>
          </a:xfrm>
          <a:prstGeom prst="rect">
            <a:avLst/>
          </a:prstGeom>
        </p:spPr>
      </p:pic>
      <p:pic>
        <p:nvPicPr>
          <p:cNvPr id="11" name="Picture 10" descr="A graph of a student usage&#10;&#10;Description automatically generated">
            <a:extLst>
              <a:ext uri="{FF2B5EF4-FFF2-40B4-BE49-F238E27FC236}">
                <a16:creationId xmlns:a16="http://schemas.microsoft.com/office/drawing/2014/main" id="{E23DB2C3-2DED-9908-F564-3E7BFBE6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1428750"/>
            <a:ext cx="4324350" cy="2600325"/>
          </a:xfrm>
          <a:prstGeom prst="rect">
            <a:avLst/>
          </a:prstGeom>
        </p:spPr>
      </p:pic>
      <p:pic>
        <p:nvPicPr>
          <p:cNvPr id="12" name="Picture 11" descr="A graph showing the number of individuals&#10;&#10;Description automatically generated">
            <a:extLst>
              <a:ext uri="{FF2B5EF4-FFF2-40B4-BE49-F238E27FC236}">
                <a16:creationId xmlns:a16="http://schemas.microsoft.com/office/drawing/2014/main" id="{D14D3A76-3590-CCDD-8DA9-284A36D18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124325"/>
            <a:ext cx="43529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7F853-05E2-DF4C-8F22-3A2C29095E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4757" y="2099611"/>
            <a:ext cx="5533492" cy="40179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6 Writing Specialists (+4) for all enrolled students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Assigned as support to targets cohorts and programs: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Baccalaureate 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Early College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Umoja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Applied Tech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Athletics 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Rising Scholars Program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>
                <a:cs typeface="Calibri"/>
              </a:rPr>
              <a:t>Rural initiatives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73670-D76A-5C4A-9A03-B3D14A6698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398" y="1759021"/>
            <a:ext cx="3263573" cy="32383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A team of degreed, professional Writing Specialist and English faculty who provide support that empowers students to practice and develop the skill of writing across the curriculum and beyond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46105-AF51-E74C-8193-7BA08CD3B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397" y="457705"/>
            <a:ext cx="3263573" cy="8917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cs typeface="Calibri"/>
              </a:rPr>
              <a:t>What is the Writing Center?</a:t>
            </a:r>
            <a:endParaRPr lang="en-US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306462-8AC4-F347-AE7F-3F5D4395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882" y="808831"/>
            <a:ext cx="4800067" cy="820738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BC Writing Center</a:t>
            </a:r>
            <a:endParaRPr lang="en-US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637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7965-E02F-524A-B67B-4B98DD17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Available supports</a:t>
            </a:r>
            <a:endParaRPr lang="en-US" b="1"/>
          </a:p>
        </p:txBody>
      </p:sp>
      <p:pic>
        <p:nvPicPr>
          <p:cNvPr id="11" name="Picture Placeholder 10" descr="Daily calendar with solid fill">
            <a:extLst>
              <a:ext uri="{FF2B5EF4-FFF2-40B4-BE49-F238E27FC236}">
                <a16:creationId xmlns:a16="http://schemas.microsoft.com/office/drawing/2014/main" id="{C5DB7E7C-8EBC-B965-32CD-F0CB786A0E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" b="85"/>
          <a:stretch/>
        </p:blipFill>
        <p:spPr>
          <a:xfrm>
            <a:off x="1048616" y="2369794"/>
            <a:ext cx="932727" cy="932727"/>
          </a:xfrm>
        </p:spPr>
      </p:pic>
      <p:pic>
        <p:nvPicPr>
          <p:cNvPr id="12" name="Picture Placeholder 11" descr="Classroom with solid fill">
            <a:extLst>
              <a:ext uri="{FF2B5EF4-FFF2-40B4-BE49-F238E27FC236}">
                <a16:creationId xmlns:a16="http://schemas.microsoft.com/office/drawing/2014/main" id="{8F59A955-F590-5274-2D20-088EC878A4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098329" y="2372427"/>
            <a:ext cx="932727" cy="932727"/>
          </a:xfrm>
        </p:spPr>
      </p:pic>
      <p:pic>
        <p:nvPicPr>
          <p:cNvPr id="13" name="Picture Placeholder 12" descr="Blackboard with solid fill">
            <a:extLst>
              <a:ext uri="{FF2B5EF4-FFF2-40B4-BE49-F238E27FC236}">
                <a16:creationId xmlns:a16="http://schemas.microsoft.com/office/drawing/2014/main" id="{D3DE87BB-397F-0BFE-69DA-D175AE6853E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37089" y="2369794"/>
            <a:ext cx="932727" cy="932727"/>
          </a:xfrm>
        </p:spPr>
      </p:pic>
      <p:pic>
        <p:nvPicPr>
          <p:cNvPr id="14" name="Picture Placeholder 13" descr="Lecturer with solid fill">
            <a:extLst>
              <a:ext uri="{FF2B5EF4-FFF2-40B4-BE49-F238E27FC236}">
                <a16:creationId xmlns:a16="http://schemas.microsoft.com/office/drawing/2014/main" id="{5D52EEFD-0518-1CB1-0F6B-9F7A847A77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75849" y="2369794"/>
            <a:ext cx="932727" cy="93272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496EC6-F0EC-A74C-BA8E-08F4B9EAF1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General, 30 min. appointments for all enrolled students across the curriculum and for technical writing (resumes, scholarships etc.)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446B34-F9FE-7645-AA22-07956E98A1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cs typeface="Calibri"/>
              </a:rPr>
              <a:t>Embedded in-class &amp; Canvas as support for ENGL B1a &amp; B1aL  EMLS B50 &amp; B1a</a:t>
            </a:r>
            <a:endParaRPr lang="en-US"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D1B55-F939-C24B-B4C8-019A02DEE9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In-person and Canvas workshops</a:t>
            </a:r>
          </a:p>
          <a:p>
            <a:r>
              <a:rPr lang="en-US" dirty="0">
                <a:cs typeface="Calibri"/>
              </a:rPr>
              <a:t>We can collaborate with other programs for custom content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A83858-3198-C648-85C7-0774140A4B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15 min. drop-ins with English faculty</a:t>
            </a:r>
          </a:p>
          <a:p>
            <a:r>
              <a:rPr lang="en-US" dirty="0">
                <a:cs typeface="Calibri"/>
              </a:rPr>
              <a:t>Working towards adding History and EMLS dept. faculty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43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2B982-5F8F-19CB-83AF-1E74757F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A9937-25BB-3A80-F71C-7FB3DBF7A4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4757" y="2718736"/>
            <a:ext cx="5533492" cy="33988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All student activities tracked in Starfish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Students can be referred via Starfish referral 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Students gain access to the ACDV B86 NC Canvas by prior enrollment or via email request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All asynchronous workshops housed in the ACDV B86 NC Canvas</a:t>
            </a:r>
            <a:endParaRPr lang="en-US" dirty="0">
              <a:ea typeface="Calibri"/>
              <a:cs typeface="Calibri"/>
            </a:endParaRP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sz="2000" dirty="0">
                <a:ea typeface="Calibri"/>
                <a:cs typeface="Calibri"/>
              </a:rPr>
              <a:t>Writingcenter@bakersfieldcollege.edu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Char char="•"/>
            </a:pP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B4E8-1BE8-EE94-1207-E9A477B3B7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398" y="2054296"/>
            <a:ext cx="3263573" cy="29430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Non-credit support CRN</a:t>
            </a:r>
          </a:p>
          <a:p>
            <a:r>
              <a:rPr lang="en-US" dirty="0">
                <a:cs typeface="Calibri"/>
              </a:rPr>
              <a:t>Line of sight from English faculty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Hours and participation are not mandatory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No cost, no textbook, no grade assigned (SP)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Support provided for all courses and writing purposes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CDC9A-A307-143B-93BC-F480132898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397" y="457705"/>
            <a:ext cx="3444548" cy="8917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>
                <a:cs typeface="Calibri"/>
              </a:rPr>
              <a:t>ACDV B86 NC</a:t>
            </a:r>
          </a:p>
          <a:p>
            <a:r>
              <a:rPr lang="en-US" sz="2400">
                <a:cs typeface="Calibri"/>
              </a:rPr>
              <a:t>Writing Center Support</a:t>
            </a:r>
            <a:endParaRPr lang="en-US" sz="400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BDE74A-F36D-7F07-AC8C-33003BA8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582" y="1408906"/>
            <a:ext cx="4923892" cy="820738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Tracking and Processes</a:t>
            </a:r>
            <a:endParaRPr lang="en-US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385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84EB-50F9-C3CE-3989-AD8DD3F2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Writing Center Locations</a:t>
            </a:r>
            <a:br>
              <a:rPr lang="en-US" b="1">
                <a:cs typeface="Calibri Light"/>
              </a:rPr>
            </a:br>
            <a:r>
              <a:rPr lang="en-US" sz="3600" b="1">
                <a:cs typeface="Calibri Light" panose="020F0302020204030204"/>
              </a:rPr>
              <a:t>661-395-4735</a:t>
            </a:r>
            <a:endParaRPr lang="en-US" sz="3600">
              <a:cs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C2FAD-017E-1199-E244-E682D1C85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Main campus H51-52, Zoom and Canvas support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729D6-3D97-3150-FD5F-AB19363DF9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Delano Center LRC 131 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F746A-A8F0-D08E-E138-E0592B3F6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BCSW room 207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5AB1D7-617C-4D32-9B84-4F01A3993B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Arvin location in 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F26204994F4C820DC3CF82A5C593" ma:contentTypeVersion="" ma:contentTypeDescription="Create a new document." ma:contentTypeScope="" ma:versionID="0c88b1973b0b81ee0d7e790dfb858122">
  <xsd:schema xmlns:xsd="http://www.w3.org/2001/XMLSchema" xmlns:xs="http://www.w3.org/2001/XMLSchema" xmlns:p="http://schemas.microsoft.com/office/2006/metadata/properties" xmlns:ns2="454fd486-4e42-4a7f-bc2f-e2145d19cd8b" xmlns:ns3="1d82f014-3bbf-4efb-8a96-bc315d6ad8ed" targetNamespace="http://schemas.microsoft.com/office/2006/metadata/properties" ma:root="true" ma:fieldsID="cc9dd9a5c2faa79e6120156cc8a7a58b" ns2:_="" ns3:_="">
    <xsd:import namespace="454fd486-4e42-4a7f-bc2f-e2145d19cd8b"/>
    <xsd:import namespace="1d82f014-3bbf-4efb-8a96-bc315d6ad8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65839eb-f74a-49db-a4ae-21be6eea6ea5}" ma:internalName="TaxCatchAll" ma:showField="CatchAllData" ma:web="454fd486-4e42-4a7f-bc2f-e2145d19c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2f014-3bbf-4efb-8a96-bc315d6ad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2f014-3bbf-4efb-8a96-bc315d6ad8ed">
      <Terms xmlns="http://schemas.microsoft.com/office/infopath/2007/PartnerControls"/>
    </lcf76f155ced4ddcb4097134ff3c332f>
    <TaxCatchAll xmlns="454fd486-4e42-4a7f-bc2f-e2145d19cd8b" xsi:nil="true"/>
  </documentManagement>
</p:properties>
</file>

<file path=customXml/itemProps1.xml><?xml version="1.0" encoding="utf-8"?>
<ds:datastoreItem xmlns:ds="http://schemas.openxmlformats.org/officeDocument/2006/customXml" ds:itemID="{4CEA3C4A-76CF-4E21-887E-17C3F2012592}"/>
</file>

<file path=customXml/itemProps2.xml><?xml version="1.0" encoding="utf-8"?>
<ds:datastoreItem xmlns:ds="http://schemas.openxmlformats.org/officeDocument/2006/customXml" ds:itemID="{789C7B27-85BF-452F-8BF8-DBDAAF6B303C}"/>
</file>

<file path=customXml/itemProps3.xml><?xml version="1.0" encoding="utf-8"?>
<ds:datastoreItem xmlns:ds="http://schemas.openxmlformats.org/officeDocument/2006/customXml" ds:itemID="{F40FE1C0-6C6A-48C9-A7A5-1A0704392C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General Education Support  for Math &amp; English</vt:lpstr>
      <vt:lpstr>Math Learning Center (MLC)</vt:lpstr>
      <vt:lpstr>We've Moved!</vt:lpstr>
      <vt:lpstr>MLC Services</vt:lpstr>
      <vt:lpstr>Fall 2023 MLC Usage</vt:lpstr>
      <vt:lpstr>BC Writing Center</vt:lpstr>
      <vt:lpstr>Available supports</vt:lpstr>
      <vt:lpstr>Tracking and Processes</vt:lpstr>
      <vt:lpstr>Writing Center Locations 661-395-4735</vt:lpstr>
      <vt:lpstr>Writing Center Space Design</vt:lpstr>
      <vt:lpstr>Fall 2023 ACDV B86 NC Writing Center Data</vt:lpstr>
      <vt:lpstr>What's Next for the WC?</vt:lpstr>
      <vt:lpstr>Opportunities for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Stephen Waller</cp:lastModifiedBy>
  <cp:revision>170</cp:revision>
  <dcterms:created xsi:type="dcterms:W3CDTF">2019-12-12T19:29:56Z</dcterms:created>
  <dcterms:modified xsi:type="dcterms:W3CDTF">2024-01-08T21:24:18Z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0x0101003DE1F26204994F4C820DC3CF82A5C593</vt:lpwstr>
  </property>
</Properties>
</file>