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132D"/>
    <a:srgbClr val="B40E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3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13FED-F39F-BED6-B39C-0AA9332F6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6EF21-9D51-9354-81C7-706561EB4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6CD15-E78F-C101-05A0-24B4AB1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CFDA1-89CC-090A-FEE0-2BA01EFBD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C65BC-6F95-6F94-6758-22FF91CB9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117907-101A-11E3-A9DE-D370E97DCBB0}"/>
              </a:ext>
            </a:extLst>
          </p:cNvPr>
          <p:cNvSpPr/>
          <p:nvPr userDrawn="1"/>
        </p:nvSpPr>
        <p:spPr>
          <a:xfrm>
            <a:off x="11729545" y="0"/>
            <a:ext cx="462454" cy="6858000"/>
          </a:xfrm>
          <a:prstGeom prst="rect">
            <a:avLst/>
          </a:prstGeom>
          <a:solidFill>
            <a:srgbClr val="BE13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9DE48E-7217-95E4-8DDA-7E22481CFF8A}"/>
              </a:ext>
            </a:extLst>
          </p:cNvPr>
          <p:cNvSpPr/>
          <p:nvPr userDrawn="1"/>
        </p:nvSpPr>
        <p:spPr>
          <a:xfrm>
            <a:off x="12138133" y="-42040"/>
            <a:ext cx="107731" cy="6949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65C64A-F627-F85B-914A-C24F494EAE89}"/>
              </a:ext>
            </a:extLst>
          </p:cNvPr>
          <p:cNvSpPr/>
          <p:nvPr userDrawn="1"/>
        </p:nvSpPr>
        <p:spPr>
          <a:xfrm rot="16200000">
            <a:off x="5649642" y="592934"/>
            <a:ext cx="505673" cy="12032505"/>
          </a:xfrm>
          <a:prstGeom prst="rect">
            <a:avLst/>
          </a:prstGeom>
          <a:solidFill>
            <a:srgbClr val="BE13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D0249C-1A27-DBE9-7304-2268920A634D}"/>
              </a:ext>
            </a:extLst>
          </p:cNvPr>
          <p:cNvSpPr/>
          <p:nvPr userDrawn="1"/>
        </p:nvSpPr>
        <p:spPr>
          <a:xfrm rot="5400000">
            <a:off x="5974079" y="627787"/>
            <a:ext cx="107731" cy="1243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B59934-E5BA-6E1D-708C-16E01612DEE1}"/>
              </a:ext>
            </a:extLst>
          </p:cNvPr>
          <p:cNvSpPr/>
          <p:nvPr userDrawn="1"/>
        </p:nvSpPr>
        <p:spPr>
          <a:xfrm rot="5400000">
            <a:off x="5651871" y="314835"/>
            <a:ext cx="107733" cy="118334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E3DC62-4EB3-FF87-E836-6DFB4646A84B}"/>
              </a:ext>
            </a:extLst>
          </p:cNvPr>
          <p:cNvSpPr/>
          <p:nvPr userDrawn="1"/>
        </p:nvSpPr>
        <p:spPr>
          <a:xfrm>
            <a:off x="11535759" y="-52550"/>
            <a:ext cx="86711" cy="63274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3F1C5-570B-CF80-D2D9-597A0BE2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6FE40-E597-80E0-F151-9E92ED885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11706-831F-07DC-631B-3A79182B5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0A745-319D-4287-A7AA-6CDA6992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EF8A1-954F-56D5-21D3-319E975B5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7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D34AE1-AD56-01E0-C295-4263935F76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0EF0-8394-9592-B42B-2358D1FC2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8145E-CFF0-4382-365B-CD82E53E7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B27E7-DF54-13C4-087F-CFBE7960B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69670-FDA2-A935-C573-CBF7DF0E7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6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E020-DA15-B10D-03DC-86FA218CD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5BD8A-F418-9E09-E4C6-241AD316A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7CA9B-E007-4308-74DE-B40B1D5A2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8AE07-4CCA-80B9-5B1B-1A9506FF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C3F01-96C6-E499-2211-BFD4B5BC9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373FBC-C46E-10ED-DE65-69521768299C}"/>
              </a:ext>
            </a:extLst>
          </p:cNvPr>
          <p:cNvSpPr/>
          <p:nvPr userDrawn="1"/>
        </p:nvSpPr>
        <p:spPr>
          <a:xfrm>
            <a:off x="11918731" y="-73570"/>
            <a:ext cx="273268" cy="7040880"/>
          </a:xfrm>
          <a:prstGeom prst="rect">
            <a:avLst/>
          </a:prstGeom>
          <a:solidFill>
            <a:srgbClr val="BE13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ADE559-DDA0-81B5-B882-02EBEED9954E}"/>
              </a:ext>
            </a:extLst>
          </p:cNvPr>
          <p:cNvSpPr/>
          <p:nvPr userDrawn="1"/>
        </p:nvSpPr>
        <p:spPr>
          <a:xfrm>
            <a:off x="11768959" y="-42040"/>
            <a:ext cx="107731" cy="6949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92F789-0F04-CB8C-DF4E-35BE24936837}"/>
              </a:ext>
            </a:extLst>
          </p:cNvPr>
          <p:cNvSpPr/>
          <p:nvPr userDrawn="1"/>
        </p:nvSpPr>
        <p:spPr>
          <a:xfrm>
            <a:off x="12138133" y="-42040"/>
            <a:ext cx="107731" cy="6949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1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4F5B9-01F3-ED44-65CE-9B084A967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B6235-3D50-1643-46CE-429AE1897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65282-AF0D-B484-D95C-A7B9DEC20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27457-4744-DA0F-CF69-286E5D70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D9C93-91F3-4232-AEEC-885B27B87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9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53C20-3ADC-73A0-5904-BF652D581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FE3A0-E0AC-F534-81A1-35FA9DEB3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8E9E65-2489-288D-1B8D-12172D9C9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FB1F2-A6BE-C9E5-A5BD-3CB455D74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23C152-483D-998E-2B81-9AAA9746F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62EE5-143B-617E-CA74-DE5B6065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8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00721-1B5B-9BA5-0A4C-6BD880AAB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44A1C-F4E3-143A-979B-247974E30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1C36B-0BC1-5398-F49A-572108E9C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16C20C-608F-7A5A-111B-26522856E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6E259E-C5A0-02DD-7235-398D25215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547F03-830A-53CB-37BA-E7AC41BE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C35522-AE78-3E56-228C-35AE0CC3F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5E53C0-DB5E-724C-7D1C-4E53617EB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1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0E8D-3ABB-D55F-9349-B0EB65EA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E5C5C6-2B35-95DB-C795-20932A73C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FED7D1-E1A8-0FA3-7061-B06D3E492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E6C6AC-88A2-8936-DC7D-92BF2FFE1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6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741804-E284-20F2-B1DC-D3A80DD47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E79CA5-FFD6-1675-5B8A-ADA58E2C7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C21A8-11ED-D9F0-D973-CED95638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1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4C1BD-EF53-241F-07D7-3A8840D39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CAF16-961C-BFA2-5200-60C9C9B06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B96067-6FFA-8D7F-1BD9-944BD810A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D4B92-2741-AF32-BCA5-BB5BE24F7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A9B997-7ABF-9BF5-001D-653E6557A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81016-A77B-2218-9692-08AFFD5B3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7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8A46-C974-D746-780F-12F08887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8CC8C8-B3B6-D9BD-02E7-38AF015A5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355E64-07E9-884A-850A-CCD3C6BA7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5FC66-A424-1938-9458-47EE78726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AB277-914E-ACE6-1F38-CFA127D44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8916C-7C74-9370-DA2B-6B398F726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DB42FC-739F-3066-45FE-2E65364FD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4847D-33EA-25CD-1EE7-AE79EFFE5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FFAAA-D6A3-7BCB-8CC4-9A4E04C8B6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8592-C6A1-4937-9DEE-73BF3BDA8F7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71420-33E8-8A95-215B-C2A95089A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1990F-5BFB-58DD-9EC3-6AFB3284D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95C95-0C62-411E-88F2-48CC0F141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4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42851-21BC-0B14-E86F-E1D0992223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Serving Hispanic Students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CF79AE-0A41-5D85-FD01-B6A6AC33C4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/>
              <a:t>Stephen Waller, Exec. Dean of Instruction, STEM</a:t>
            </a:r>
          </a:p>
          <a:p>
            <a:pPr algn="l"/>
            <a:r>
              <a:rPr lang="en-US" sz="2800" dirty="0"/>
              <a:t>Consuelo Gonzalez, Program Director, MESA</a:t>
            </a:r>
          </a:p>
        </p:txBody>
      </p:sp>
    </p:spTree>
    <p:extLst>
      <p:ext uri="{BB962C8B-B14F-4D97-AF65-F5344CB8AC3E}">
        <p14:creationId xmlns:p14="http://schemas.microsoft.com/office/powerpoint/2010/main" val="142041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538FD-9A33-3A6A-187D-B70D3FF5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the HACU Annual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94B23-8CAA-62D4-9F73-1796035FF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38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HACU Conference – Oct. 28-31 – Chicago</a:t>
            </a:r>
          </a:p>
          <a:p>
            <a:pPr marL="0" indent="0">
              <a:buNone/>
            </a:pPr>
            <a:r>
              <a:rPr lang="en-US" dirty="0"/>
              <a:t>Bakersfield College Team funded by the HSI-STEM Title III Grant</a:t>
            </a:r>
          </a:p>
          <a:p>
            <a:pPr marL="682625">
              <a:tabLst>
                <a:tab pos="52388" algn="l"/>
              </a:tabLst>
            </a:pPr>
            <a:r>
              <a:rPr lang="en-US" sz="2400" dirty="0"/>
              <a:t>Billie Jo Rice – VP Instruction</a:t>
            </a:r>
          </a:p>
          <a:p>
            <a:pPr marL="682625">
              <a:tabLst>
                <a:tab pos="52388" algn="l"/>
              </a:tabLst>
            </a:pPr>
            <a:r>
              <a:rPr lang="en-US" sz="2400" dirty="0"/>
              <a:t>James </a:t>
            </a:r>
            <a:r>
              <a:rPr lang="en-US" sz="2400" dirty="0" err="1"/>
              <a:t>McGarrah</a:t>
            </a:r>
            <a:r>
              <a:rPr lang="en-US" sz="2400" dirty="0"/>
              <a:t> – Faulty Title III Grant PI</a:t>
            </a:r>
          </a:p>
          <a:p>
            <a:pPr marL="682625">
              <a:tabLst>
                <a:tab pos="52388" algn="l"/>
              </a:tabLst>
            </a:pPr>
            <a:r>
              <a:rPr lang="en-US" sz="2400" dirty="0"/>
              <a:t>Consuelo Gonzalez – MESA Program Director</a:t>
            </a:r>
          </a:p>
          <a:p>
            <a:pPr marL="682625">
              <a:tabLst>
                <a:tab pos="52388" algn="l"/>
              </a:tabLst>
            </a:pPr>
            <a:r>
              <a:rPr lang="en-US" sz="2400" dirty="0"/>
              <a:t>Megan </a:t>
            </a:r>
            <a:r>
              <a:rPr lang="en-US" sz="2400" dirty="0" err="1"/>
              <a:t>McCullah</a:t>
            </a:r>
            <a:r>
              <a:rPr lang="en-US" sz="2400" dirty="0"/>
              <a:t> – MESA Assistant</a:t>
            </a:r>
          </a:p>
          <a:p>
            <a:pPr marL="682625">
              <a:tabLst>
                <a:tab pos="52388" algn="l"/>
              </a:tabLst>
            </a:pPr>
            <a:r>
              <a:rPr lang="en-US" sz="2400" dirty="0"/>
              <a:t>Crystal Ramos – HSI-STEM Program Manager</a:t>
            </a:r>
          </a:p>
          <a:p>
            <a:pPr marL="682625">
              <a:tabLst>
                <a:tab pos="52388" algn="l"/>
              </a:tabLst>
            </a:pPr>
            <a:r>
              <a:rPr lang="en-US" sz="2400" dirty="0"/>
              <a:t>Jessica Martinez – HSI-STEM Program Manager</a:t>
            </a:r>
          </a:p>
          <a:p>
            <a:pPr marL="682625">
              <a:tabLst>
                <a:tab pos="52388" algn="l"/>
              </a:tabLst>
            </a:pPr>
            <a:r>
              <a:rPr lang="en-US" sz="2400" dirty="0"/>
              <a:t>Jesse Oropeza – STEM Counselor</a:t>
            </a:r>
          </a:p>
          <a:p>
            <a:pPr marL="682625">
              <a:tabLst>
                <a:tab pos="52388" algn="l"/>
              </a:tabLst>
            </a:pPr>
            <a:r>
              <a:rPr lang="en-US" sz="2400" dirty="0"/>
              <a:t>Stephen Waller – Exec. Dean, STEM</a:t>
            </a:r>
          </a:p>
        </p:txBody>
      </p:sp>
    </p:spTree>
    <p:extLst>
      <p:ext uri="{BB962C8B-B14F-4D97-AF65-F5344CB8AC3E}">
        <p14:creationId xmlns:p14="http://schemas.microsoft.com/office/powerpoint/2010/main" val="2670568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B2C3C-D628-9CE5-73A0-8EB5F5E4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the HACU Annual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AB623-E11F-6F23-6288-88C6AB812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926" y="1825625"/>
            <a:ext cx="3474720" cy="4351338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Social</a:t>
            </a:r>
            <a:br>
              <a:rPr lang="en-US" sz="3600" b="1" dirty="0"/>
            </a:br>
            <a:r>
              <a:rPr lang="en-US" sz="3600" b="1" dirty="0"/>
              <a:t>Capital</a:t>
            </a:r>
          </a:p>
          <a:p>
            <a:pPr marL="0" indent="0">
              <a:buNone/>
            </a:pPr>
            <a:r>
              <a:rPr lang="en-US" sz="3600" dirty="0"/>
              <a:t>Belonging</a:t>
            </a:r>
          </a:p>
          <a:p>
            <a:pPr marL="0" indent="0">
              <a:buNone/>
            </a:pPr>
            <a:r>
              <a:rPr lang="en-US" sz="3600" dirty="0"/>
              <a:t>Family</a:t>
            </a:r>
          </a:p>
          <a:p>
            <a:pPr marL="0" indent="0">
              <a:buNone/>
            </a:pPr>
            <a:r>
              <a:rPr lang="en-US" sz="3600" dirty="0"/>
              <a:t>Community</a:t>
            </a:r>
          </a:p>
          <a:p>
            <a:pPr marL="0" indent="0">
              <a:buNone/>
            </a:pPr>
            <a:r>
              <a:rPr lang="en-US" sz="3600" dirty="0"/>
              <a:t>College Supports</a:t>
            </a:r>
          </a:p>
          <a:p>
            <a:pPr marL="0" indent="0">
              <a:buNone/>
            </a:pPr>
            <a:r>
              <a:rPr lang="en-US" sz="3600" dirty="0"/>
              <a:t>In Class Identity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123905F-03D5-C789-22B6-7D4FD48AEB99}"/>
              </a:ext>
            </a:extLst>
          </p:cNvPr>
          <p:cNvSpPr txBox="1">
            <a:spLocks/>
          </p:cNvSpPr>
          <p:nvPr/>
        </p:nvSpPr>
        <p:spPr>
          <a:xfrm>
            <a:off x="4267198" y="1825625"/>
            <a:ext cx="3474720" cy="4351338"/>
          </a:xfrm>
          <a:prstGeom prst="rect">
            <a:avLst/>
          </a:prstGeom>
          <a:ln w="57150">
            <a:solidFill>
              <a:srgbClr val="BE132D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/>
              <a:t>Financial</a:t>
            </a:r>
            <a:br>
              <a:rPr lang="en-US" sz="3600" b="1" dirty="0"/>
            </a:br>
            <a:r>
              <a:rPr lang="en-US" sz="3600" b="1" dirty="0"/>
              <a:t>Capital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Money Smart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 err="1"/>
              <a:t>Finc</a:t>
            </a:r>
            <a:r>
              <a:rPr lang="en-US" sz="3600" dirty="0"/>
              <a:t> Aid Aversion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Credit Card Use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Employment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Internships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63D7BD-5ABF-AA4A-F968-6A74E18AA7C5}"/>
              </a:ext>
            </a:extLst>
          </p:cNvPr>
          <p:cNvSpPr txBox="1">
            <a:spLocks/>
          </p:cNvSpPr>
          <p:nvPr/>
        </p:nvSpPr>
        <p:spPr>
          <a:xfrm>
            <a:off x="7969470" y="1825625"/>
            <a:ext cx="3474720" cy="4351338"/>
          </a:xfrm>
          <a:prstGeom prst="rect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/>
              <a:t>Career</a:t>
            </a:r>
            <a:br>
              <a:rPr lang="en-US" sz="3600" b="1" dirty="0"/>
            </a:br>
            <a:r>
              <a:rPr lang="en-US" sz="3600" b="1" dirty="0"/>
              <a:t>Capital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Career Aware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Gaps in all Areas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Student Engaging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Transfer Options</a:t>
            </a:r>
          </a:p>
        </p:txBody>
      </p:sp>
    </p:spTree>
    <p:extLst>
      <p:ext uri="{BB962C8B-B14F-4D97-AF65-F5344CB8AC3E}">
        <p14:creationId xmlns:p14="http://schemas.microsoft.com/office/powerpoint/2010/main" val="1454862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52A18-410A-5F0B-0B9E-8282963CA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the HACU Annual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C9167-F0A4-34A4-3A45-94D08D5FA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“If you teach a Hispanic student how to learn, then you changed one student. </a:t>
            </a:r>
          </a:p>
          <a:p>
            <a:pPr marL="0" indent="0">
              <a:buNone/>
            </a:pPr>
            <a:r>
              <a:rPr lang="en-US" sz="3200" dirty="0"/>
              <a:t>If you teach the student’s parents about how their children can learn, then you changed an entire family.”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“Hispanic students have identities with many dimensions, so we must have many diverse interventions and opportunities.”</a:t>
            </a:r>
          </a:p>
        </p:txBody>
      </p:sp>
    </p:spTree>
    <p:extLst>
      <p:ext uri="{BB962C8B-B14F-4D97-AF65-F5344CB8AC3E}">
        <p14:creationId xmlns:p14="http://schemas.microsoft.com/office/powerpoint/2010/main" val="1474706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535C5-39E8-C98D-3C16-B1F75487D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BC Paths to Serve Hispanic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467B4-A405-EB8C-8C3E-8A1574437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STEM</a:t>
            </a:r>
          </a:p>
          <a:p>
            <a:r>
              <a:rPr lang="en-US" sz="3600" dirty="0"/>
              <a:t>HSI STEM Title III Grant</a:t>
            </a:r>
          </a:p>
          <a:p>
            <a:r>
              <a:rPr lang="en-US" sz="3600" dirty="0"/>
              <a:t>NSF I-USE Grant to Expand MESA</a:t>
            </a:r>
          </a:p>
          <a:p>
            <a:r>
              <a:rPr lang="en-US" sz="3600" dirty="0"/>
              <a:t>MESA Program</a:t>
            </a:r>
          </a:p>
        </p:txBody>
      </p:sp>
    </p:spTree>
    <p:extLst>
      <p:ext uri="{BB962C8B-B14F-4D97-AF65-F5344CB8AC3E}">
        <p14:creationId xmlns:p14="http://schemas.microsoft.com/office/powerpoint/2010/main" val="2367856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20574-0FF8-5884-F663-E8EF4366D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BC Paths to Serve Hispanic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936FB-1263-7882-92F2-4524F7A85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2770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College-Wide (</a:t>
            </a:r>
            <a:r>
              <a:rPr lang="en-US" sz="3600" i="1" dirty="0"/>
              <a:t>not complete list</a:t>
            </a:r>
            <a:r>
              <a:rPr lang="en-US" sz="3600" dirty="0"/>
              <a:t>)</a:t>
            </a:r>
          </a:p>
          <a:p>
            <a:r>
              <a:rPr lang="en-US" sz="3200" dirty="0"/>
              <a:t>Padrinos De Bakersfield – Employee Group</a:t>
            </a:r>
          </a:p>
          <a:p>
            <a:r>
              <a:rPr lang="en-US" sz="3200" dirty="0"/>
              <a:t>Chicano Commencement</a:t>
            </a:r>
          </a:p>
          <a:p>
            <a:r>
              <a:rPr lang="en-US" sz="3200" dirty="0"/>
              <a:t>Annual Dia de Los Muertos</a:t>
            </a:r>
          </a:p>
          <a:p>
            <a:r>
              <a:rPr lang="en-US" sz="3200" dirty="0"/>
              <a:t>Hispanic Chamber of Commerce engagement with CTE programs</a:t>
            </a:r>
          </a:p>
          <a:p>
            <a:r>
              <a:rPr lang="en-US" sz="3200" dirty="0"/>
              <a:t>LUPE Student Club</a:t>
            </a:r>
          </a:p>
          <a:p>
            <a:r>
              <a:rPr lang="en-US" sz="3200" dirty="0"/>
              <a:t>HOPES Student Club</a:t>
            </a:r>
          </a:p>
        </p:txBody>
      </p:sp>
    </p:spTree>
    <p:extLst>
      <p:ext uri="{BB962C8B-B14F-4D97-AF65-F5344CB8AC3E}">
        <p14:creationId xmlns:p14="http://schemas.microsoft.com/office/powerpoint/2010/main" val="872723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FC84-968E-4CDE-AFD7-6E0F69868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Think?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640D0-A59B-F155-ABF1-EDF709310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Use the pages on your table to answer the following 3 questions about serving Hispanic students…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  <a:tabLst>
                <a:tab pos="1712913" algn="l"/>
              </a:tabLst>
            </a:pPr>
            <a:r>
              <a:rPr lang="en-US" sz="3600" b="1" dirty="0"/>
              <a:t>PAST</a:t>
            </a:r>
            <a:r>
              <a:rPr lang="en-US" sz="3600" dirty="0"/>
              <a:t>: What did we do in the past, </a:t>
            </a:r>
            <a:br>
              <a:rPr lang="en-US" sz="3600" dirty="0"/>
            </a:br>
            <a:r>
              <a:rPr lang="en-US" sz="3600" dirty="0"/>
              <a:t>	but are not doing now?</a:t>
            </a:r>
          </a:p>
          <a:p>
            <a:pPr marL="514350" indent="-514350">
              <a:buAutoNum type="arabicParenR"/>
            </a:pPr>
            <a:r>
              <a:rPr lang="en-US" sz="3600" b="1" dirty="0"/>
              <a:t>PRESENT</a:t>
            </a:r>
            <a:r>
              <a:rPr lang="en-US" sz="3600" dirty="0"/>
              <a:t>: What are we doing now?</a:t>
            </a:r>
          </a:p>
          <a:p>
            <a:pPr marL="514350" indent="-514350">
              <a:buAutoNum type="arabicParenR"/>
            </a:pPr>
            <a:r>
              <a:rPr lang="en-US" sz="3600" b="1" dirty="0"/>
              <a:t>FUTURE</a:t>
            </a:r>
            <a:r>
              <a:rPr lang="en-US" sz="3600" dirty="0"/>
              <a:t>: What can we do but are not yet doing?</a:t>
            </a:r>
          </a:p>
        </p:txBody>
      </p:sp>
    </p:spTree>
    <p:extLst>
      <p:ext uri="{BB962C8B-B14F-4D97-AF65-F5344CB8AC3E}">
        <p14:creationId xmlns:p14="http://schemas.microsoft.com/office/powerpoint/2010/main" val="367732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E1F26204994F4C820DC3CF82A5C593" ma:contentTypeVersion="" ma:contentTypeDescription="Create a new document." ma:contentTypeScope="" ma:versionID="0c88b1973b0b81ee0d7e790dfb858122">
  <xsd:schema xmlns:xsd="http://www.w3.org/2001/XMLSchema" xmlns:xs="http://www.w3.org/2001/XMLSchema" xmlns:p="http://schemas.microsoft.com/office/2006/metadata/properties" xmlns:ns2="454fd486-4e42-4a7f-bc2f-e2145d19cd8b" xmlns:ns3="1d82f014-3bbf-4efb-8a96-bc315d6ad8ed" targetNamespace="http://schemas.microsoft.com/office/2006/metadata/properties" ma:root="true" ma:fieldsID="cc9dd9a5c2faa79e6120156cc8a7a58b" ns2:_="" ns3:_="">
    <xsd:import namespace="454fd486-4e42-4a7f-bc2f-e2145d19cd8b"/>
    <xsd:import namespace="1d82f014-3bbf-4efb-8a96-bc315d6ad8e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765839eb-f74a-49db-a4ae-21be6eea6ea5}" ma:internalName="TaxCatchAll" ma:showField="CatchAllData" ma:web="454fd486-4e42-4a7f-bc2f-e2145d19c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2f014-3bbf-4efb-8a96-bc315d6ad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c773ff0-bf06-4c50-8fe9-1046dad418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82f014-3bbf-4efb-8a96-bc315d6ad8ed">
      <Terms xmlns="http://schemas.microsoft.com/office/infopath/2007/PartnerControls"/>
    </lcf76f155ced4ddcb4097134ff3c332f>
    <TaxCatchAll xmlns="454fd486-4e42-4a7f-bc2f-e2145d19cd8b" xsi:nil="true"/>
  </documentManagement>
</p:properties>
</file>

<file path=customXml/itemProps1.xml><?xml version="1.0" encoding="utf-8"?>
<ds:datastoreItem xmlns:ds="http://schemas.openxmlformats.org/officeDocument/2006/customXml" ds:itemID="{885FDB8B-0BF6-43F2-A597-13252C1FA16A}"/>
</file>

<file path=customXml/itemProps2.xml><?xml version="1.0" encoding="utf-8"?>
<ds:datastoreItem xmlns:ds="http://schemas.openxmlformats.org/officeDocument/2006/customXml" ds:itemID="{FC7F829B-E5C4-4FE0-96AD-855E6523CED6}"/>
</file>

<file path=customXml/itemProps3.xml><?xml version="1.0" encoding="utf-8"?>
<ds:datastoreItem xmlns:ds="http://schemas.openxmlformats.org/officeDocument/2006/customXml" ds:itemID="{BF1156B6-9BB1-4D95-86BF-483B86D29CA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320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Serving Hispanic Students</vt:lpstr>
      <vt:lpstr>Lessons from the HACU Annual Conference</vt:lpstr>
      <vt:lpstr>Lessons from the HACU Annual Conference</vt:lpstr>
      <vt:lpstr>Lessons from the HACU Annual Conference</vt:lpstr>
      <vt:lpstr>Current BC Paths to Serve Hispanic Students</vt:lpstr>
      <vt:lpstr>Current BC Paths to Serve Hispanic Students</vt:lpstr>
      <vt:lpstr>What do You Think?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Serving Hispanic Students</dc:title>
  <dc:creator>Stephen Waller</dc:creator>
  <cp:lastModifiedBy>Stephen Waller</cp:lastModifiedBy>
  <cp:revision>8</cp:revision>
  <dcterms:created xsi:type="dcterms:W3CDTF">2023-11-13T17:46:37Z</dcterms:created>
  <dcterms:modified xsi:type="dcterms:W3CDTF">2023-11-13T19:51:52Z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0x0101003DE1F26204994F4C820DC3CF82A5C593</vt:lpwstr>
  </property>
</Properties>
</file>