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1" r:id="rId18"/>
    <p:sldId id="272" r:id="rId19"/>
  </p:sldIdLst>
  <p:sldSz cx="18288000" cy="10287000"/>
  <p:notesSz cx="6858000" cy="9144000"/>
  <p:embeddedFontLst>
    <p:embeddedFont>
      <p:font typeface="Arimo" panose="020B0604020202020204" charset="0"/>
      <p:regular r:id="rId20"/>
    </p:embeddedFont>
    <p:embeddedFont>
      <p:font typeface="Bebas Neue Cyrillic" panose="020B0604020202020204" charset="0"/>
      <p:regular r:id="rId21"/>
    </p:embeddedFont>
    <p:embeddedFont>
      <p:font typeface="Calibri" panose="020F0502020204030204" pitchFamily="34" charset="0"/>
      <p:regular r:id="rId22"/>
      <p:bold r:id="rId23"/>
      <p:italic r:id="rId24"/>
      <p:boldItalic r:id="rId25"/>
    </p:embeddedFont>
    <p:embeddedFont>
      <p:font typeface="Canva Sans" panose="020B0604020202020204" charset="0"/>
      <p:regular r:id="rId26"/>
    </p:embeddedFont>
    <p:embeddedFont>
      <p:font typeface="Canva Sans Bold" panose="020B0604020202020204" charset="0"/>
      <p:regular r:id="rId27"/>
    </p:embeddedFont>
    <p:embeddedFont>
      <p:font typeface="DM Sans" pitchFamily="2" charset="0"/>
      <p:regular r:id="rId28"/>
      <p:bold r:id="rId29"/>
      <p:italic r:id="rId30"/>
      <p:boldItalic r:id="rId31"/>
    </p:embeddedFont>
    <p:embeddedFont>
      <p:font typeface="DM Sans Italics" panose="020B0604020202020204" charset="0"/>
      <p:regular r:id="rId32"/>
    </p:embeddedFont>
    <p:embeddedFont>
      <p:font typeface="Inter" panose="020B0604020202020204" charset="0"/>
      <p:regular r:id="rId33"/>
    </p:embeddedFont>
    <p:embeddedFont>
      <p:font typeface="Inter Bold" panose="020B0604020202020204" charset="0"/>
      <p:regular r:id="rId34"/>
    </p:embeddedFont>
    <p:embeddedFont>
      <p:font typeface="Montserrat" panose="00000500000000000000" pitchFamily="2" charset="0"/>
      <p:regular r:id="rId35"/>
      <p:bold r:id="rId36"/>
      <p:italic r:id="rId37"/>
      <p:boldItalic r:id="rId38"/>
    </p:embeddedFont>
    <p:embeddedFont>
      <p:font typeface="Montserrat Bold" panose="00000800000000000000" charset="0"/>
      <p:regular r:id="rId39"/>
    </p:embeddedFont>
    <p:embeddedFont>
      <p:font typeface="Montserrat Classic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57E35-C820-4F68-9C41-8222763E329F}" v="2" dt="2023-11-13T19:57:26.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microsoft.com/office/2015/10/relationships/revisionInfo" Target="revisionInfo.xml"/><Relationship Id="rId20"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sha Johnson" userId="182b25f2-f1aa-47af-8560-f2c307d60b8a" providerId="ADAL" clId="{F8A57E35-C820-4F68-9C41-8222763E329F}"/>
    <pc:docChg chg="custSel addSld modSld">
      <pc:chgData name="NaTesha Johnson" userId="182b25f2-f1aa-47af-8560-f2c307d60b8a" providerId="ADAL" clId="{F8A57E35-C820-4F68-9C41-8222763E329F}" dt="2023-11-13T19:59:30.530" v="41" actId="1076"/>
      <pc:docMkLst>
        <pc:docMk/>
      </pc:docMkLst>
      <pc:sldChg chg="addSp delSp modSp add mod">
        <pc:chgData name="NaTesha Johnson" userId="182b25f2-f1aa-47af-8560-f2c307d60b8a" providerId="ADAL" clId="{F8A57E35-C820-4F68-9C41-8222763E329F}" dt="2023-11-13T19:59:30.530" v="41" actId="1076"/>
        <pc:sldMkLst>
          <pc:docMk/>
          <pc:sldMk cId="3883818263" sldId="273"/>
        </pc:sldMkLst>
        <pc:spChg chg="del">
          <ac:chgData name="NaTesha Johnson" userId="182b25f2-f1aa-47af-8560-f2c307d60b8a" providerId="ADAL" clId="{F8A57E35-C820-4F68-9C41-8222763E329F}" dt="2023-11-13T19:55:27.818" v="2" actId="478"/>
          <ac:spMkLst>
            <pc:docMk/>
            <pc:sldMk cId="3883818263" sldId="273"/>
            <ac:spMk id="31" creationId="{00000000-0000-0000-0000-000000000000}"/>
          </ac:spMkLst>
        </pc:spChg>
        <pc:spChg chg="del">
          <ac:chgData name="NaTesha Johnson" userId="182b25f2-f1aa-47af-8560-f2c307d60b8a" providerId="ADAL" clId="{F8A57E35-C820-4F68-9C41-8222763E329F}" dt="2023-11-13T19:55:31.890" v="3" actId="478"/>
          <ac:spMkLst>
            <pc:docMk/>
            <pc:sldMk cId="3883818263" sldId="273"/>
            <ac:spMk id="32" creationId="{00000000-0000-0000-0000-000000000000}"/>
          </ac:spMkLst>
        </pc:spChg>
        <pc:spChg chg="del">
          <ac:chgData name="NaTesha Johnson" userId="182b25f2-f1aa-47af-8560-f2c307d60b8a" providerId="ADAL" clId="{F8A57E35-C820-4F68-9C41-8222763E329F}" dt="2023-11-13T19:55:34.247" v="4" actId="478"/>
          <ac:spMkLst>
            <pc:docMk/>
            <pc:sldMk cId="3883818263" sldId="273"/>
            <ac:spMk id="33" creationId="{00000000-0000-0000-0000-000000000000}"/>
          </ac:spMkLst>
        </pc:spChg>
        <pc:spChg chg="del">
          <ac:chgData name="NaTesha Johnson" userId="182b25f2-f1aa-47af-8560-f2c307d60b8a" providerId="ADAL" clId="{F8A57E35-C820-4F68-9C41-8222763E329F}" dt="2023-11-13T19:55:37.130" v="5" actId="478"/>
          <ac:spMkLst>
            <pc:docMk/>
            <pc:sldMk cId="3883818263" sldId="273"/>
            <ac:spMk id="34" creationId="{00000000-0000-0000-0000-000000000000}"/>
          </ac:spMkLst>
        </pc:spChg>
        <pc:spChg chg="mod">
          <ac:chgData name="NaTesha Johnson" userId="182b25f2-f1aa-47af-8560-f2c307d60b8a" providerId="ADAL" clId="{F8A57E35-C820-4F68-9C41-8222763E329F}" dt="2023-11-13T19:59:12.316" v="38" actId="1076"/>
          <ac:spMkLst>
            <pc:docMk/>
            <pc:sldMk cId="3883818263" sldId="273"/>
            <ac:spMk id="35" creationId="{00000000-0000-0000-0000-000000000000}"/>
          </ac:spMkLst>
        </pc:spChg>
        <pc:grpChg chg="del">
          <ac:chgData name="NaTesha Johnson" userId="182b25f2-f1aa-47af-8560-f2c307d60b8a" providerId="ADAL" clId="{F8A57E35-C820-4F68-9C41-8222763E329F}" dt="2023-11-13T19:57:41.498" v="20" actId="478"/>
          <ac:grpSpMkLst>
            <pc:docMk/>
            <pc:sldMk cId="3883818263" sldId="273"/>
            <ac:grpSpMk id="5" creationId="{00000000-0000-0000-0000-000000000000}"/>
          </ac:grpSpMkLst>
        </pc:grpChg>
        <pc:grpChg chg="del">
          <ac:chgData name="NaTesha Johnson" userId="182b25f2-f1aa-47af-8560-f2c307d60b8a" providerId="ADAL" clId="{F8A57E35-C820-4F68-9C41-8222763E329F}" dt="2023-11-13T19:57:31.956" v="17" actId="478"/>
          <ac:grpSpMkLst>
            <pc:docMk/>
            <pc:sldMk cId="3883818263" sldId="273"/>
            <ac:grpSpMk id="7" creationId="{00000000-0000-0000-0000-000000000000}"/>
          </ac:grpSpMkLst>
        </pc:grpChg>
        <pc:grpChg chg="del">
          <ac:chgData name="NaTesha Johnson" userId="182b25f2-f1aa-47af-8560-f2c307d60b8a" providerId="ADAL" clId="{F8A57E35-C820-4F68-9C41-8222763E329F}" dt="2023-11-13T19:55:20.958" v="1" actId="478"/>
          <ac:grpSpMkLst>
            <pc:docMk/>
            <pc:sldMk cId="3883818263" sldId="273"/>
            <ac:grpSpMk id="15" creationId="{00000000-0000-0000-0000-000000000000}"/>
          </ac:grpSpMkLst>
        </pc:grpChg>
        <pc:grpChg chg="del">
          <ac:chgData name="NaTesha Johnson" userId="182b25f2-f1aa-47af-8560-f2c307d60b8a" providerId="ADAL" clId="{F8A57E35-C820-4F68-9C41-8222763E329F}" dt="2023-11-13T19:55:20.958" v="1" actId="478"/>
          <ac:grpSpMkLst>
            <pc:docMk/>
            <pc:sldMk cId="3883818263" sldId="273"/>
            <ac:grpSpMk id="18" creationId="{00000000-0000-0000-0000-000000000000}"/>
          </ac:grpSpMkLst>
        </pc:grpChg>
        <pc:grpChg chg="del">
          <ac:chgData name="NaTesha Johnson" userId="182b25f2-f1aa-47af-8560-f2c307d60b8a" providerId="ADAL" clId="{F8A57E35-C820-4F68-9C41-8222763E329F}" dt="2023-11-13T19:55:20.958" v="1" actId="478"/>
          <ac:grpSpMkLst>
            <pc:docMk/>
            <pc:sldMk cId="3883818263" sldId="273"/>
            <ac:grpSpMk id="21" creationId="{00000000-0000-0000-0000-000000000000}"/>
          </ac:grpSpMkLst>
        </pc:grpChg>
        <pc:grpChg chg="del">
          <ac:chgData name="NaTesha Johnson" userId="182b25f2-f1aa-47af-8560-f2c307d60b8a" providerId="ADAL" clId="{F8A57E35-C820-4F68-9C41-8222763E329F}" dt="2023-11-13T19:55:20.958" v="1" actId="478"/>
          <ac:grpSpMkLst>
            <pc:docMk/>
            <pc:sldMk cId="3883818263" sldId="273"/>
            <ac:grpSpMk id="26" creationId="{00000000-0000-0000-0000-000000000000}"/>
          </ac:grpSpMkLst>
        </pc:grpChg>
        <pc:grpChg chg="del mod">
          <ac:chgData name="NaTesha Johnson" userId="182b25f2-f1aa-47af-8560-f2c307d60b8a" providerId="ADAL" clId="{F8A57E35-C820-4F68-9C41-8222763E329F}" dt="2023-11-13T19:57:34.946" v="19" actId="478"/>
          <ac:grpSpMkLst>
            <pc:docMk/>
            <pc:sldMk cId="3883818263" sldId="273"/>
            <ac:grpSpMk id="36" creationId="{5C662BFF-686D-2B7B-8968-D954138BBF35}"/>
          </ac:grpSpMkLst>
        </pc:grpChg>
        <pc:graphicFrameChg chg="add del mod modGraphic">
          <ac:chgData name="NaTesha Johnson" userId="182b25f2-f1aa-47af-8560-f2c307d60b8a" providerId="ADAL" clId="{F8A57E35-C820-4F68-9C41-8222763E329F}" dt="2023-11-13T19:56:16.114" v="12" actId="478"/>
          <ac:graphicFrameMkLst>
            <pc:docMk/>
            <pc:sldMk cId="3883818263" sldId="273"/>
            <ac:graphicFrameMk id="39" creationId="{BC2F2341-7480-7CE4-0B02-0511BF15843A}"/>
          </ac:graphicFrameMkLst>
        </pc:graphicFrameChg>
        <pc:picChg chg="add mod">
          <ac:chgData name="NaTesha Johnson" userId="182b25f2-f1aa-47af-8560-f2c307d60b8a" providerId="ADAL" clId="{F8A57E35-C820-4F68-9C41-8222763E329F}" dt="2023-11-13T19:59:30.530" v="41" actId="1076"/>
          <ac:picMkLst>
            <pc:docMk/>
            <pc:sldMk cId="3883818263" sldId="273"/>
            <ac:picMk id="41" creationId="{30CD0155-D5B6-67DC-233A-4AD2787B81E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eg"/><Relationship Id="rId7" Type="http://schemas.openxmlformats.org/officeDocument/2006/relationships/image" Target="../media/image11.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sv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svg"/><Relationship Id="rId7"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0" y="-1025275"/>
            <a:ext cx="17259300" cy="17259300"/>
          </a:xfrm>
          <a:custGeom>
            <a:avLst/>
            <a:gdLst/>
            <a:ahLst/>
            <a:cxnLst/>
            <a:rect l="l" t="t" r="r" b="b"/>
            <a:pathLst>
              <a:path w="17259300" h="17259300">
                <a:moveTo>
                  <a:pt x="0" y="0"/>
                </a:moveTo>
                <a:lnTo>
                  <a:pt x="17259300" y="0"/>
                </a:lnTo>
                <a:lnTo>
                  <a:pt x="17259300" y="17259300"/>
                </a:lnTo>
                <a:lnTo>
                  <a:pt x="0" y="17259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91328" y="5402646"/>
            <a:ext cx="8414537" cy="2404701"/>
          </a:xfrm>
          <a:prstGeom prst="rect">
            <a:avLst/>
          </a:prstGeom>
        </p:spPr>
        <p:txBody>
          <a:bodyPr lIns="0" tIns="0" rIns="0" bIns="0" rtlCol="0" anchor="t">
            <a:spAutoFit/>
          </a:bodyPr>
          <a:lstStyle/>
          <a:p>
            <a:pPr>
              <a:lnSpc>
                <a:spcPts val="17932"/>
              </a:lnSpc>
            </a:pPr>
            <a:r>
              <a:rPr lang="en-US" sz="17932">
                <a:solidFill>
                  <a:srgbClr val="0B0A0B"/>
                </a:solidFill>
                <a:latin typeface="Bebas Neue Cyrillic Bold"/>
              </a:rPr>
              <a:t>GROW IT.</a:t>
            </a:r>
          </a:p>
        </p:txBody>
      </p:sp>
      <p:sp>
        <p:nvSpPr>
          <p:cNvPr id="5" name="TextBox 5"/>
          <p:cNvSpPr txBox="1"/>
          <p:nvPr/>
        </p:nvSpPr>
        <p:spPr>
          <a:xfrm>
            <a:off x="2091328" y="3499481"/>
            <a:ext cx="7530485" cy="2404701"/>
          </a:xfrm>
          <a:prstGeom prst="rect">
            <a:avLst/>
          </a:prstGeom>
        </p:spPr>
        <p:txBody>
          <a:bodyPr lIns="0" tIns="0" rIns="0" bIns="0" rtlCol="0" anchor="t">
            <a:spAutoFit/>
          </a:bodyPr>
          <a:lstStyle/>
          <a:p>
            <a:pPr>
              <a:lnSpc>
                <a:spcPts val="17932"/>
              </a:lnSpc>
            </a:pPr>
            <a:r>
              <a:rPr lang="en-US" sz="17932">
                <a:solidFill>
                  <a:srgbClr val="FFFFFF"/>
                </a:solidFill>
                <a:latin typeface="Bebas Neue Cyrillic Bold"/>
              </a:rPr>
              <a:t>THINK IT.</a:t>
            </a:r>
          </a:p>
        </p:txBody>
      </p:sp>
      <p:sp>
        <p:nvSpPr>
          <p:cNvPr id="6" name="TextBox 6"/>
          <p:cNvSpPr txBox="1"/>
          <p:nvPr/>
        </p:nvSpPr>
        <p:spPr>
          <a:xfrm>
            <a:off x="2091328" y="7348105"/>
            <a:ext cx="7530485" cy="2404701"/>
          </a:xfrm>
          <a:prstGeom prst="rect">
            <a:avLst/>
          </a:prstGeom>
        </p:spPr>
        <p:txBody>
          <a:bodyPr lIns="0" tIns="0" rIns="0" bIns="0" rtlCol="0" anchor="t">
            <a:spAutoFit/>
          </a:bodyPr>
          <a:lstStyle/>
          <a:p>
            <a:pPr>
              <a:lnSpc>
                <a:spcPts val="17932"/>
              </a:lnSpc>
            </a:pPr>
            <a:r>
              <a:rPr lang="en-US" sz="17932">
                <a:solidFill>
                  <a:srgbClr val="FFFFFF"/>
                </a:solidFill>
                <a:latin typeface="Bebas Neue Cyrillic Bold"/>
              </a:rPr>
              <a:t>LAUNCH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5194516" cy="7698760"/>
            <a:chOff x="0" y="0"/>
            <a:chExt cx="4001848" cy="2027657"/>
          </a:xfrm>
        </p:grpSpPr>
        <p:sp>
          <p:nvSpPr>
            <p:cNvPr id="3" name="Freeform 3"/>
            <p:cNvSpPr/>
            <p:nvPr/>
          </p:nvSpPr>
          <p:spPr>
            <a:xfrm>
              <a:off x="0" y="0"/>
              <a:ext cx="4001848" cy="2027657"/>
            </a:xfrm>
            <a:custGeom>
              <a:avLst/>
              <a:gdLst/>
              <a:ahLst/>
              <a:cxnLst/>
              <a:rect l="l" t="t" r="r" b="b"/>
              <a:pathLst>
                <a:path w="4001848" h="2027657">
                  <a:moveTo>
                    <a:pt x="0" y="0"/>
                  </a:moveTo>
                  <a:lnTo>
                    <a:pt x="4001848" y="0"/>
                  </a:lnTo>
                  <a:lnTo>
                    <a:pt x="4001848" y="2027657"/>
                  </a:lnTo>
                  <a:lnTo>
                    <a:pt x="0" y="2027657"/>
                  </a:lnTo>
                  <a:close/>
                </a:path>
              </a:pathLst>
            </a:custGeom>
            <a:solidFill>
              <a:srgbClr val="28231F"/>
            </a:solidFill>
          </p:spPr>
          <p:txBody>
            <a:bodyPr/>
            <a:lstStyle/>
            <a:p>
              <a:endParaRPr lang="en-US"/>
            </a:p>
          </p:txBody>
        </p:sp>
        <p:sp>
          <p:nvSpPr>
            <p:cNvPr id="4" name="TextBox 4"/>
            <p:cNvSpPr txBox="1"/>
            <p:nvPr/>
          </p:nvSpPr>
          <p:spPr>
            <a:xfrm>
              <a:off x="0" y="-38100"/>
              <a:ext cx="4001848" cy="2065757"/>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2031365" y="7698760"/>
            <a:ext cx="4540069" cy="1152116"/>
            <a:chOff x="0" y="0"/>
            <a:chExt cx="1195738" cy="303438"/>
          </a:xfrm>
        </p:grpSpPr>
        <p:sp>
          <p:nvSpPr>
            <p:cNvPr id="6" name="Freeform 6"/>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565656"/>
            </a:solidFill>
          </p:spPr>
          <p:txBody>
            <a:bodyPr/>
            <a:lstStyle/>
            <a:p>
              <a:endParaRPr lang="en-US"/>
            </a:p>
          </p:txBody>
        </p:sp>
        <p:sp>
          <p:nvSpPr>
            <p:cNvPr id="7" name="TextBox 7"/>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5509314" y="8443451"/>
            <a:ext cx="814849" cy="8148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2533"/>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6873966" y="7698760"/>
            <a:ext cx="4540069" cy="1152116"/>
            <a:chOff x="0" y="0"/>
            <a:chExt cx="1195738" cy="303438"/>
          </a:xfrm>
        </p:grpSpPr>
        <p:sp>
          <p:nvSpPr>
            <p:cNvPr id="12" name="Freeform 12"/>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565656"/>
            </a:solidFill>
          </p:spPr>
          <p:txBody>
            <a:bodyPr/>
            <a:lstStyle/>
            <a:p>
              <a:endParaRPr lang="en-US"/>
            </a:p>
          </p:txBody>
        </p:sp>
        <p:sp>
          <p:nvSpPr>
            <p:cNvPr id="13" name="TextBox 13"/>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11716566" y="7698760"/>
            <a:ext cx="4540069" cy="1152116"/>
            <a:chOff x="0" y="0"/>
            <a:chExt cx="1195738" cy="303438"/>
          </a:xfrm>
        </p:grpSpPr>
        <p:sp>
          <p:nvSpPr>
            <p:cNvPr id="15" name="Freeform 15"/>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565656"/>
            </a:solidFill>
          </p:spPr>
          <p:txBody>
            <a:bodyPr/>
            <a:lstStyle/>
            <a:p>
              <a:endParaRPr lang="en-US"/>
            </a:p>
          </p:txBody>
        </p:sp>
        <p:sp>
          <p:nvSpPr>
            <p:cNvPr id="16" name="TextBox 16"/>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2031365" y="4688689"/>
            <a:ext cx="4540069" cy="3010070"/>
            <a:chOff x="0" y="0"/>
            <a:chExt cx="6053425" cy="4013427"/>
          </a:xfrm>
        </p:grpSpPr>
        <p:pic>
          <p:nvPicPr>
            <p:cNvPr id="18" name="Picture 18"/>
            <p:cNvPicPr>
              <a:picLocks noChangeAspect="1"/>
            </p:cNvPicPr>
            <p:nvPr/>
          </p:nvPicPr>
          <p:blipFill>
            <a:blip r:embed="rId2"/>
            <a:srcRect t="243" b="243"/>
            <a:stretch>
              <a:fillRect/>
            </a:stretch>
          </p:blipFill>
          <p:spPr>
            <a:xfrm>
              <a:off x="0" y="0"/>
              <a:ext cx="6053425" cy="4013427"/>
            </a:xfrm>
            <a:prstGeom prst="rect">
              <a:avLst/>
            </a:prstGeom>
          </p:spPr>
        </p:pic>
      </p:grpSp>
      <p:grpSp>
        <p:nvGrpSpPr>
          <p:cNvPr id="19" name="Group 19"/>
          <p:cNvGrpSpPr/>
          <p:nvPr/>
        </p:nvGrpSpPr>
        <p:grpSpPr>
          <a:xfrm>
            <a:off x="6873966" y="4688689"/>
            <a:ext cx="4540069" cy="3010070"/>
            <a:chOff x="0" y="0"/>
            <a:chExt cx="6053425" cy="4013427"/>
          </a:xfrm>
        </p:grpSpPr>
        <p:pic>
          <p:nvPicPr>
            <p:cNvPr id="20" name="Picture 20"/>
            <p:cNvPicPr>
              <a:picLocks noChangeAspect="1"/>
            </p:cNvPicPr>
            <p:nvPr/>
          </p:nvPicPr>
          <p:blipFill>
            <a:blip r:embed="rId3"/>
            <a:srcRect l="27039" t="13917" b="41298"/>
            <a:stretch>
              <a:fillRect/>
            </a:stretch>
          </p:blipFill>
          <p:spPr>
            <a:xfrm>
              <a:off x="0" y="0"/>
              <a:ext cx="6053425" cy="4013427"/>
            </a:xfrm>
            <a:prstGeom prst="rect">
              <a:avLst/>
            </a:prstGeom>
          </p:spPr>
        </p:pic>
      </p:grpSp>
      <p:grpSp>
        <p:nvGrpSpPr>
          <p:cNvPr id="21" name="Group 21"/>
          <p:cNvGrpSpPr/>
          <p:nvPr/>
        </p:nvGrpSpPr>
        <p:grpSpPr>
          <a:xfrm>
            <a:off x="11716566" y="4688689"/>
            <a:ext cx="4540069" cy="3010070"/>
            <a:chOff x="0" y="0"/>
            <a:chExt cx="6053425" cy="4013427"/>
          </a:xfrm>
        </p:grpSpPr>
        <p:pic>
          <p:nvPicPr>
            <p:cNvPr id="22" name="Picture 22"/>
            <p:cNvPicPr>
              <a:picLocks noChangeAspect="1"/>
            </p:cNvPicPr>
            <p:nvPr/>
          </p:nvPicPr>
          <p:blipFill>
            <a:blip r:embed="rId4"/>
            <a:srcRect l="9809" t="21885" r="8602" b="5989"/>
            <a:stretch>
              <a:fillRect/>
            </a:stretch>
          </p:blipFill>
          <p:spPr>
            <a:xfrm>
              <a:off x="0" y="0"/>
              <a:ext cx="6053425" cy="4013427"/>
            </a:xfrm>
            <a:prstGeom prst="rect">
              <a:avLst/>
            </a:prstGeom>
          </p:spPr>
        </p:pic>
      </p:grpSp>
      <p:sp>
        <p:nvSpPr>
          <p:cNvPr id="23" name="TextBox 23"/>
          <p:cNvSpPr txBox="1"/>
          <p:nvPr/>
        </p:nvSpPr>
        <p:spPr>
          <a:xfrm>
            <a:off x="3971355" y="7959912"/>
            <a:ext cx="2035835" cy="753020"/>
          </a:xfrm>
          <a:prstGeom prst="rect">
            <a:avLst/>
          </a:prstGeom>
        </p:spPr>
        <p:txBody>
          <a:bodyPr lIns="0" tIns="0" rIns="0" bIns="0" rtlCol="0" anchor="t">
            <a:spAutoFit/>
          </a:bodyPr>
          <a:lstStyle/>
          <a:p>
            <a:pPr>
              <a:lnSpc>
                <a:spcPts val="2783"/>
              </a:lnSpc>
            </a:pPr>
            <a:r>
              <a:rPr lang="en-US" sz="3199">
                <a:solidFill>
                  <a:srgbClr val="FFFFFF"/>
                </a:solidFill>
                <a:latin typeface="Bebas Neue Cyrillic"/>
              </a:rPr>
              <a:t>Student Enrollment</a:t>
            </a:r>
          </a:p>
        </p:txBody>
      </p:sp>
      <p:sp>
        <p:nvSpPr>
          <p:cNvPr id="24" name="TextBox 24"/>
          <p:cNvSpPr txBox="1"/>
          <p:nvPr/>
        </p:nvSpPr>
        <p:spPr>
          <a:xfrm>
            <a:off x="8734987" y="7978962"/>
            <a:ext cx="2035835" cy="733971"/>
          </a:xfrm>
          <a:prstGeom prst="rect">
            <a:avLst/>
          </a:prstGeom>
        </p:spPr>
        <p:txBody>
          <a:bodyPr lIns="0" tIns="0" rIns="0" bIns="0" rtlCol="0" anchor="t">
            <a:spAutoFit/>
          </a:bodyPr>
          <a:lstStyle/>
          <a:p>
            <a:pPr>
              <a:lnSpc>
                <a:spcPts val="2784"/>
              </a:lnSpc>
            </a:pPr>
            <a:r>
              <a:rPr lang="en-US" sz="3200">
                <a:solidFill>
                  <a:srgbClr val="FFFFFF"/>
                </a:solidFill>
                <a:latin typeface="Bebas Neue Cyrillic"/>
              </a:rPr>
              <a:t>course</a:t>
            </a:r>
          </a:p>
          <a:p>
            <a:pPr>
              <a:lnSpc>
                <a:spcPts val="2784"/>
              </a:lnSpc>
            </a:pPr>
            <a:r>
              <a:rPr lang="en-US" sz="3200">
                <a:solidFill>
                  <a:srgbClr val="FFFFFF"/>
                </a:solidFill>
                <a:latin typeface="Bebas Neue Cyrillic"/>
              </a:rPr>
              <a:t>sections</a:t>
            </a:r>
          </a:p>
        </p:txBody>
      </p:sp>
      <p:sp>
        <p:nvSpPr>
          <p:cNvPr id="25" name="TextBox 25"/>
          <p:cNvSpPr txBox="1"/>
          <p:nvPr/>
        </p:nvSpPr>
        <p:spPr>
          <a:xfrm>
            <a:off x="13554884" y="7956002"/>
            <a:ext cx="2035835" cy="733971"/>
          </a:xfrm>
          <a:prstGeom prst="rect">
            <a:avLst/>
          </a:prstGeom>
        </p:spPr>
        <p:txBody>
          <a:bodyPr lIns="0" tIns="0" rIns="0" bIns="0" rtlCol="0" anchor="t">
            <a:spAutoFit/>
          </a:bodyPr>
          <a:lstStyle/>
          <a:p>
            <a:pPr>
              <a:lnSpc>
                <a:spcPts val="2784"/>
              </a:lnSpc>
            </a:pPr>
            <a:r>
              <a:rPr lang="en-US" sz="3200">
                <a:solidFill>
                  <a:srgbClr val="FFFFFF"/>
                </a:solidFill>
                <a:latin typeface="Bebas Neue Cyrillic"/>
              </a:rPr>
              <a:t>launchpad</a:t>
            </a:r>
          </a:p>
          <a:p>
            <a:pPr>
              <a:lnSpc>
                <a:spcPts val="2784"/>
              </a:lnSpc>
            </a:pPr>
            <a:r>
              <a:rPr lang="en-US" sz="3200">
                <a:solidFill>
                  <a:srgbClr val="FFFFFF"/>
                </a:solidFill>
                <a:latin typeface="Bebas Neue Cyrillic"/>
              </a:rPr>
              <a:t>tours</a:t>
            </a:r>
          </a:p>
        </p:txBody>
      </p:sp>
      <p:grpSp>
        <p:nvGrpSpPr>
          <p:cNvPr id="26" name="Group 26"/>
          <p:cNvGrpSpPr/>
          <p:nvPr/>
        </p:nvGrpSpPr>
        <p:grpSpPr>
          <a:xfrm>
            <a:off x="10351915" y="8443451"/>
            <a:ext cx="814849" cy="81484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2533"/>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15194516" y="8443451"/>
            <a:ext cx="814849" cy="81484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32" name="Freeform 32"/>
          <p:cNvSpPr/>
          <p:nvPr/>
        </p:nvSpPr>
        <p:spPr>
          <a:xfrm>
            <a:off x="-2482949" y="8338318"/>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TextBox 33"/>
          <p:cNvSpPr txBox="1"/>
          <p:nvPr/>
        </p:nvSpPr>
        <p:spPr>
          <a:xfrm>
            <a:off x="2031365" y="2240240"/>
            <a:ext cx="6034502" cy="1085850"/>
          </a:xfrm>
          <a:prstGeom prst="rect">
            <a:avLst/>
          </a:prstGeom>
        </p:spPr>
        <p:txBody>
          <a:bodyPr lIns="0" tIns="0" rIns="0" bIns="0" rtlCol="0" anchor="t">
            <a:spAutoFit/>
          </a:bodyPr>
          <a:lstStyle/>
          <a:p>
            <a:pPr>
              <a:lnSpc>
                <a:spcPts val="8250"/>
              </a:lnSpc>
            </a:pPr>
            <a:r>
              <a:rPr lang="en-US" sz="7500">
                <a:solidFill>
                  <a:srgbClr val="FFFFFF"/>
                </a:solidFill>
                <a:latin typeface="Bebas Neue Cyrillic Bold"/>
              </a:rPr>
              <a:t>2022-2023</a:t>
            </a:r>
          </a:p>
        </p:txBody>
      </p:sp>
      <p:sp>
        <p:nvSpPr>
          <p:cNvPr id="34" name="TextBox 34"/>
          <p:cNvSpPr txBox="1"/>
          <p:nvPr/>
        </p:nvSpPr>
        <p:spPr>
          <a:xfrm>
            <a:off x="2031365" y="3159009"/>
            <a:ext cx="6843728" cy="1085850"/>
          </a:xfrm>
          <a:prstGeom prst="rect">
            <a:avLst/>
          </a:prstGeom>
        </p:spPr>
        <p:txBody>
          <a:bodyPr lIns="0" tIns="0" rIns="0" bIns="0" rtlCol="0" anchor="t">
            <a:spAutoFit/>
          </a:bodyPr>
          <a:lstStyle/>
          <a:p>
            <a:pPr>
              <a:lnSpc>
                <a:spcPts val="8250"/>
              </a:lnSpc>
            </a:pPr>
            <a:r>
              <a:rPr lang="en-US" sz="7500">
                <a:solidFill>
                  <a:srgbClr val="B22533"/>
                </a:solidFill>
                <a:latin typeface="Bebas Neue Cyrillic Bold"/>
              </a:rPr>
              <a:t>PROGRAM HIGHLIGHTS</a:t>
            </a:r>
          </a:p>
        </p:txBody>
      </p:sp>
      <p:sp>
        <p:nvSpPr>
          <p:cNvPr id="35" name="TextBox 35"/>
          <p:cNvSpPr txBox="1"/>
          <p:nvPr/>
        </p:nvSpPr>
        <p:spPr>
          <a:xfrm>
            <a:off x="9144000" y="2144990"/>
            <a:ext cx="4999362" cy="396159"/>
          </a:xfrm>
          <a:prstGeom prst="rect">
            <a:avLst/>
          </a:prstGeom>
        </p:spPr>
        <p:txBody>
          <a:bodyPr lIns="0" tIns="0" rIns="0" bIns="0" rtlCol="0" anchor="t">
            <a:spAutoFit/>
          </a:bodyPr>
          <a:lstStyle/>
          <a:p>
            <a:pPr>
              <a:lnSpc>
                <a:spcPts val="3359"/>
              </a:lnSpc>
            </a:pPr>
            <a:r>
              <a:rPr lang="en-US" sz="2399">
                <a:solidFill>
                  <a:srgbClr val="FFFFFF"/>
                </a:solidFill>
                <a:latin typeface="Montserrat Bold"/>
              </a:rPr>
              <a:t>Redefining the Odds.</a:t>
            </a:r>
          </a:p>
        </p:txBody>
      </p:sp>
      <p:sp>
        <p:nvSpPr>
          <p:cNvPr id="36" name="TextBox 36"/>
          <p:cNvSpPr txBox="1"/>
          <p:nvPr/>
        </p:nvSpPr>
        <p:spPr>
          <a:xfrm>
            <a:off x="2352543" y="7731616"/>
            <a:ext cx="1749744" cy="953054"/>
          </a:xfrm>
          <a:prstGeom prst="rect">
            <a:avLst/>
          </a:prstGeom>
        </p:spPr>
        <p:txBody>
          <a:bodyPr lIns="0" tIns="0" rIns="0" bIns="0" rtlCol="0" anchor="t">
            <a:spAutoFit/>
          </a:bodyPr>
          <a:lstStyle/>
          <a:p>
            <a:pPr>
              <a:lnSpc>
                <a:spcPts val="7840"/>
              </a:lnSpc>
            </a:pPr>
            <a:r>
              <a:rPr lang="en-US" sz="5600">
                <a:solidFill>
                  <a:srgbClr val="FFFFFF"/>
                </a:solidFill>
                <a:latin typeface="Montserrat Bold"/>
              </a:rPr>
              <a:t>376</a:t>
            </a:r>
          </a:p>
        </p:txBody>
      </p:sp>
      <p:sp>
        <p:nvSpPr>
          <p:cNvPr id="37" name="TextBox 37"/>
          <p:cNvSpPr txBox="1"/>
          <p:nvPr/>
        </p:nvSpPr>
        <p:spPr>
          <a:xfrm>
            <a:off x="9144000" y="2846799"/>
            <a:ext cx="4842601" cy="1153794"/>
          </a:xfrm>
          <a:prstGeom prst="rect">
            <a:avLst/>
          </a:prstGeom>
        </p:spPr>
        <p:txBody>
          <a:bodyPr lIns="0" tIns="0" rIns="0" bIns="0" rtlCol="0" anchor="t">
            <a:spAutoFit/>
          </a:bodyPr>
          <a:lstStyle/>
          <a:p>
            <a:pPr>
              <a:lnSpc>
                <a:spcPts val="3080"/>
              </a:lnSpc>
            </a:pPr>
            <a:r>
              <a:rPr lang="en-US" sz="2200">
                <a:solidFill>
                  <a:srgbClr val="FFFFFF"/>
                </a:solidFill>
                <a:latin typeface="Montserrat"/>
              </a:rPr>
              <a:t>Here’s a look into how the BC Launchpad is fueling local entrepreneurship.</a:t>
            </a:r>
          </a:p>
        </p:txBody>
      </p:sp>
      <p:sp>
        <p:nvSpPr>
          <p:cNvPr id="38" name="TextBox 38"/>
          <p:cNvSpPr txBox="1"/>
          <p:nvPr/>
        </p:nvSpPr>
        <p:spPr>
          <a:xfrm>
            <a:off x="7517178" y="7731616"/>
            <a:ext cx="1172400" cy="953054"/>
          </a:xfrm>
          <a:prstGeom prst="rect">
            <a:avLst/>
          </a:prstGeom>
        </p:spPr>
        <p:txBody>
          <a:bodyPr lIns="0" tIns="0" rIns="0" bIns="0" rtlCol="0" anchor="t">
            <a:spAutoFit/>
          </a:bodyPr>
          <a:lstStyle/>
          <a:p>
            <a:pPr>
              <a:lnSpc>
                <a:spcPts val="7840"/>
              </a:lnSpc>
            </a:pPr>
            <a:r>
              <a:rPr lang="en-US" sz="5600">
                <a:solidFill>
                  <a:srgbClr val="FFFFFF"/>
                </a:solidFill>
                <a:latin typeface="Montserrat Bold"/>
              </a:rPr>
              <a:t>87</a:t>
            </a:r>
          </a:p>
        </p:txBody>
      </p:sp>
      <p:sp>
        <p:nvSpPr>
          <p:cNvPr id="39" name="TextBox 39"/>
          <p:cNvSpPr txBox="1"/>
          <p:nvPr/>
        </p:nvSpPr>
        <p:spPr>
          <a:xfrm>
            <a:off x="12382483" y="7708352"/>
            <a:ext cx="1172400" cy="953054"/>
          </a:xfrm>
          <a:prstGeom prst="rect">
            <a:avLst/>
          </a:prstGeom>
        </p:spPr>
        <p:txBody>
          <a:bodyPr lIns="0" tIns="0" rIns="0" bIns="0" rtlCol="0" anchor="t">
            <a:spAutoFit/>
          </a:bodyPr>
          <a:lstStyle/>
          <a:p>
            <a:pPr>
              <a:lnSpc>
                <a:spcPts val="7840"/>
              </a:lnSpc>
            </a:pPr>
            <a:r>
              <a:rPr lang="en-US" sz="5600">
                <a:solidFill>
                  <a:srgbClr val="FFFFFF"/>
                </a:solidFill>
                <a:latin typeface="Montserrat Bold"/>
              </a:rPr>
              <a:t>37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231F"/>
        </a:solidFill>
        <a:effectLst/>
      </p:bgPr>
    </p:bg>
    <p:spTree>
      <p:nvGrpSpPr>
        <p:cNvPr id="1" name=""/>
        <p:cNvGrpSpPr/>
        <p:nvPr/>
      </p:nvGrpSpPr>
      <p:grpSpPr>
        <a:xfrm>
          <a:off x="0" y="0"/>
          <a:ext cx="0" cy="0"/>
          <a:chOff x="0" y="0"/>
          <a:chExt cx="0" cy="0"/>
        </a:xfrm>
      </p:grpSpPr>
      <p:sp>
        <p:nvSpPr>
          <p:cNvPr id="2" name="AutoShape 2"/>
          <p:cNvSpPr/>
          <p:nvPr/>
        </p:nvSpPr>
        <p:spPr>
          <a:xfrm>
            <a:off x="1028700" y="8755698"/>
            <a:ext cx="16230600" cy="0"/>
          </a:xfrm>
          <a:prstGeom prst="line">
            <a:avLst/>
          </a:prstGeom>
          <a:ln w="9525" cap="flat">
            <a:solidFill>
              <a:srgbClr val="B12934"/>
            </a:solidFill>
            <a:prstDash val="solid"/>
            <a:headEnd type="none" w="sm" len="sm"/>
            <a:tailEnd type="none" w="sm" len="sm"/>
          </a:ln>
        </p:spPr>
        <p:txBody>
          <a:bodyPr/>
          <a:lstStyle/>
          <a:p>
            <a:endParaRPr lang="en-US"/>
          </a:p>
        </p:txBody>
      </p:sp>
      <p:sp>
        <p:nvSpPr>
          <p:cNvPr id="3" name="TextBox 3"/>
          <p:cNvSpPr txBox="1"/>
          <p:nvPr/>
        </p:nvSpPr>
        <p:spPr>
          <a:xfrm>
            <a:off x="1028700" y="6640053"/>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44</a:t>
            </a:r>
          </a:p>
        </p:txBody>
      </p:sp>
      <p:sp>
        <p:nvSpPr>
          <p:cNvPr id="4" name="TextBox 4"/>
          <p:cNvSpPr txBox="1"/>
          <p:nvPr/>
        </p:nvSpPr>
        <p:spPr>
          <a:xfrm>
            <a:off x="4654240" y="6640053"/>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89</a:t>
            </a:r>
          </a:p>
        </p:txBody>
      </p:sp>
      <p:sp>
        <p:nvSpPr>
          <p:cNvPr id="5" name="TextBox 5"/>
          <p:cNvSpPr txBox="1"/>
          <p:nvPr/>
        </p:nvSpPr>
        <p:spPr>
          <a:xfrm>
            <a:off x="10762319" y="6603612"/>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61</a:t>
            </a:r>
          </a:p>
        </p:txBody>
      </p:sp>
      <p:sp>
        <p:nvSpPr>
          <p:cNvPr id="6" name="TextBox 6"/>
          <p:cNvSpPr txBox="1"/>
          <p:nvPr/>
        </p:nvSpPr>
        <p:spPr>
          <a:xfrm>
            <a:off x="1028700" y="7604935"/>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Total Student Enrollment</a:t>
            </a:r>
          </a:p>
        </p:txBody>
      </p:sp>
      <p:sp>
        <p:nvSpPr>
          <p:cNvPr id="7" name="TextBox 7"/>
          <p:cNvSpPr txBox="1"/>
          <p:nvPr/>
        </p:nvSpPr>
        <p:spPr>
          <a:xfrm>
            <a:off x="4654240" y="8951595"/>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Course Sections Taught</a:t>
            </a:r>
          </a:p>
        </p:txBody>
      </p:sp>
      <p:sp>
        <p:nvSpPr>
          <p:cNvPr id="8" name="TextBox 8"/>
          <p:cNvSpPr txBox="1"/>
          <p:nvPr/>
        </p:nvSpPr>
        <p:spPr>
          <a:xfrm>
            <a:off x="1103573" y="3826372"/>
            <a:ext cx="7135189" cy="597027"/>
          </a:xfrm>
          <a:prstGeom prst="rect">
            <a:avLst/>
          </a:prstGeom>
        </p:spPr>
        <p:txBody>
          <a:bodyPr lIns="0" tIns="0" rIns="0" bIns="0" rtlCol="0" anchor="t">
            <a:spAutoFit/>
          </a:bodyPr>
          <a:lstStyle/>
          <a:p>
            <a:pPr marL="0" lvl="0" indent="0" algn="l">
              <a:lnSpc>
                <a:spcPts val="2303"/>
              </a:lnSpc>
            </a:pPr>
            <a:r>
              <a:rPr lang="en-US" sz="2399">
                <a:solidFill>
                  <a:srgbClr val="FFFFFF"/>
                </a:solidFill>
                <a:latin typeface="Inter"/>
              </a:rPr>
              <a:t>Here’s a look into how the BC Launchpad is fueling local entrepreneurship.</a:t>
            </a:r>
          </a:p>
        </p:txBody>
      </p:sp>
      <p:sp>
        <p:nvSpPr>
          <p:cNvPr id="9" name="Freeform 9"/>
          <p:cNvSpPr/>
          <p:nvPr/>
        </p:nvSpPr>
        <p:spPr>
          <a:xfrm>
            <a:off x="1028700" y="4764640"/>
            <a:ext cx="757720" cy="757720"/>
          </a:xfrm>
          <a:custGeom>
            <a:avLst/>
            <a:gdLst/>
            <a:ahLst/>
            <a:cxnLst/>
            <a:rect l="l" t="t" r="r" b="b"/>
            <a:pathLst>
              <a:path w="757720" h="757720">
                <a:moveTo>
                  <a:pt x="0" y="0"/>
                </a:moveTo>
                <a:lnTo>
                  <a:pt x="757720" y="0"/>
                </a:lnTo>
                <a:lnTo>
                  <a:pt x="757720" y="757720"/>
                </a:lnTo>
                <a:lnTo>
                  <a:pt x="0" y="757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4654240" y="4764640"/>
            <a:ext cx="757720" cy="757720"/>
          </a:xfrm>
          <a:custGeom>
            <a:avLst/>
            <a:gdLst/>
            <a:ahLst/>
            <a:cxnLst/>
            <a:rect l="l" t="t" r="r" b="b"/>
            <a:pathLst>
              <a:path w="757720" h="757720">
                <a:moveTo>
                  <a:pt x="0" y="0"/>
                </a:moveTo>
                <a:lnTo>
                  <a:pt x="757720" y="0"/>
                </a:lnTo>
                <a:lnTo>
                  <a:pt x="757720" y="757720"/>
                </a:lnTo>
                <a:lnTo>
                  <a:pt x="0" y="757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7535609" y="4764640"/>
            <a:ext cx="757720" cy="757720"/>
          </a:xfrm>
          <a:custGeom>
            <a:avLst/>
            <a:gdLst/>
            <a:ahLst/>
            <a:cxnLst/>
            <a:rect l="l" t="t" r="r" b="b"/>
            <a:pathLst>
              <a:path w="757720" h="757720">
                <a:moveTo>
                  <a:pt x="0" y="0"/>
                </a:moveTo>
                <a:lnTo>
                  <a:pt x="757720" y="0"/>
                </a:lnTo>
                <a:lnTo>
                  <a:pt x="757720" y="757720"/>
                </a:lnTo>
                <a:lnTo>
                  <a:pt x="0" y="757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0762319" y="4728199"/>
            <a:ext cx="757720" cy="757720"/>
          </a:xfrm>
          <a:custGeom>
            <a:avLst/>
            <a:gdLst/>
            <a:ahLst/>
            <a:cxnLst/>
            <a:rect l="l" t="t" r="r" b="b"/>
            <a:pathLst>
              <a:path w="757720" h="757720">
                <a:moveTo>
                  <a:pt x="0" y="0"/>
                </a:moveTo>
                <a:lnTo>
                  <a:pt x="757720" y="0"/>
                </a:lnTo>
                <a:lnTo>
                  <a:pt x="757720" y="757720"/>
                </a:lnTo>
                <a:lnTo>
                  <a:pt x="0" y="757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028700" y="6026642"/>
            <a:ext cx="3814430" cy="762001"/>
          </a:xfrm>
          <a:prstGeom prst="rect">
            <a:avLst/>
          </a:prstGeom>
        </p:spPr>
        <p:txBody>
          <a:bodyPr lIns="0" tIns="0" rIns="0" bIns="0" rtlCol="0" anchor="t">
            <a:spAutoFit/>
          </a:bodyPr>
          <a:lstStyle/>
          <a:p>
            <a:pPr marL="0" lvl="0" indent="0" algn="l">
              <a:lnSpc>
                <a:spcPts val="6299"/>
              </a:lnSpc>
            </a:pPr>
            <a:r>
              <a:rPr lang="en-US" sz="4499">
                <a:solidFill>
                  <a:srgbClr val="FFFFFF"/>
                </a:solidFill>
                <a:latin typeface="Bebas Neue Cyrillic"/>
              </a:rPr>
              <a:t>Summer 2022 </a:t>
            </a:r>
          </a:p>
        </p:txBody>
      </p:sp>
      <p:sp>
        <p:nvSpPr>
          <p:cNvPr id="14" name="TextBox 14"/>
          <p:cNvSpPr txBox="1"/>
          <p:nvPr/>
        </p:nvSpPr>
        <p:spPr>
          <a:xfrm>
            <a:off x="1028700" y="8035465"/>
            <a:ext cx="3009900" cy="824072"/>
          </a:xfrm>
          <a:prstGeom prst="rect">
            <a:avLst/>
          </a:prstGeom>
        </p:spPr>
        <p:txBody>
          <a:bodyPr wrap="square" lIns="0" tIns="0" rIns="0" bIns="0" rtlCol="0" anchor="t">
            <a:spAutoFit/>
          </a:bodyPr>
          <a:lstStyle/>
          <a:p>
            <a:pPr marL="0" lvl="0" indent="0">
              <a:lnSpc>
                <a:spcPts val="7000"/>
              </a:lnSpc>
            </a:pPr>
            <a:r>
              <a:rPr lang="en-US" sz="5000" dirty="0">
                <a:solidFill>
                  <a:srgbClr val="FFFFFF"/>
                </a:solidFill>
                <a:latin typeface="Inter Bold"/>
              </a:rPr>
              <a:t>13</a:t>
            </a:r>
          </a:p>
        </p:txBody>
      </p:sp>
      <p:sp>
        <p:nvSpPr>
          <p:cNvPr id="15" name="TextBox 15"/>
          <p:cNvSpPr txBox="1"/>
          <p:nvPr/>
        </p:nvSpPr>
        <p:spPr>
          <a:xfrm>
            <a:off x="4654240" y="8035465"/>
            <a:ext cx="3814430" cy="863600"/>
          </a:xfrm>
          <a:prstGeom prst="rect">
            <a:avLst/>
          </a:prstGeom>
        </p:spPr>
        <p:txBody>
          <a:bodyPr lIns="0" tIns="0" rIns="0" bIns="0" rtlCol="0" anchor="t">
            <a:spAutoFit/>
          </a:bodyPr>
          <a:lstStyle/>
          <a:p>
            <a:pPr marL="0" lvl="0" indent="0">
              <a:lnSpc>
                <a:spcPts val="7000"/>
              </a:lnSpc>
            </a:pPr>
            <a:r>
              <a:rPr lang="en-US" sz="5000" dirty="0">
                <a:solidFill>
                  <a:srgbClr val="FFFFFF"/>
                </a:solidFill>
                <a:latin typeface="Inter Bold"/>
              </a:rPr>
              <a:t>18</a:t>
            </a:r>
          </a:p>
        </p:txBody>
      </p:sp>
      <p:sp>
        <p:nvSpPr>
          <p:cNvPr id="16" name="TextBox 16"/>
          <p:cNvSpPr txBox="1"/>
          <p:nvPr/>
        </p:nvSpPr>
        <p:spPr>
          <a:xfrm>
            <a:off x="4654240" y="6017117"/>
            <a:ext cx="3814430" cy="781050"/>
          </a:xfrm>
          <a:prstGeom prst="rect">
            <a:avLst/>
          </a:prstGeom>
        </p:spPr>
        <p:txBody>
          <a:bodyPr lIns="0" tIns="0" rIns="0" bIns="0" rtlCol="0" anchor="t">
            <a:spAutoFit/>
          </a:bodyPr>
          <a:lstStyle/>
          <a:p>
            <a:pPr marL="0" lvl="0" indent="0" algn="l">
              <a:lnSpc>
                <a:spcPts val="6299"/>
              </a:lnSpc>
            </a:pPr>
            <a:r>
              <a:rPr lang="en-US" sz="4500">
                <a:solidFill>
                  <a:srgbClr val="FFFFFF"/>
                </a:solidFill>
                <a:latin typeface="Bebas Neue Cyrillic"/>
              </a:rPr>
              <a:t>Fall 2022 </a:t>
            </a:r>
          </a:p>
        </p:txBody>
      </p:sp>
      <p:sp>
        <p:nvSpPr>
          <p:cNvPr id="17" name="TextBox 17"/>
          <p:cNvSpPr txBox="1"/>
          <p:nvPr/>
        </p:nvSpPr>
        <p:spPr>
          <a:xfrm>
            <a:off x="7535609" y="5961498"/>
            <a:ext cx="3814430" cy="781050"/>
          </a:xfrm>
          <a:prstGeom prst="rect">
            <a:avLst/>
          </a:prstGeom>
        </p:spPr>
        <p:txBody>
          <a:bodyPr lIns="0" tIns="0" rIns="0" bIns="0" rtlCol="0" anchor="t">
            <a:spAutoFit/>
          </a:bodyPr>
          <a:lstStyle/>
          <a:p>
            <a:pPr marL="0" lvl="0" indent="0" algn="l">
              <a:lnSpc>
                <a:spcPts val="6299"/>
              </a:lnSpc>
            </a:pPr>
            <a:r>
              <a:rPr lang="en-US" sz="4500">
                <a:solidFill>
                  <a:srgbClr val="FFFFFF"/>
                </a:solidFill>
                <a:latin typeface="Bebas Neue Cyrillic"/>
              </a:rPr>
              <a:t>Spring 2023</a:t>
            </a:r>
          </a:p>
        </p:txBody>
      </p:sp>
      <p:sp>
        <p:nvSpPr>
          <p:cNvPr id="18" name="TextBox 18"/>
          <p:cNvSpPr txBox="1"/>
          <p:nvPr/>
        </p:nvSpPr>
        <p:spPr>
          <a:xfrm>
            <a:off x="10762319" y="5903840"/>
            <a:ext cx="3814430" cy="781050"/>
          </a:xfrm>
          <a:prstGeom prst="rect">
            <a:avLst/>
          </a:prstGeom>
        </p:spPr>
        <p:txBody>
          <a:bodyPr lIns="0" tIns="0" rIns="0" bIns="0" rtlCol="0" anchor="t">
            <a:spAutoFit/>
          </a:bodyPr>
          <a:lstStyle/>
          <a:p>
            <a:pPr marL="0" lvl="0" indent="0" algn="l">
              <a:lnSpc>
                <a:spcPts val="6299"/>
              </a:lnSpc>
            </a:pPr>
            <a:r>
              <a:rPr lang="en-US" sz="4500">
                <a:solidFill>
                  <a:srgbClr val="FFFFFF"/>
                </a:solidFill>
                <a:latin typeface="Bebas Neue Cyrillic"/>
              </a:rPr>
              <a:t>Summer 2023</a:t>
            </a:r>
          </a:p>
        </p:txBody>
      </p:sp>
      <p:sp>
        <p:nvSpPr>
          <p:cNvPr id="19" name="TextBox 19"/>
          <p:cNvSpPr txBox="1"/>
          <p:nvPr/>
        </p:nvSpPr>
        <p:spPr>
          <a:xfrm>
            <a:off x="14541357" y="6603612"/>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169</a:t>
            </a:r>
          </a:p>
        </p:txBody>
      </p:sp>
      <p:sp>
        <p:nvSpPr>
          <p:cNvPr id="20" name="Freeform 20"/>
          <p:cNvSpPr/>
          <p:nvPr/>
        </p:nvSpPr>
        <p:spPr>
          <a:xfrm>
            <a:off x="14541357" y="4728199"/>
            <a:ext cx="757720" cy="757720"/>
          </a:xfrm>
          <a:custGeom>
            <a:avLst/>
            <a:gdLst/>
            <a:ahLst/>
            <a:cxnLst/>
            <a:rect l="l" t="t" r="r" b="b"/>
            <a:pathLst>
              <a:path w="757720" h="757720">
                <a:moveTo>
                  <a:pt x="0" y="0"/>
                </a:moveTo>
                <a:lnTo>
                  <a:pt x="757720" y="0"/>
                </a:lnTo>
                <a:lnTo>
                  <a:pt x="757720" y="757720"/>
                </a:lnTo>
                <a:lnTo>
                  <a:pt x="0" y="757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1"/>
          <p:cNvSpPr txBox="1"/>
          <p:nvPr/>
        </p:nvSpPr>
        <p:spPr>
          <a:xfrm>
            <a:off x="14541357" y="5903840"/>
            <a:ext cx="3814430" cy="781050"/>
          </a:xfrm>
          <a:prstGeom prst="rect">
            <a:avLst/>
          </a:prstGeom>
        </p:spPr>
        <p:txBody>
          <a:bodyPr lIns="0" tIns="0" rIns="0" bIns="0" rtlCol="0" anchor="t">
            <a:spAutoFit/>
          </a:bodyPr>
          <a:lstStyle/>
          <a:p>
            <a:pPr marL="0" lvl="0" indent="0" algn="l">
              <a:lnSpc>
                <a:spcPts val="6299"/>
              </a:lnSpc>
            </a:pPr>
            <a:r>
              <a:rPr lang="en-US" sz="4500">
                <a:solidFill>
                  <a:srgbClr val="FFFFFF"/>
                </a:solidFill>
                <a:latin typeface="Bebas Neue Cyrillic"/>
              </a:rPr>
              <a:t>Fall 2023</a:t>
            </a:r>
          </a:p>
        </p:txBody>
      </p:sp>
      <p:sp>
        <p:nvSpPr>
          <p:cNvPr id="22" name="TextBox 22"/>
          <p:cNvSpPr txBox="1"/>
          <p:nvPr/>
        </p:nvSpPr>
        <p:spPr>
          <a:xfrm>
            <a:off x="1028700" y="8951595"/>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Course Sections Taught</a:t>
            </a:r>
          </a:p>
        </p:txBody>
      </p:sp>
      <p:sp>
        <p:nvSpPr>
          <p:cNvPr id="23" name="TextBox 23"/>
          <p:cNvSpPr txBox="1"/>
          <p:nvPr/>
        </p:nvSpPr>
        <p:spPr>
          <a:xfrm>
            <a:off x="4650927" y="7627937"/>
            <a:ext cx="3814430" cy="306705"/>
          </a:xfrm>
          <a:prstGeom prst="rect">
            <a:avLst/>
          </a:prstGeom>
        </p:spPr>
        <p:txBody>
          <a:bodyPr lIns="0" tIns="0" rIns="0" bIns="0" rtlCol="0" anchor="t">
            <a:spAutoFit/>
          </a:bodyPr>
          <a:lstStyle/>
          <a:p>
            <a:pPr marL="0" lvl="0" indent="0" algn="l">
              <a:lnSpc>
                <a:spcPts val="2520"/>
              </a:lnSpc>
            </a:pPr>
            <a:r>
              <a:rPr lang="en-US" sz="1800" dirty="0">
                <a:solidFill>
                  <a:srgbClr val="FFFFFF"/>
                </a:solidFill>
                <a:latin typeface="Inter"/>
              </a:rPr>
              <a:t>Total Student Enrollment</a:t>
            </a:r>
          </a:p>
        </p:txBody>
      </p:sp>
      <p:sp>
        <p:nvSpPr>
          <p:cNvPr id="24" name="TextBox 24"/>
          <p:cNvSpPr txBox="1"/>
          <p:nvPr/>
        </p:nvSpPr>
        <p:spPr>
          <a:xfrm>
            <a:off x="7705609" y="8951595"/>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Course Sections Taught</a:t>
            </a:r>
          </a:p>
        </p:txBody>
      </p:sp>
      <p:sp>
        <p:nvSpPr>
          <p:cNvPr id="25" name="TextBox 25"/>
          <p:cNvSpPr txBox="1"/>
          <p:nvPr/>
        </p:nvSpPr>
        <p:spPr>
          <a:xfrm>
            <a:off x="7705609" y="8035465"/>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26</a:t>
            </a:r>
          </a:p>
        </p:txBody>
      </p:sp>
      <p:sp>
        <p:nvSpPr>
          <p:cNvPr id="26" name="TextBox 26"/>
          <p:cNvSpPr txBox="1"/>
          <p:nvPr/>
        </p:nvSpPr>
        <p:spPr>
          <a:xfrm>
            <a:off x="7705609" y="7617953"/>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Total Student Enrollment</a:t>
            </a:r>
          </a:p>
        </p:txBody>
      </p:sp>
      <p:sp>
        <p:nvSpPr>
          <p:cNvPr id="27" name="TextBox 27"/>
          <p:cNvSpPr txBox="1"/>
          <p:nvPr/>
        </p:nvSpPr>
        <p:spPr>
          <a:xfrm>
            <a:off x="10756978" y="8951595"/>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Course Sections Taught</a:t>
            </a:r>
          </a:p>
        </p:txBody>
      </p:sp>
      <p:sp>
        <p:nvSpPr>
          <p:cNvPr id="28" name="TextBox 28"/>
          <p:cNvSpPr txBox="1"/>
          <p:nvPr/>
        </p:nvSpPr>
        <p:spPr>
          <a:xfrm>
            <a:off x="10756978" y="8035465"/>
            <a:ext cx="3814430" cy="863600"/>
          </a:xfrm>
          <a:prstGeom prst="rect">
            <a:avLst/>
          </a:prstGeom>
        </p:spPr>
        <p:txBody>
          <a:bodyPr lIns="0" tIns="0" rIns="0" bIns="0" rtlCol="0" anchor="t">
            <a:spAutoFit/>
          </a:bodyPr>
          <a:lstStyle/>
          <a:p>
            <a:pPr marL="0" lvl="0" indent="0">
              <a:lnSpc>
                <a:spcPts val="7000"/>
              </a:lnSpc>
            </a:pPr>
            <a:r>
              <a:rPr lang="en-US" sz="5000" dirty="0">
                <a:solidFill>
                  <a:srgbClr val="FFFFFF"/>
                </a:solidFill>
                <a:latin typeface="Inter Bold"/>
              </a:rPr>
              <a:t>6</a:t>
            </a:r>
          </a:p>
        </p:txBody>
      </p:sp>
      <p:sp>
        <p:nvSpPr>
          <p:cNvPr id="29" name="TextBox 29"/>
          <p:cNvSpPr txBox="1"/>
          <p:nvPr/>
        </p:nvSpPr>
        <p:spPr>
          <a:xfrm>
            <a:off x="10756978" y="7617953"/>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Total Student Enrollment</a:t>
            </a:r>
          </a:p>
        </p:txBody>
      </p:sp>
      <p:sp>
        <p:nvSpPr>
          <p:cNvPr id="30" name="TextBox 30"/>
          <p:cNvSpPr txBox="1"/>
          <p:nvPr/>
        </p:nvSpPr>
        <p:spPr>
          <a:xfrm>
            <a:off x="14541357" y="8896350"/>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Course Sections Taught</a:t>
            </a:r>
          </a:p>
        </p:txBody>
      </p:sp>
      <p:sp>
        <p:nvSpPr>
          <p:cNvPr id="31" name="TextBox 31"/>
          <p:cNvSpPr txBox="1"/>
          <p:nvPr/>
        </p:nvSpPr>
        <p:spPr>
          <a:xfrm>
            <a:off x="14541357" y="8032750"/>
            <a:ext cx="2908443" cy="824072"/>
          </a:xfrm>
          <a:prstGeom prst="rect">
            <a:avLst/>
          </a:prstGeom>
        </p:spPr>
        <p:txBody>
          <a:bodyPr wrap="square" lIns="0" tIns="0" rIns="0" bIns="0" rtlCol="0" anchor="t">
            <a:spAutoFit/>
          </a:bodyPr>
          <a:lstStyle/>
          <a:p>
            <a:pPr marL="0" lvl="0" indent="0">
              <a:lnSpc>
                <a:spcPts val="7000"/>
              </a:lnSpc>
            </a:pPr>
            <a:r>
              <a:rPr lang="en-US" sz="5000" dirty="0">
                <a:solidFill>
                  <a:srgbClr val="FFFFFF"/>
                </a:solidFill>
                <a:latin typeface="Inter Bold"/>
              </a:rPr>
              <a:t>24</a:t>
            </a:r>
          </a:p>
        </p:txBody>
      </p:sp>
      <p:sp>
        <p:nvSpPr>
          <p:cNvPr id="32" name="TextBox 32"/>
          <p:cNvSpPr txBox="1"/>
          <p:nvPr/>
        </p:nvSpPr>
        <p:spPr>
          <a:xfrm>
            <a:off x="14541357" y="7562708"/>
            <a:ext cx="3814430" cy="306705"/>
          </a:xfrm>
          <a:prstGeom prst="rect">
            <a:avLst/>
          </a:prstGeom>
        </p:spPr>
        <p:txBody>
          <a:bodyPr lIns="0" tIns="0" rIns="0" bIns="0" rtlCol="0" anchor="t">
            <a:spAutoFit/>
          </a:bodyPr>
          <a:lstStyle/>
          <a:p>
            <a:pPr marL="0" lvl="0" indent="0" algn="l">
              <a:lnSpc>
                <a:spcPts val="2520"/>
              </a:lnSpc>
            </a:pPr>
            <a:r>
              <a:rPr lang="en-US" sz="1800">
                <a:solidFill>
                  <a:srgbClr val="FFFFFF"/>
                </a:solidFill>
                <a:latin typeface="Inter"/>
              </a:rPr>
              <a:t>Total Student Enrollment</a:t>
            </a:r>
          </a:p>
        </p:txBody>
      </p:sp>
      <p:sp>
        <p:nvSpPr>
          <p:cNvPr id="33" name="TextBox 33"/>
          <p:cNvSpPr txBox="1"/>
          <p:nvPr/>
        </p:nvSpPr>
        <p:spPr>
          <a:xfrm>
            <a:off x="7705609" y="6603612"/>
            <a:ext cx="3814430" cy="863600"/>
          </a:xfrm>
          <a:prstGeom prst="rect">
            <a:avLst/>
          </a:prstGeom>
        </p:spPr>
        <p:txBody>
          <a:bodyPr lIns="0" tIns="0" rIns="0" bIns="0" rtlCol="0" anchor="t">
            <a:spAutoFit/>
          </a:bodyPr>
          <a:lstStyle/>
          <a:p>
            <a:pPr marL="0" lvl="0" indent="0">
              <a:lnSpc>
                <a:spcPts val="7000"/>
              </a:lnSpc>
            </a:pPr>
            <a:r>
              <a:rPr lang="en-US" sz="5000">
                <a:solidFill>
                  <a:srgbClr val="FFFFFF"/>
                </a:solidFill>
                <a:latin typeface="Inter Bold"/>
              </a:rPr>
              <a:t>-</a:t>
            </a:r>
          </a:p>
        </p:txBody>
      </p:sp>
      <p:sp>
        <p:nvSpPr>
          <p:cNvPr id="34" name="TextBox 34"/>
          <p:cNvSpPr txBox="1"/>
          <p:nvPr/>
        </p:nvSpPr>
        <p:spPr>
          <a:xfrm>
            <a:off x="1103573" y="2692897"/>
            <a:ext cx="6034502" cy="1085850"/>
          </a:xfrm>
          <a:prstGeom prst="rect">
            <a:avLst/>
          </a:prstGeom>
        </p:spPr>
        <p:txBody>
          <a:bodyPr lIns="0" tIns="0" rIns="0" bIns="0" rtlCol="0" anchor="t">
            <a:spAutoFit/>
          </a:bodyPr>
          <a:lstStyle/>
          <a:p>
            <a:pPr>
              <a:lnSpc>
                <a:spcPts val="8250"/>
              </a:lnSpc>
            </a:pPr>
            <a:r>
              <a:rPr lang="en-US" sz="7500">
                <a:solidFill>
                  <a:srgbClr val="FEFEFE"/>
                </a:solidFill>
                <a:latin typeface="Bebas Neue Cyrillic Bold"/>
              </a:rPr>
              <a:t>ENROLLMENT</a:t>
            </a:r>
          </a:p>
        </p:txBody>
      </p:sp>
      <p:sp>
        <p:nvSpPr>
          <p:cNvPr id="35" name="TextBox 35"/>
          <p:cNvSpPr txBox="1"/>
          <p:nvPr/>
        </p:nvSpPr>
        <p:spPr>
          <a:xfrm>
            <a:off x="5033100" y="2723706"/>
            <a:ext cx="7143391"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HIGHLIGHT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5428" y="0"/>
            <a:ext cx="5892572" cy="10287000"/>
            <a:chOff x="0" y="0"/>
            <a:chExt cx="1551953" cy="2709333"/>
          </a:xfrm>
        </p:grpSpPr>
        <p:sp>
          <p:nvSpPr>
            <p:cNvPr id="3" name="Freeform 3"/>
            <p:cNvSpPr/>
            <p:nvPr/>
          </p:nvSpPr>
          <p:spPr>
            <a:xfrm>
              <a:off x="0" y="0"/>
              <a:ext cx="1551953" cy="2709333"/>
            </a:xfrm>
            <a:custGeom>
              <a:avLst/>
              <a:gdLst/>
              <a:ahLst/>
              <a:cxnLst/>
              <a:rect l="l" t="t" r="r" b="b"/>
              <a:pathLst>
                <a:path w="1551953" h="2709333">
                  <a:moveTo>
                    <a:pt x="0" y="0"/>
                  </a:moveTo>
                  <a:lnTo>
                    <a:pt x="1551953" y="0"/>
                  </a:lnTo>
                  <a:lnTo>
                    <a:pt x="1551953" y="2709333"/>
                  </a:lnTo>
                  <a:lnTo>
                    <a:pt x="0" y="2709333"/>
                  </a:lnTo>
                  <a:close/>
                </a:path>
              </a:pathLst>
            </a:custGeom>
            <a:solidFill>
              <a:srgbClr val="28231F"/>
            </a:solidFill>
          </p:spPr>
          <p:txBody>
            <a:bodyPr/>
            <a:lstStyle/>
            <a:p>
              <a:endParaRPr lang="en-US"/>
            </a:p>
          </p:txBody>
        </p:sp>
        <p:sp>
          <p:nvSpPr>
            <p:cNvPr id="4" name="TextBox 4"/>
            <p:cNvSpPr txBox="1"/>
            <p:nvPr/>
          </p:nvSpPr>
          <p:spPr>
            <a:xfrm>
              <a:off x="0" y="-38100"/>
              <a:ext cx="1551953" cy="274743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9121511" y="1832458"/>
            <a:ext cx="6547835" cy="3576079"/>
            <a:chOff x="0" y="0"/>
            <a:chExt cx="8730447" cy="4768105"/>
          </a:xfrm>
        </p:grpSpPr>
        <p:pic>
          <p:nvPicPr>
            <p:cNvPr id="6" name="Picture 6"/>
            <p:cNvPicPr>
              <a:picLocks noChangeAspect="1"/>
            </p:cNvPicPr>
            <p:nvPr/>
          </p:nvPicPr>
          <p:blipFill>
            <a:blip r:embed="rId2"/>
            <a:srcRect t="13621" b="13621"/>
            <a:stretch>
              <a:fillRect/>
            </a:stretch>
          </p:blipFill>
          <p:spPr>
            <a:xfrm>
              <a:off x="0" y="0"/>
              <a:ext cx="8730447" cy="4768105"/>
            </a:xfrm>
            <a:prstGeom prst="rect">
              <a:avLst/>
            </a:prstGeom>
          </p:spPr>
        </p:pic>
      </p:grpSp>
      <p:grpSp>
        <p:nvGrpSpPr>
          <p:cNvPr id="7" name="Group 7"/>
          <p:cNvGrpSpPr/>
          <p:nvPr/>
        </p:nvGrpSpPr>
        <p:grpSpPr>
          <a:xfrm>
            <a:off x="9121511" y="5682221"/>
            <a:ext cx="6547835" cy="3576079"/>
            <a:chOff x="0" y="0"/>
            <a:chExt cx="8730447" cy="4768105"/>
          </a:xfrm>
        </p:grpSpPr>
        <p:pic>
          <p:nvPicPr>
            <p:cNvPr id="8" name="Picture 8"/>
            <p:cNvPicPr>
              <a:picLocks noChangeAspect="1"/>
            </p:cNvPicPr>
            <p:nvPr/>
          </p:nvPicPr>
          <p:blipFill>
            <a:blip r:embed="rId3"/>
            <a:srcRect l="3987" t="11740" r="12439" b="27374"/>
            <a:stretch>
              <a:fillRect/>
            </a:stretch>
          </p:blipFill>
          <p:spPr>
            <a:xfrm>
              <a:off x="0" y="0"/>
              <a:ext cx="8730447" cy="4768105"/>
            </a:xfrm>
            <a:prstGeom prst="rect">
              <a:avLst/>
            </a:prstGeom>
          </p:spPr>
        </p:pic>
      </p:grpSp>
      <p:grpSp>
        <p:nvGrpSpPr>
          <p:cNvPr id="9" name="Group 9"/>
          <p:cNvGrpSpPr/>
          <p:nvPr/>
        </p:nvGrpSpPr>
        <p:grpSpPr>
          <a:xfrm>
            <a:off x="15003976" y="2955128"/>
            <a:ext cx="1330739" cy="13307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003976" y="6804891"/>
            <a:ext cx="1330739" cy="13307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345982" y="3191358"/>
            <a:ext cx="814849" cy="81484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01</a:t>
              </a:r>
            </a:p>
          </p:txBody>
        </p:sp>
      </p:grpSp>
      <p:grpSp>
        <p:nvGrpSpPr>
          <p:cNvPr id="18" name="Group 18"/>
          <p:cNvGrpSpPr/>
          <p:nvPr/>
        </p:nvGrpSpPr>
        <p:grpSpPr>
          <a:xfrm>
            <a:off x="1345982" y="4614393"/>
            <a:ext cx="814849" cy="8148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02</a:t>
              </a:r>
            </a:p>
          </p:txBody>
        </p:sp>
      </p:grpSp>
      <p:grpSp>
        <p:nvGrpSpPr>
          <p:cNvPr id="21" name="Group 21"/>
          <p:cNvGrpSpPr/>
          <p:nvPr/>
        </p:nvGrpSpPr>
        <p:grpSpPr>
          <a:xfrm>
            <a:off x="1345982" y="6037427"/>
            <a:ext cx="814849" cy="8148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03</a:t>
              </a:r>
            </a:p>
          </p:txBody>
        </p:sp>
      </p:grpSp>
      <p:sp>
        <p:nvSpPr>
          <p:cNvPr id="24" name="Freeform 24"/>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028700" y="474263"/>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6"/>
            <a:stretch>
              <a:fillRect/>
            </a:stretch>
          </a:blipFill>
        </p:spPr>
        <p:txBody>
          <a:bodyPr/>
          <a:lstStyle/>
          <a:p>
            <a:endParaRPr lang="en-US"/>
          </a:p>
        </p:txBody>
      </p:sp>
      <p:sp>
        <p:nvSpPr>
          <p:cNvPr id="26" name="TextBox 26"/>
          <p:cNvSpPr txBox="1"/>
          <p:nvPr/>
        </p:nvSpPr>
        <p:spPr>
          <a:xfrm>
            <a:off x="1308316" y="1889608"/>
            <a:ext cx="6034502" cy="1085850"/>
          </a:xfrm>
          <a:prstGeom prst="rect">
            <a:avLst/>
          </a:prstGeom>
        </p:spPr>
        <p:txBody>
          <a:bodyPr lIns="0" tIns="0" rIns="0" bIns="0" rtlCol="0" anchor="t">
            <a:spAutoFit/>
          </a:bodyPr>
          <a:lstStyle/>
          <a:p>
            <a:pPr>
              <a:lnSpc>
                <a:spcPts val="8250"/>
              </a:lnSpc>
            </a:pPr>
            <a:r>
              <a:rPr lang="en-US" sz="7500">
                <a:solidFill>
                  <a:srgbClr val="0B0A0B"/>
                </a:solidFill>
                <a:latin typeface="Bebas Neue Cyrillic Bold"/>
              </a:rPr>
              <a:t>COMMUNITY</a:t>
            </a:r>
          </a:p>
        </p:txBody>
      </p:sp>
      <p:sp>
        <p:nvSpPr>
          <p:cNvPr id="27" name="TextBox 27"/>
          <p:cNvSpPr txBox="1"/>
          <p:nvPr/>
        </p:nvSpPr>
        <p:spPr>
          <a:xfrm>
            <a:off x="4832469" y="1889608"/>
            <a:ext cx="7143391"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HIGHLIGHT</a:t>
            </a:r>
          </a:p>
        </p:txBody>
      </p:sp>
      <p:sp>
        <p:nvSpPr>
          <p:cNvPr id="28" name="TextBox 28"/>
          <p:cNvSpPr txBox="1"/>
          <p:nvPr/>
        </p:nvSpPr>
        <p:spPr>
          <a:xfrm>
            <a:off x="2741123" y="3153258"/>
            <a:ext cx="5577833" cy="727709"/>
          </a:xfrm>
          <a:prstGeom prst="rect">
            <a:avLst/>
          </a:prstGeom>
        </p:spPr>
        <p:txBody>
          <a:bodyPr lIns="0" tIns="0" rIns="0" bIns="0" rtlCol="0" anchor="t">
            <a:spAutoFit/>
          </a:bodyPr>
          <a:lstStyle/>
          <a:p>
            <a:pPr>
              <a:lnSpc>
                <a:spcPts val="2940"/>
              </a:lnSpc>
            </a:pPr>
            <a:r>
              <a:rPr lang="en-US" sz="2100">
                <a:solidFill>
                  <a:srgbClr val="000000"/>
                </a:solidFill>
                <a:latin typeface="Montserrat"/>
              </a:rPr>
              <a:t>Conducted outreach efforts at various high schools and community events</a:t>
            </a:r>
          </a:p>
        </p:txBody>
      </p:sp>
      <p:sp>
        <p:nvSpPr>
          <p:cNvPr id="29" name="TextBox 29"/>
          <p:cNvSpPr txBox="1"/>
          <p:nvPr/>
        </p:nvSpPr>
        <p:spPr>
          <a:xfrm>
            <a:off x="2741123" y="4576293"/>
            <a:ext cx="5216883" cy="1099184"/>
          </a:xfrm>
          <a:prstGeom prst="rect">
            <a:avLst/>
          </a:prstGeom>
        </p:spPr>
        <p:txBody>
          <a:bodyPr lIns="0" tIns="0" rIns="0" bIns="0" rtlCol="0" anchor="t">
            <a:spAutoFit/>
          </a:bodyPr>
          <a:lstStyle/>
          <a:p>
            <a:pPr>
              <a:lnSpc>
                <a:spcPts val="2940"/>
              </a:lnSpc>
            </a:pPr>
            <a:r>
              <a:rPr lang="en-US" sz="2100">
                <a:solidFill>
                  <a:srgbClr val="000000"/>
                </a:solidFill>
                <a:latin typeface="Montserrat"/>
              </a:rPr>
              <a:t>Participated in Principal Partner’s Day at ROC/CTEC representing BC Launchpad</a:t>
            </a:r>
          </a:p>
        </p:txBody>
      </p:sp>
      <p:sp>
        <p:nvSpPr>
          <p:cNvPr id="30" name="TextBox 30"/>
          <p:cNvSpPr txBox="1"/>
          <p:nvPr/>
        </p:nvSpPr>
        <p:spPr>
          <a:xfrm>
            <a:off x="2741123" y="5999327"/>
            <a:ext cx="5216883" cy="1099184"/>
          </a:xfrm>
          <a:prstGeom prst="rect">
            <a:avLst/>
          </a:prstGeom>
        </p:spPr>
        <p:txBody>
          <a:bodyPr lIns="0" tIns="0" rIns="0" bIns="0" rtlCol="0" anchor="t">
            <a:spAutoFit/>
          </a:bodyPr>
          <a:lstStyle/>
          <a:p>
            <a:pPr>
              <a:lnSpc>
                <a:spcPts val="2940"/>
              </a:lnSpc>
            </a:pPr>
            <a:r>
              <a:rPr lang="en-US" sz="2100">
                <a:solidFill>
                  <a:srgbClr val="000000"/>
                </a:solidFill>
                <a:latin typeface="Montserrat"/>
              </a:rPr>
              <a:t>Attended STEMPosium and KC Career Expo to conduct outreach to high and middle school students</a:t>
            </a:r>
          </a:p>
        </p:txBody>
      </p:sp>
      <p:grpSp>
        <p:nvGrpSpPr>
          <p:cNvPr id="31" name="Group 31"/>
          <p:cNvGrpSpPr/>
          <p:nvPr/>
        </p:nvGrpSpPr>
        <p:grpSpPr>
          <a:xfrm>
            <a:off x="1308316" y="7317343"/>
            <a:ext cx="814849" cy="81484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04</a:t>
              </a:r>
            </a:p>
          </p:txBody>
        </p:sp>
      </p:grpSp>
      <p:grpSp>
        <p:nvGrpSpPr>
          <p:cNvPr id="34" name="Group 34"/>
          <p:cNvGrpSpPr/>
          <p:nvPr/>
        </p:nvGrpSpPr>
        <p:grpSpPr>
          <a:xfrm>
            <a:off x="1308316" y="8740377"/>
            <a:ext cx="814849" cy="81484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05</a:t>
              </a:r>
            </a:p>
          </p:txBody>
        </p:sp>
      </p:grpSp>
      <p:sp>
        <p:nvSpPr>
          <p:cNvPr id="37" name="TextBox 37"/>
          <p:cNvSpPr txBox="1"/>
          <p:nvPr/>
        </p:nvSpPr>
        <p:spPr>
          <a:xfrm>
            <a:off x="2703457" y="7279243"/>
            <a:ext cx="5216883" cy="1099184"/>
          </a:xfrm>
          <a:prstGeom prst="rect">
            <a:avLst/>
          </a:prstGeom>
        </p:spPr>
        <p:txBody>
          <a:bodyPr lIns="0" tIns="0" rIns="0" bIns="0" rtlCol="0" anchor="t">
            <a:spAutoFit/>
          </a:bodyPr>
          <a:lstStyle/>
          <a:p>
            <a:pPr>
              <a:lnSpc>
                <a:spcPts val="2940"/>
              </a:lnSpc>
            </a:pPr>
            <a:r>
              <a:rPr lang="en-US" sz="2100">
                <a:solidFill>
                  <a:srgbClr val="000000"/>
                </a:solidFill>
                <a:latin typeface="Montserrat"/>
              </a:rPr>
              <a:t>Showcased Launchpad program at the College Night at Mechanics Banks with a vendor booth</a:t>
            </a:r>
          </a:p>
        </p:txBody>
      </p:sp>
      <p:sp>
        <p:nvSpPr>
          <p:cNvPr id="38" name="TextBox 38"/>
          <p:cNvSpPr txBox="1"/>
          <p:nvPr/>
        </p:nvSpPr>
        <p:spPr>
          <a:xfrm>
            <a:off x="2703457" y="8702277"/>
            <a:ext cx="5216883" cy="1099184"/>
          </a:xfrm>
          <a:prstGeom prst="rect">
            <a:avLst/>
          </a:prstGeom>
        </p:spPr>
        <p:txBody>
          <a:bodyPr lIns="0" tIns="0" rIns="0" bIns="0" rtlCol="0" anchor="t">
            <a:spAutoFit/>
          </a:bodyPr>
          <a:lstStyle/>
          <a:p>
            <a:pPr>
              <a:lnSpc>
                <a:spcPts val="2940"/>
              </a:lnSpc>
            </a:pPr>
            <a:r>
              <a:rPr lang="en-US" sz="2100">
                <a:solidFill>
                  <a:srgbClr val="000000"/>
                </a:solidFill>
                <a:latin typeface="Montserrat"/>
              </a:rPr>
              <a:t>Hosted ROC &amp; CTEC Entrepreneurship Launchpad Summer Camp / Kern Community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5428" y="0"/>
            <a:ext cx="5892572" cy="10287000"/>
            <a:chOff x="0" y="0"/>
            <a:chExt cx="1551953" cy="2709333"/>
          </a:xfrm>
        </p:grpSpPr>
        <p:sp>
          <p:nvSpPr>
            <p:cNvPr id="3" name="Freeform 3"/>
            <p:cNvSpPr/>
            <p:nvPr/>
          </p:nvSpPr>
          <p:spPr>
            <a:xfrm>
              <a:off x="0" y="0"/>
              <a:ext cx="1551953" cy="2709333"/>
            </a:xfrm>
            <a:custGeom>
              <a:avLst/>
              <a:gdLst/>
              <a:ahLst/>
              <a:cxnLst/>
              <a:rect l="l" t="t" r="r" b="b"/>
              <a:pathLst>
                <a:path w="1551953" h="2709333">
                  <a:moveTo>
                    <a:pt x="0" y="0"/>
                  </a:moveTo>
                  <a:lnTo>
                    <a:pt x="1551953" y="0"/>
                  </a:lnTo>
                  <a:lnTo>
                    <a:pt x="1551953" y="2709333"/>
                  </a:lnTo>
                  <a:lnTo>
                    <a:pt x="0" y="2709333"/>
                  </a:lnTo>
                  <a:close/>
                </a:path>
              </a:pathLst>
            </a:custGeom>
            <a:solidFill>
              <a:srgbClr val="28231F"/>
            </a:solidFill>
          </p:spPr>
          <p:txBody>
            <a:bodyPr/>
            <a:lstStyle/>
            <a:p>
              <a:endParaRPr lang="en-US"/>
            </a:p>
          </p:txBody>
        </p:sp>
        <p:sp>
          <p:nvSpPr>
            <p:cNvPr id="4" name="TextBox 4"/>
            <p:cNvSpPr txBox="1"/>
            <p:nvPr/>
          </p:nvSpPr>
          <p:spPr>
            <a:xfrm>
              <a:off x="0" y="-38100"/>
              <a:ext cx="1551953" cy="274743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9376508" y="2916637"/>
            <a:ext cx="6547835" cy="3576079"/>
            <a:chOff x="0" y="0"/>
            <a:chExt cx="8730447" cy="4768105"/>
          </a:xfrm>
        </p:grpSpPr>
        <p:pic>
          <p:nvPicPr>
            <p:cNvPr id="6" name="Picture 6"/>
            <p:cNvPicPr>
              <a:picLocks noChangeAspect="1"/>
            </p:cNvPicPr>
            <p:nvPr/>
          </p:nvPicPr>
          <p:blipFill>
            <a:blip r:embed="rId2"/>
            <a:srcRect t="1010" b="1010"/>
            <a:stretch>
              <a:fillRect/>
            </a:stretch>
          </p:blipFill>
          <p:spPr>
            <a:xfrm>
              <a:off x="0" y="0"/>
              <a:ext cx="8730447" cy="4768105"/>
            </a:xfrm>
            <a:prstGeom prst="rect">
              <a:avLst/>
            </a:prstGeom>
          </p:spPr>
        </p:pic>
      </p:grpSp>
      <p:grpSp>
        <p:nvGrpSpPr>
          <p:cNvPr id="7" name="Group 7"/>
          <p:cNvGrpSpPr/>
          <p:nvPr/>
        </p:nvGrpSpPr>
        <p:grpSpPr>
          <a:xfrm>
            <a:off x="16078200" y="4163473"/>
            <a:ext cx="1330739" cy="133073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1692104" y="3421853"/>
            <a:ext cx="814849" cy="81484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01</a:t>
              </a:r>
            </a:p>
          </p:txBody>
        </p:sp>
      </p:grpSp>
      <p:grpSp>
        <p:nvGrpSpPr>
          <p:cNvPr id="13" name="Group 13"/>
          <p:cNvGrpSpPr/>
          <p:nvPr/>
        </p:nvGrpSpPr>
        <p:grpSpPr>
          <a:xfrm>
            <a:off x="1692104" y="4844888"/>
            <a:ext cx="814849" cy="81484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02</a:t>
              </a:r>
            </a:p>
          </p:txBody>
        </p:sp>
      </p:grpSp>
      <p:grpSp>
        <p:nvGrpSpPr>
          <p:cNvPr id="16" name="Group 16"/>
          <p:cNvGrpSpPr/>
          <p:nvPr/>
        </p:nvGrpSpPr>
        <p:grpSpPr>
          <a:xfrm>
            <a:off x="1692104" y="6267922"/>
            <a:ext cx="814849" cy="81484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03</a:t>
              </a:r>
            </a:p>
          </p:txBody>
        </p:sp>
      </p:grpSp>
      <p:sp>
        <p:nvSpPr>
          <p:cNvPr id="19" name="Freeform 19"/>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1528106" y="459140"/>
            <a:ext cx="3524152" cy="1139120"/>
          </a:xfrm>
          <a:custGeom>
            <a:avLst/>
            <a:gdLst/>
            <a:ahLst/>
            <a:cxnLst/>
            <a:rect l="l" t="t" r="r" b="b"/>
            <a:pathLst>
              <a:path w="3524152" h="1139120">
                <a:moveTo>
                  <a:pt x="0" y="0"/>
                </a:moveTo>
                <a:lnTo>
                  <a:pt x="3524153" y="0"/>
                </a:lnTo>
                <a:lnTo>
                  <a:pt x="3524153" y="1139120"/>
                </a:lnTo>
                <a:lnTo>
                  <a:pt x="0" y="1139120"/>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1692104" y="1869278"/>
            <a:ext cx="6034502" cy="1085850"/>
          </a:xfrm>
          <a:prstGeom prst="rect">
            <a:avLst/>
          </a:prstGeom>
        </p:spPr>
        <p:txBody>
          <a:bodyPr lIns="0" tIns="0" rIns="0" bIns="0" rtlCol="0" anchor="t">
            <a:spAutoFit/>
          </a:bodyPr>
          <a:lstStyle/>
          <a:p>
            <a:pPr>
              <a:lnSpc>
                <a:spcPts val="8250"/>
              </a:lnSpc>
            </a:pPr>
            <a:r>
              <a:rPr lang="en-US" sz="7500" dirty="0">
                <a:solidFill>
                  <a:srgbClr val="0B0A0B"/>
                </a:solidFill>
                <a:latin typeface="Bebas Neue Cyrillic Bold"/>
              </a:rPr>
              <a:t>MEDIA</a:t>
            </a:r>
            <a:r>
              <a:rPr lang="en-US" sz="7500" dirty="0">
                <a:solidFill>
                  <a:srgbClr val="AE2B2F"/>
                </a:solidFill>
                <a:latin typeface="Bebas Neue Cyrillic Bold"/>
              </a:rPr>
              <a:t>HIGHLIGHT</a:t>
            </a:r>
          </a:p>
        </p:txBody>
      </p:sp>
      <p:sp>
        <p:nvSpPr>
          <p:cNvPr id="22" name="TextBox 22"/>
          <p:cNvSpPr txBox="1"/>
          <p:nvPr/>
        </p:nvSpPr>
        <p:spPr>
          <a:xfrm>
            <a:off x="3087245" y="3383753"/>
            <a:ext cx="5577833" cy="727709"/>
          </a:xfrm>
          <a:prstGeom prst="rect">
            <a:avLst/>
          </a:prstGeom>
        </p:spPr>
        <p:txBody>
          <a:bodyPr lIns="0" tIns="0" rIns="0" bIns="0" rtlCol="0" anchor="t">
            <a:spAutoFit/>
          </a:bodyPr>
          <a:lstStyle/>
          <a:p>
            <a:pPr>
              <a:lnSpc>
                <a:spcPts val="2940"/>
              </a:lnSpc>
            </a:pPr>
            <a:r>
              <a:rPr lang="en-US" sz="2100" dirty="0">
                <a:solidFill>
                  <a:srgbClr val="000000"/>
                </a:solidFill>
                <a:latin typeface="Montserrat"/>
              </a:rPr>
              <a:t>BC Launchpad featured in 8 radio and television interviews.</a:t>
            </a:r>
          </a:p>
        </p:txBody>
      </p:sp>
      <p:sp>
        <p:nvSpPr>
          <p:cNvPr id="23" name="TextBox 23"/>
          <p:cNvSpPr txBox="1"/>
          <p:nvPr/>
        </p:nvSpPr>
        <p:spPr>
          <a:xfrm>
            <a:off x="3087245" y="4806788"/>
            <a:ext cx="5216883" cy="727709"/>
          </a:xfrm>
          <a:prstGeom prst="rect">
            <a:avLst/>
          </a:prstGeom>
        </p:spPr>
        <p:txBody>
          <a:bodyPr lIns="0" tIns="0" rIns="0" bIns="0" rtlCol="0" anchor="t">
            <a:spAutoFit/>
          </a:bodyPr>
          <a:lstStyle/>
          <a:p>
            <a:pPr>
              <a:lnSpc>
                <a:spcPts val="2940"/>
              </a:lnSpc>
            </a:pPr>
            <a:r>
              <a:rPr lang="en-US" sz="2100" dirty="0">
                <a:solidFill>
                  <a:srgbClr val="000000"/>
                </a:solidFill>
                <a:latin typeface="Montserrat"/>
              </a:rPr>
              <a:t>Featured on CSUB SBDC “Webinar Wednesdays” and multiple podcasts.</a:t>
            </a:r>
          </a:p>
        </p:txBody>
      </p:sp>
      <p:sp>
        <p:nvSpPr>
          <p:cNvPr id="24" name="TextBox 24"/>
          <p:cNvSpPr txBox="1"/>
          <p:nvPr/>
        </p:nvSpPr>
        <p:spPr>
          <a:xfrm>
            <a:off x="3087245" y="6229822"/>
            <a:ext cx="5216883" cy="1099184"/>
          </a:xfrm>
          <a:prstGeom prst="rect">
            <a:avLst/>
          </a:prstGeom>
        </p:spPr>
        <p:txBody>
          <a:bodyPr lIns="0" tIns="0" rIns="0" bIns="0" rtlCol="0" anchor="t">
            <a:spAutoFit/>
          </a:bodyPr>
          <a:lstStyle/>
          <a:p>
            <a:pPr>
              <a:lnSpc>
                <a:spcPts val="2940"/>
              </a:lnSpc>
            </a:pPr>
            <a:r>
              <a:rPr lang="en-US" sz="2100">
                <a:solidFill>
                  <a:srgbClr val="000000"/>
                </a:solidFill>
                <a:latin typeface="Montserrat"/>
              </a:rPr>
              <a:t>Media efforts have improved Launchpad’s position as a go-to resource for small business owners.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5428" y="0"/>
            <a:ext cx="5892572" cy="10287000"/>
            <a:chOff x="0" y="0"/>
            <a:chExt cx="1551953" cy="2709333"/>
          </a:xfrm>
        </p:grpSpPr>
        <p:sp>
          <p:nvSpPr>
            <p:cNvPr id="3" name="Freeform 3"/>
            <p:cNvSpPr/>
            <p:nvPr/>
          </p:nvSpPr>
          <p:spPr>
            <a:xfrm>
              <a:off x="0" y="0"/>
              <a:ext cx="1551953" cy="2709333"/>
            </a:xfrm>
            <a:custGeom>
              <a:avLst/>
              <a:gdLst/>
              <a:ahLst/>
              <a:cxnLst/>
              <a:rect l="l" t="t" r="r" b="b"/>
              <a:pathLst>
                <a:path w="1551953" h="2709333">
                  <a:moveTo>
                    <a:pt x="0" y="0"/>
                  </a:moveTo>
                  <a:lnTo>
                    <a:pt x="1551953" y="0"/>
                  </a:lnTo>
                  <a:lnTo>
                    <a:pt x="1551953" y="2709333"/>
                  </a:lnTo>
                  <a:lnTo>
                    <a:pt x="0" y="2709333"/>
                  </a:lnTo>
                  <a:close/>
                </a:path>
              </a:pathLst>
            </a:custGeom>
            <a:solidFill>
              <a:srgbClr val="28231F"/>
            </a:solidFill>
          </p:spPr>
          <p:txBody>
            <a:bodyPr/>
            <a:lstStyle/>
            <a:p>
              <a:endParaRPr lang="en-US"/>
            </a:p>
          </p:txBody>
        </p:sp>
        <p:sp>
          <p:nvSpPr>
            <p:cNvPr id="4" name="TextBox 4"/>
            <p:cNvSpPr txBox="1"/>
            <p:nvPr/>
          </p:nvSpPr>
          <p:spPr>
            <a:xfrm>
              <a:off x="0" y="-38100"/>
              <a:ext cx="1551953" cy="274743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9121511" y="1832458"/>
            <a:ext cx="6547835" cy="3576079"/>
            <a:chOff x="0" y="0"/>
            <a:chExt cx="8730447" cy="4768105"/>
          </a:xfrm>
        </p:grpSpPr>
        <p:pic>
          <p:nvPicPr>
            <p:cNvPr id="6" name="Picture 6"/>
            <p:cNvPicPr>
              <a:picLocks noChangeAspect="1"/>
            </p:cNvPicPr>
            <p:nvPr/>
          </p:nvPicPr>
          <p:blipFill>
            <a:blip r:embed="rId2"/>
            <a:srcRect l="21753" r="18296" b="64028"/>
            <a:stretch>
              <a:fillRect/>
            </a:stretch>
          </p:blipFill>
          <p:spPr>
            <a:xfrm>
              <a:off x="0" y="0"/>
              <a:ext cx="8730447" cy="4768105"/>
            </a:xfrm>
            <a:prstGeom prst="rect">
              <a:avLst/>
            </a:prstGeom>
          </p:spPr>
        </p:pic>
      </p:grpSp>
      <p:grpSp>
        <p:nvGrpSpPr>
          <p:cNvPr id="7" name="Group 7"/>
          <p:cNvGrpSpPr/>
          <p:nvPr/>
        </p:nvGrpSpPr>
        <p:grpSpPr>
          <a:xfrm>
            <a:off x="9121511" y="5682221"/>
            <a:ext cx="6547835" cy="3576079"/>
            <a:chOff x="0" y="0"/>
            <a:chExt cx="8730447" cy="4768105"/>
          </a:xfrm>
        </p:grpSpPr>
        <p:pic>
          <p:nvPicPr>
            <p:cNvPr id="8" name="Picture 8"/>
            <p:cNvPicPr>
              <a:picLocks noChangeAspect="1"/>
            </p:cNvPicPr>
            <p:nvPr/>
          </p:nvPicPr>
          <p:blipFill>
            <a:blip r:embed="rId3"/>
            <a:srcRect t="11825" b="11825"/>
            <a:stretch>
              <a:fillRect/>
            </a:stretch>
          </p:blipFill>
          <p:spPr>
            <a:xfrm>
              <a:off x="0" y="0"/>
              <a:ext cx="8730447" cy="4768105"/>
            </a:xfrm>
            <a:prstGeom prst="rect">
              <a:avLst/>
            </a:prstGeom>
          </p:spPr>
        </p:pic>
      </p:grpSp>
      <p:grpSp>
        <p:nvGrpSpPr>
          <p:cNvPr id="9" name="Group 9"/>
          <p:cNvGrpSpPr/>
          <p:nvPr/>
        </p:nvGrpSpPr>
        <p:grpSpPr>
          <a:xfrm>
            <a:off x="15003976" y="2955128"/>
            <a:ext cx="1330739" cy="13307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003976" y="6804891"/>
            <a:ext cx="1330739" cy="13307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308316" y="3958539"/>
            <a:ext cx="814849" cy="81484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01</a:t>
              </a:r>
            </a:p>
          </p:txBody>
        </p:sp>
      </p:grpSp>
      <p:grpSp>
        <p:nvGrpSpPr>
          <p:cNvPr id="18" name="Group 18"/>
          <p:cNvGrpSpPr/>
          <p:nvPr/>
        </p:nvGrpSpPr>
        <p:grpSpPr>
          <a:xfrm>
            <a:off x="1333339" y="5274796"/>
            <a:ext cx="814849" cy="8148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02</a:t>
              </a:r>
            </a:p>
          </p:txBody>
        </p:sp>
      </p:grpSp>
      <p:grpSp>
        <p:nvGrpSpPr>
          <p:cNvPr id="21" name="Group 21"/>
          <p:cNvGrpSpPr/>
          <p:nvPr/>
        </p:nvGrpSpPr>
        <p:grpSpPr>
          <a:xfrm>
            <a:off x="1345982" y="6655296"/>
            <a:ext cx="814849" cy="8148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dirty="0">
                  <a:solidFill>
                    <a:srgbClr val="FFFFFF"/>
                  </a:solidFill>
                  <a:latin typeface="Montserrat"/>
                </a:rPr>
                <a:t>03</a:t>
              </a:r>
            </a:p>
          </p:txBody>
        </p:sp>
      </p:grpSp>
      <p:sp>
        <p:nvSpPr>
          <p:cNvPr id="24" name="Freeform 24"/>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028700" y="474263"/>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6"/>
            <a:stretch>
              <a:fillRect/>
            </a:stretch>
          </a:blipFill>
        </p:spPr>
        <p:txBody>
          <a:bodyPr/>
          <a:lstStyle/>
          <a:p>
            <a:endParaRPr lang="en-US"/>
          </a:p>
        </p:txBody>
      </p:sp>
      <p:grpSp>
        <p:nvGrpSpPr>
          <p:cNvPr id="26" name="Group 26"/>
          <p:cNvGrpSpPr/>
          <p:nvPr/>
        </p:nvGrpSpPr>
        <p:grpSpPr>
          <a:xfrm>
            <a:off x="1345982" y="7989967"/>
            <a:ext cx="814849" cy="81484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04</a:t>
              </a:r>
            </a:p>
          </p:txBody>
        </p:sp>
      </p:grpSp>
      <p:sp>
        <p:nvSpPr>
          <p:cNvPr id="29" name="TextBox 29"/>
          <p:cNvSpPr txBox="1"/>
          <p:nvPr/>
        </p:nvSpPr>
        <p:spPr>
          <a:xfrm>
            <a:off x="1308316" y="1889608"/>
            <a:ext cx="6034502" cy="1085850"/>
          </a:xfrm>
          <a:prstGeom prst="rect">
            <a:avLst/>
          </a:prstGeom>
        </p:spPr>
        <p:txBody>
          <a:bodyPr lIns="0" tIns="0" rIns="0" bIns="0" rtlCol="0" anchor="t">
            <a:spAutoFit/>
          </a:bodyPr>
          <a:lstStyle/>
          <a:p>
            <a:pPr>
              <a:lnSpc>
                <a:spcPts val="8250"/>
              </a:lnSpc>
            </a:pPr>
            <a:r>
              <a:rPr lang="en-US" sz="7500">
                <a:solidFill>
                  <a:srgbClr val="0B0A0B"/>
                </a:solidFill>
                <a:latin typeface="Bebas Neue Cyrillic Bold"/>
              </a:rPr>
              <a:t>GRANT</a:t>
            </a:r>
          </a:p>
        </p:txBody>
      </p:sp>
      <p:sp>
        <p:nvSpPr>
          <p:cNvPr id="30" name="TextBox 30"/>
          <p:cNvSpPr txBox="1"/>
          <p:nvPr/>
        </p:nvSpPr>
        <p:spPr>
          <a:xfrm>
            <a:off x="3263645" y="1869278"/>
            <a:ext cx="7143391"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HIGHLIGHT</a:t>
            </a:r>
          </a:p>
        </p:txBody>
      </p:sp>
      <p:sp>
        <p:nvSpPr>
          <p:cNvPr id="31" name="TextBox 31"/>
          <p:cNvSpPr txBox="1"/>
          <p:nvPr/>
        </p:nvSpPr>
        <p:spPr>
          <a:xfrm>
            <a:off x="2667078" y="3880569"/>
            <a:ext cx="5577833" cy="727709"/>
          </a:xfrm>
          <a:prstGeom prst="rect">
            <a:avLst/>
          </a:prstGeom>
        </p:spPr>
        <p:txBody>
          <a:bodyPr lIns="0" tIns="0" rIns="0" bIns="0" rtlCol="0" anchor="t">
            <a:spAutoFit/>
          </a:bodyPr>
          <a:lstStyle/>
          <a:p>
            <a:pPr>
              <a:lnSpc>
                <a:spcPts val="2940"/>
              </a:lnSpc>
            </a:pPr>
            <a:r>
              <a:rPr lang="en-US" sz="2100" dirty="0">
                <a:solidFill>
                  <a:srgbClr val="000000"/>
                </a:solidFill>
                <a:latin typeface="Montserrat"/>
              </a:rPr>
              <a:t>In April 2023, the Launchpad secured </a:t>
            </a:r>
            <a:r>
              <a:rPr lang="en-US" sz="2100" dirty="0">
                <a:solidFill>
                  <a:srgbClr val="000000"/>
                </a:solidFill>
                <a:latin typeface="Montserrat Bold"/>
              </a:rPr>
              <a:t>$350,000. </a:t>
            </a:r>
          </a:p>
        </p:txBody>
      </p:sp>
      <p:sp>
        <p:nvSpPr>
          <p:cNvPr id="32" name="TextBox 32"/>
          <p:cNvSpPr txBox="1"/>
          <p:nvPr/>
        </p:nvSpPr>
        <p:spPr>
          <a:xfrm>
            <a:off x="2741123" y="4954363"/>
            <a:ext cx="5216883" cy="1470659"/>
          </a:xfrm>
          <a:prstGeom prst="rect">
            <a:avLst/>
          </a:prstGeom>
        </p:spPr>
        <p:txBody>
          <a:bodyPr lIns="0" tIns="0" rIns="0" bIns="0" rtlCol="0" anchor="t">
            <a:spAutoFit/>
          </a:bodyPr>
          <a:lstStyle/>
          <a:p>
            <a:pPr>
              <a:lnSpc>
                <a:spcPts val="2940"/>
              </a:lnSpc>
            </a:pPr>
            <a:r>
              <a:rPr lang="en-US" sz="2100">
                <a:solidFill>
                  <a:srgbClr val="000000"/>
                </a:solidFill>
                <a:latin typeface="Montserrat"/>
              </a:rPr>
              <a:t>Grant offers financial assistance to entrepreneurs, startups, and small businesses within the City of Bakersfield.</a:t>
            </a:r>
          </a:p>
        </p:txBody>
      </p:sp>
      <p:sp>
        <p:nvSpPr>
          <p:cNvPr id="33" name="TextBox 33"/>
          <p:cNvSpPr txBox="1"/>
          <p:nvPr/>
        </p:nvSpPr>
        <p:spPr>
          <a:xfrm>
            <a:off x="2741123" y="6682198"/>
            <a:ext cx="5216883" cy="727709"/>
          </a:xfrm>
          <a:prstGeom prst="rect">
            <a:avLst/>
          </a:prstGeom>
        </p:spPr>
        <p:txBody>
          <a:bodyPr lIns="0" tIns="0" rIns="0" bIns="0" rtlCol="0" anchor="t">
            <a:spAutoFit/>
          </a:bodyPr>
          <a:lstStyle/>
          <a:p>
            <a:pPr>
              <a:lnSpc>
                <a:spcPts val="2940"/>
              </a:lnSpc>
            </a:pPr>
            <a:r>
              <a:rPr lang="en-US" sz="2100" dirty="0">
                <a:solidFill>
                  <a:srgbClr val="000000"/>
                </a:solidFill>
                <a:latin typeface="Montserrat"/>
              </a:rPr>
              <a:t>In July 2023, the Launchpad initiated the grant program. </a:t>
            </a:r>
          </a:p>
        </p:txBody>
      </p:sp>
      <p:sp>
        <p:nvSpPr>
          <p:cNvPr id="34" name="TextBox 34"/>
          <p:cNvSpPr txBox="1"/>
          <p:nvPr/>
        </p:nvSpPr>
        <p:spPr>
          <a:xfrm>
            <a:off x="2741123" y="7839946"/>
            <a:ext cx="5216883" cy="1470659"/>
          </a:xfrm>
          <a:prstGeom prst="rect">
            <a:avLst/>
          </a:prstGeom>
        </p:spPr>
        <p:txBody>
          <a:bodyPr lIns="0" tIns="0" rIns="0" bIns="0" rtlCol="0" anchor="t">
            <a:spAutoFit/>
          </a:bodyPr>
          <a:lstStyle/>
          <a:p>
            <a:pPr>
              <a:lnSpc>
                <a:spcPts val="2940"/>
              </a:lnSpc>
            </a:pPr>
            <a:r>
              <a:rPr lang="en-US" sz="2100" dirty="0">
                <a:solidFill>
                  <a:srgbClr val="000000"/>
                </a:solidFill>
                <a:latin typeface="Montserrat"/>
              </a:rPr>
              <a:t>Collaborated with sub-providers to deliver technical assistance to businesses disproportionately affected by the COVID-19 pandemic.</a:t>
            </a:r>
          </a:p>
        </p:txBody>
      </p:sp>
      <p:sp>
        <p:nvSpPr>
          <p:cNvPr id="35" name="TextBox 35"/>
          <p:cNvSpPr txBox="1"/>
          <p:nvPr/>
        </p:nvSpPr>
        <p:spPr>
          <a:xfrm>
            <a:off x="1345982" y="2937358"/>
            <a:ext cx="6897643" cy="727709"/>
          </a:xfrm>
          <a:prstGeom prst="rect">
            <a:avLst/>
          </a:prstGeom>
        </p:spPr>
        <p:txBody>
          <a:bodyPr lIns="0" tIns="0" rIns="0" bIns="0" rtlCol="0" anchor="t">
            <a:spAutoFit/>
          </a:bodyPr>
          <a:lstStyle/>
          <a:p>
            <a:pPr>
              <a:lnSpc>
                <a:spcPts val="2940"/>
              </a:lnSpc>
              <a:spcBef>
                <a:spcPct val="0"/>
              </a:spcBef>
            </a:pPr>
            <a:r>
              <a:rPr lang="en-US" sz="2100">
                <a:solidFill>
                  <a:srgbClr val="000000"/>
                </a:solidFill>
                <a:latin typeface="Montserrat"/>
              </a:rPr>
              <a:t>City of Bakersfield Entrepreneurship Ecosystem Technical Assistance Grant</a:t>
            </a:r>
          </a:p>
        </p:txBody>
      </p:sp>
      <p:grpSp>
        <p:nvGrpSpPr>
          <p:cNvPr id="36" name="Group 9">
            <a:extLst>
              <a:ext uri="{FF2B5EF4-FFF2-40B4-BE49-F238E27FC236}">
                <a16:creationId xmlns:a16="http://schemas.microsoft.com/office/drawing/2014/main" id="{5C662BFF-686D-2B7B-8968-D954138BBF35}"/>
              </a:ext>
            </a:extLst>
          </p:cNvPr>
          <p:cNvGrpSpPr/>
          <p:nvPr/>
        </p:nvGrpSpPr>
        <p:grpSpPr>
          <a:xfrm rot="20393732">
            <a:off x="8479629" y="5273758"/>
            <a:ext cx="1359095" cy="1298259"/>
            <a:chOff x="-177072" y="-97592"/>
            <a:chExt cx="956432" cy="834192"/>
          </a:xfrm>
        </p:grpSpPr>
        <p:sp>
          <p:nvSpPr>
            <p:cNvPr id="37" name="Freeform 10">
              <a:extLst>
                <a:ext uri="{FF2B5EF4-FFF2-40B4-BE49-F238E27FC236}">
                  <a16:creationId xmlns:a16="http://schemas.microsoft.com/office/drawing/2014/main" id="{0BE09550-B25F-C1B5-234C-B85B89FE13A9}"/>
                </a:ext>
              </a:extLst>
            </p:cNvPr>
            <p:cNvSpPr/>
            <p:nvPr/>
          </p:nvSpPr>
          <p:spPr>
            <a:xfrm>
              <a:off x="-177072" y="-97592"/>
              <a:ext cx="956432"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pPr algn="ctr"/>
              <a:r>
                <a:rPr lang="en-US" dirty="0">
                  <a:solidFill>
                    <a:schemeClr val="bg1"/>
                  </a:solidFill>
                </a:rPr>
                <a:t>     </a:t>
              </a:r>
            </a:p>
            <a:p>
              <a:pPr algn="ctr"/>
              <a:r>
                <a:rPr lang="en-US" sz="3200" dirty="0">
                  <a:solidFill>
                    <a:schemeClr val="bg1"/>
                  </a:solidFill>
                </a:rPr>
                <a:t>$170K</a:t>
              </a:r>
              <a:endParaRPr lang="en-US" sz="2000" dirty="0">
                <a:solidFill>
                  <a:schemeClr val="bg1"/>
                </a:solidFill>
              </a:endParaRPr>
            </a:p>
          </p:txBody>
        </p:sp>
        <p:sp>
          <p:nvSpPr>
            <p:cNvPr id="38" name="TextBox 11">
              <a:extLst>
                <a:ext uri="{FF2B5EF4-FFF2-40B4-BE49-F238E27FC236}">
                  <a16:creationId xmlns:a16="http://schemas.microsoft.com/office/drawing/2014/main" id="{060316EE-3DB8-BBB3-0A20-433BF1A12CF0}"/>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5428" y="0"/>
            <a:ext cx="5892572" cy="10287000"/>
            <a:chOff x="0" y="0"/>
            <a:chExt cx="1551953" cy="2709333"/>
          </a:xfrm>
        </p:grpSpPr>
        <p:sp>
          <p:nvSpPr>
            <p:cNvPr id="3" name="Freeform 3"/>
            <p:cNvSpPr/>
            <p:nvPr/>
          </p:nvSpPr>
          <p:spPr>
            <a:xfrm>
              <a:off x="0" y="0"/>
              <a:ext cx="1551953" cy="2709333"/>
            </a:xfrm>
            <a:custGeom>
              <a:avLst/>
              <a:gdLst/>
              <a:ahLst/>
              <a:cxnLst/>
              <a:rect l="l" t="t" r="r" b="b"/>
              <a:pathLst>
                <a:path w="1551953" h="2709333">
                  <a:moveTo>
                    <a:pt x="0" y="0"/>
                  </a:moveTo>
                  <a:lnTo>
                    <a:pt x="1551953" y="0"/>
                  </a:lnTo>
                  <a:lnTo>
                    <a:pt x="1551953" y="2709333"/>
                  </a:lnTo>
                  <a:lnTo>
                    <a:pt x="0" y="2709333"/>
                  </a:lnTo>
                  <a:close/>
                </a:path>
              </a:pathLst>
            </a:custGeom>
            <a:solidFill>
              <a:srgbClr val="28231F"/>
            </a:solidFill>
          </p:spPr>
          <p:txBody>
            <a:bodyPr/>
            <a:lstStyle/>
            <a:p>
              <a:endParaRPr lang="en-US"/>
            </a:p>
          </p:txBody>
        </p:sp>
        <p:sp>
          <p:nvSpPr>
            <p:cNvPr id="4" name="TextBox 4"/>
            <p:cNvSpPr txBox="1"/>
            <p:nvPr/>
          </p:nvSpPr>
          <p:spPr>
            <a:xfrm>
              <a:off x="0" y="-38100"/>
              <a:ext cx="1551953" cy="2747433"/>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15003976" y="2955128"/>
            <a:ext cx="1330739" cy="13307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003976" y="6804891"/>
            <a:ext cx="1330739" cy="13307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24" name="Freeform 24"/>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28700" y="474263"/>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4"/>
            <a:stretch>
              <a:fillRect/>
            </a:stretch>
          </a:blipFill>
        </p:spPr>
        <p:txBody>
          <a:bodyPr/>
          <a:lstStyle/>
          <a:p>
            <a:endParaRPr lang="en-US"/>
          </a:p>
        </p:txBody>
      </p:sp>
      <p:sp>
        <p:nvSpPr>
          <p:cNvPr id="29" name="TextBox 29"/>
          <p:cNvSpPr txBox="1"/>
          <p:nvPr/>
        </p:nvSpPr>
        <p:spPr>
          <a:xfrm>
            <a:off x="1308316" y="1889608"/>
            <a:ext cx="6034502" cy="1085850"/>
          </a:xfrm>
          <a:prstGeom prst="rect">
            <a:avLst/>
          </a:prstGeom>
        </p:spPr>
        <p:txBody>
          <a:bodyPr lIns="0" tIns="0" rIns="0" bIns="0" rtlCol="0" anchor="t">
            <a:spAutoFit/>
          </a:bodyPr>
          <a:lstStyle/>
          <a:p>
            <a:pPr>
              <a:lnSpc>
                <a:spcPts val="8250"/>
              </a:lnSpc>
            </a:pPr>
            <a:r>
              <a:rPr lang="en-US" sz="7500">
                <a:solidFill>
                  <a:srgbClr val="0B0A0B"/>
                </a:solidFill>
                <a:latin typeface="Bebas Neue Cyrillic Bold"/>
              </a:rPr>
              <a:t>GRANT</a:t>
            </a:r>
          </a:p>
        </p:txBody>
      </p:sp>
      <p:sp>
        <p:nvSpPr>
          <p:cNvPr id="30" name="TextBox 30"/>
          <p:cNvSpPr txBox="1"/>
          <p:nvPr/>
        </p:nvSpPr>
        <p:spPr>
          <a:xfrm>
            <a:off x="3263645" y="1869278"/>
            <a:ext cx="7143391" cy="1085850"/>
          </a:xfrm>
          <a:prstGeom prst="rect">
            <a:avLst/>
          </a:prstGeom>
        </p:spPr>
        <p:txBody>
          <a:bodyPr lIns="0" tIns="0" rIns="0" bIns="0" rtlCol="0" anchor="t">
            <a:spAutoFit/>
          </a:bodyPr>
          <a:lstStyle/>
          <a:p>
            <a:pPr>
              <a:lnSpc>
                <a:spcPts val="8250"/>
              </a:lnSpc>
            </a:pPr>
            <a:r>
              <a:rPr lang="en-US" sz="7500" dirty="0">
                <a:solidFill>
                  <a:srgbClr val="B12934"/>
                </a:solidFill>
                <a:latin typeface="Bebas Neue Cyrillic Bold"/>
              </a:rPr>
              <a:t>HIGHLIGHT</a:t>
            </a:r>
          </a:p>
        </p:txBody>
      </p:sp>
      <p:sp>
        <p:nvSpPr>
          <p:cNvPr id="35" name="TextBox 35"/>
          <p:cNvSpPr txBox="1"/>
          <p:nvPr/>
        </p:nvSpPr>
        <p:spPr>
          <a:xfrm>
            <a:off x="8338390" y="5328813"/>
            <a:ext cx="3625931" cy="1461169"/>
          </a:xfrm>
          <a:prstGeom prst="rect">
            <a:avLst/>
          </a:prstGeom>
        </p:spPr>
        <p:txBody>
          <a:bodyPr wrap="square" lIns="0" tIns="0" rIns="0" bIns="0" rtlCol="0" anchor="t">
            <a:spAutoFit/>
          </a:bodyPr>
          <a:lstStyle/>
          <a:p>
            <a:pPr algn="ctr">
              <a:lnSpc>
                <a:spcPts val="2940"/>
              </a:lnSpc>
              <a:spcBef>
                <a:spcPct val="0"/>
              </a:spcBef>
            </a:pPr>
            <a:r>
              <a:rPr lang="en-US" sz="2100" dirty="0">
                <a:solidFill>
                  <a:srgbClr val="000000"/>
                </a:solidFill>
                <a:latin typeface="Montserrat"/>
              </a:rPr>
              <a:t>City of Bakersfield Entrepreneurship Ecosystem Technical Assistance Grant</a:t>
            </a:r>
          </a:p>
        </p:txBody>
      </p:sp>
      <p:pic>
        <p:nvPicPr>
          <p:cNvPr id="41" name="Picture 40" descr="A screenshot of a computer&#10;&#10;Description automatically generated">
            <a:extLst>
              <a:ext uri="{FF2B5EF4-FFF2-40B4-BE49-F238E27FC236}">
                <a16:creationId xmlns:a16="http://schemas.microsoft.com/office/drawing/2014/main" id="{30CD0155-D5B6-67DC-233A-4AD2787B8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63" y="2928592"/>
            <a:ext cx="7376607" cy="7191100"/>
          </a:xfrm>
          <a:prstGeom prst="rect">
            <a:avLst/>
          </a:prstGeom>
        </p:spPr>
      </p:pic>
    </p:spTree>
    <p:extLst>
      <p:ext uri="{BB962C8B-B14F-4D97-AF65-F5344CB8AC3E}">
        <p14:creationId xmlns:p14="http://schemas.microsoft.com/office/powerpoint/2010/main" val="388381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5194516" cy="7698760"/>
            <a:chOff x="0" y="0"/>
            <a:chExt cx="4001848" cy="2027657"/>
          </a:xfrm>
        </p:grpSpPr>
        <p:sp>
          <p:nvSpPr>
            <p:cNvPr id="3" name="Freeform 3"/>
            <p:cNvSpPr/>
            <p:nvPr/>
          </p:nvSpPr>
          <p:spPr>
            <a:xfrm>
              <a:off x="0" y="0"/>
              <a:ext cx="4001848" cy="2027657"/>
            </a:xfrm>
            <a:custGeom>
              <a:avLst/>
              <a:gdLst/>
              <a:ahLst/>
              <a:cxnLst/>
              <a:rect l="l" t="t" r="r" b="b"/>
              <a:pathLst>
                <a:path w="4001848" h="2027657">
                  <a:moveTo>
                    <a:pt x="0" y="0"/>
                  </a:moveTo>
                  <a:lnTo>
                    <a:pt x="4001848" y="0"/>
                  </a:lnTo>
                  <a:lnTo>
                    <a:pt x="4001848" y="2027657"/>
                  </a:lnTo>
                  <a:lnTo>
                    <a:pt x="0" y="2027657"/>
                  </a:lnTo>
                  <a:close/>
                </a:path>
              </a:pathLst>
            </a:custGeom>
            <a:solidFill>
              <a:srgbClr val="000000"/>
            </a:solidFill>
          </p:spPr>
          <p:txBody>
            <a:bodyPr/>
            <a:lstStyle/>
            <a:p>
              <a:endParaRPr lang="en-US"/>
            </a:p>
          </p:txBody>
        </p:sp>
        <p:sp>
          <p:nvSpPr>
            <p:cNvPr id="4" name="TextBox 4"/>
            <p:cNvSpPr txBox="1"/>
            <p:nvPr/>
          </p:nvSpPr>
          <p:spPr>
            <a:xfrm>
              <a:off x="0" y="-38100"/>
              <a:ext cx="4001848" cy="2065757"/>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2031365" y="7698760"/>
            <a:ext cx="4540069" cy="1152116"/>
            <a:chOff x="0" y="0"/>
            <a:chExt cx="1195738" cy="303438"/>
          </a:xfrm>
        </p:grpSpPr>
        <p:sp>
          <p:nvSpPr>
            <p:cNvPr id="6" name="Freeform 6"/>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AE2B2F"/>
            </a:solidFill>
          </p:spPr>
          <p:txBody>
            <a:bodyPr/>
            <a:lstStyle/>
            <a:p>
              <a:endParaRPr lang="en-US"/>
            </a:p>
          </p:txBody>
        </p:sp>
        <p:sp>
          <p:nvSpPr>
            <p:cNvPr id="7" name="TextBox 7"/>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6873966" y="7698760"/>
            <a:ext cx="4540069" cy="1152116"/>
            <a:chOff x="0" y="0"/>
            <a:chExt cx="1195738" cy="303438"/>
          </a:xfrm>
        </p:grpSpPr>
        <p:sp>
          <p:nvSpPr>
            <p:cNvPr id="9" name="Freeform 9"/>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AE2B2F"/>
            </a:solidFill>
          </p:spPr>
          <p:txBody>
            <a:bodyPr/>
            <a:lstStyle/>
            <a:p>
              <a:endParaRPr lang="en-US"/>
            </a:p>
          </p:txBody>
        </p:sp>
        <p:sp>
          <p:nvSpPr>
            <p:cNvPr id="10" name="TextBox 10"/>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11716566" y="7698760"/>
            <a:ext cx="4540069" cy="1152116"/>
            <a:chOff x="0" y="0"/>
            <a:chExt cx="1195738" cy="303438"/>
          </a:xfrm>
        </p:grpSpPr>
        <p:sp>
          <p:nvSpPr>
            <p:cNvPr id="12" name="Freeform 12"/>
            <p:cNvSpPr/>
            <p:nvPr/>
          </p:nvSpPr>
          <p:spPr>
            <a:xfrm>
              <a:off x="0" y="0"/>
              <a:ext cx="1195738" cy="303438"/>
            </a:xfrm>
            <a:custGeom>
              <a:avLst/>
              <a:gdLst/>
              <a:ahLst/>
              <a:cxnLst/>
              <a:rect l="l" t="t" r="r" b="b"/>
              <a:pathLst>
                <a:path w="1195738" h="303438">
                  <a:moveTo>
                    <a:pt x="0" y="0"/>
                  </a:moveTo>
                  <a:lnTo>
                    <a:pt x="1195738" y="0"/>
                  </a:lnTo>
                  <a:lnTo>
                    <a:pt x="1195738" y="303438"/>
                  </a:lnTo>
                  <a:lnTo>
                    <a:pt x="0" y="303438"/>
                  </a:lnTo>
                  <a:close/>
                </a:path>
              </a:pathLst>
            </a:custGeom>
            <a:solidFill>
              <a:srgbClr val="AE2B2F"/>
            </a:solidFill>
          </p:spPr>
          <p:txBody>
            <a:bodyPr/>
            <a:lstStyle/>
            <a:p>
              <a:endParaRPr lang="en-US"/>
            </a:p>
          </p:txBody>
        </p:sp>
        <p:sp>
          <p:nvSpPr>
            <p:cNvPr id="13" name="TextBox 13"/>
            <p:cNvSpPr txBox="1"/>
            <p:nvPr/>
          </p:nvSpPr>
          <p:spPr>
            <a:xfrm>
              <a:off x="0" y="-38100"/>
              <a:ext cx="1195738" cy="341538"/>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2031365" y="4688689"/>
            <a:ext cx="4540069" cy="3010070"/>
            <a:chOff x="0" y="0"/>
            <a:chExt cx="6053425" cy="4013427"/>
          </a:xfrm>
        </p:grpSpPr>
        <p:pic>
          <p:nvPicPr>
            <p:cNvPr id="15" name="Picture 15"/>
            <p:cNvPicPr>
              <a:picLocks noChangeAspect="1"/>
            </p:cNvPicPr>
            <p:nvPr/>
          </p:nvPicPr>
          <p:blipFill>
            <a:blip r:embed="rId2"/>
            <a:srcRect t="243" b="243"/>
            <a:stretch>
              <a:fillRect/>
            </a:stretch>
          </p:blipFill>
          <p:spPr>
            <a:xfrm>
              <a:off x="0" y="0"/>
              <a:ext cx="6053425" cy="4013427"/>
            </a:xfrm>
            <a:prstGeom prst="rect">
              <a:avLst/>
            </a:prstGeom>
          </p:spPr>
        </p:pic>
      </p:grpSp>
      <p:grpSp>
        <p:nvGrpSpPr>
          <p:cNvPr id="16" name="Group 16"/>
          <p:cNvGrpSpPr/>
          <p:nvPr/>
        </p:nvGrpSpPr>
        <p:grpSpPr>
          <a:xfrm>
            <a:off x="6873966" y="4688689"/>
            <a:ext cx="4540069" cy="3010070"/>
            <a:chOff x="0" y="0"/>
            <a:chExt cx="6053425" cy="4013427"/>
          </a:xfrm>
        </p:grpSpPr>
        <p:pic>
          <p:nvPicPr>
            <p:cNvPr id="17" name="Picture 17"/>
            <p:cNvPicPr>
              <a:picLocks noChangeAspect="1"/>
            </p:cNvPicPr>
            <p:nvPr/>
          </p:nvPicPr>
          <p:blipFill>
            <a:blip r:embed="rId3"/>
            <a:srcRect t="429" b="429"/>
            <a:stretch>
              <a:fillRect/>
            </a:stretch>
          </p:blipFill>
          <p:spPr>
            <a:xfrm>
              <a:off x="0" y="0"/>
              <a:ext cx="6053425" cy="4013427"/>
            </a:xfrm>
            <a:prstGeom prst="rect">
              <a:avLst/>
            </a:prstGeom>
          </p:spPr>
        </p:pic>
      </p:grpSp>
      <p:grpSp>
        <p:nvGrpSpPr>
          <p:cNvPr id="18" name="Group 18"/>
          <p:cNvGrpSpPr/>
          <p:nvPr/>
        </p:nvGrpSpPr>
        <p:grpSpPr>
          <a:xfrm>
            <a:off x="11716566" y="4688689"/>
            <a:ext cx="4540069" cy="3010070"/>
            <a:chOff x="0" y="0"/>
            <a:chExt cx="6053425" cy="4013427"/>
          </a:xfrm>
        </p:grpSpPr>
        <p:pic>
          <p:nvPicPr>
            <p:cNvPr id="19" name="Picture 19"/>
            <p:cNvPicPr>
              <a:picLocks noChangeAspect="1"/>
            </p:cNvPicPr>
            <p:nvPr/>
          </p:nvPicPr>
          <p:blipFill>
            <a:blip r:embed="rId4"/>
            <a:srcRect t="243" b="243"/>
            <a:stretch>
              <a:fillRect/>
            </a:stretch>
          </p:blipFill>
          <p:spPr>
            <a:xfrm>
              <a:off x="0" y="0"/>
              <a:ext cx="6053425" cy="4013427"/>
            </a:xfrm>
            <a:prstGeom prst="rect">
              <a:avLst/>
            </a:prstGeom>
          </p:spPr>
        </p:pic>
      </p:grpSp>
      <p:grpSp>
        <p:nvGrpSpPr>
          <p:cNvPr id="20" name="Group 20"/>
          <p:cNvGrpSpPr/>
          <p:nvPr/>
        </p:nvGrpSpPr>
        <p:grpSpPr>
          <a:xfrm>
            <a:off x="5509314" y="8443451"/>
            <a:ext cx="814849" cy="81484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1A1D"/>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01</a:t>
              </a:r>
            </a:p>
          </p:txBody>
        </p:sp>
      </p:grpSp>
      <p:grpSp>
        <p:nvGrpSpPr>
          <p:cNvPr id="23" name="Group 23"/>
          <p:cNvGrpSpPr/>
          <p:nvPr/>
        </p:nvGrpSpPr>
        <p:grpSpPr>
          <a:xfrm>
            <a:off x="10351915" y="8443451"/>
            <a:ext cx="814849" cy="81484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1A1D"/>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02</a:t>
              </a:r>
            </a:p>
          </p:txBody>
        </p:sp>
      </p:grpSp>
      <p:grpSp>
        <p:nvGrpSpPr>
          <p:cNvPr id="26" name="Group 26"/>
          <p:cNvGrpSpPr/>
          <p:nvPr/>
        </p:nvGrpSpPr>
        <p:grpSpPr>
          <a:xfrm>
            <a:off x="15194516" y="8443451"/>
            <a:ext cx="814849" cy="81484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1A1D"/>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03</a:t>
              </a:r>
            </a:p>
          </p:txBody>
        </p:sp>
      </p:grpSp>
      <p:sp>
        <p:nvSpPr>
          <p:cNvPr id="29" name="Freeform 29"/>
          <p:cNvSpPr/>
          <p:nvPr/>
        </p:nvSpPr>
        <p:spPr>
          <a:xfrm>
            <a:off x="-2482949" y="8338318"/>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p:cNvSpPr/>
          <p:nvPr/>
        </p:nvSpPr>
        <p:spPr>
          <a:xfrm>
            <a:off x="15601940" y="172685"/>
            <a:ext cx="2339695" cy="2010405"/>
          </a:xfrm>
          <a:custGeom>
            <a:avLst/>
            <a:gdLst/>
            <a:ahLst/>
            <a:cxnLst/>
            <a:rect l="l" t="t" r="r" b="b"/>
            <a:pathLst>
              <a:path w="2339695" h="2010405">
                <a:moveTo>
                  <a:pt x="0" y="0"/>
                </a:moveTo>
                <a:lnTo>
                  <a:pt x="2339695" y="0"/>
                </a:lnTo>
                <a:lnTo>
                  <a:pt x="2339695" y="2010405"/>
                </a:lnTo>
                <a:lnTo>
                  <a:pt x="0" y="2010405"/>
                </a:lnTo>
                <a:lnTo>
                  <a:pt x="0" y="0"/>
                </a:lnTo>
                <a:close/>
              </a:path>
            </a:pathLst>
          </a:custGeom>
          <a:blipFill>
            <a:blip r:embed="rId7"/>
            <a:stretch>
              <a:fillRect/>
            </a:stretch>
          </a:blipFill>
        </p:spPr>
        <p:txBody>
          <a:bodyPr/>
          <a:lstStyle/>
          <a:p>
            <a:endParaRPr lang="en-US"/>
          </a:p>
        </p:txBody>
      </p:sp>
      <p:sp>
        <p:nvSpPr>
          <p:cNvPr id="31" name="TextBox 31"/>
          <p:cNvSpPr txBox="1"/>
          <p:nvPr/>
        </p:nvSpPr>
        <p:spPr>
          <a:xfrm>
            <a:off x="2031365" y="2240240"/>
            <a:ext cx="6034502" cy="1085850"/>
          </a:xfrm>
          <a:prstGeom prst="rect">
            <a:avLst/>
          </a:prstGeom>
        </p:spPr>
        <p:txBody>
          <a:bodyPr lIns="0" tIns="0" rIns="0" bIns="0" rtlCol="0" anchor="t">
            <a:spAutoFit/>
          </a:bodyPr>
          <a:lstStyle/>
          <a:p>
            <a:pPr>
              <a:lnSpc>
                <a:spcPts val="8250"/>
              </a:lnSpc>
            </a:pPr>
            <a:r>
              <a:rPr lang="en-US" sz="7500">
                <a:solidFill>
                  <a:srgbClr val="841A1D"/>
                </a:solidFill>
                <a:latin typeface="Bebas Neue Cyrillic Bold"/>
              </a:rPr>
              <a:t>LOOKING FORWARD </a:t>
            </a:r>
          </a:p>
        </p:txBody>
      </p:sp>
      <p:sp>
        <p:nvSpPr>
          <p:cNvPr id="32" name="TextBox 32"/>
          <p:cNvSpPr txBox="1"/>
          <p:nvPr/>
        </p:nvSpPr>
        <p:spPr>
          <a:xfrm>
            <a:off x="2031365" y="3159009"/>
            <a:ext cx="6843728" cy="1085850"/>
          </a:xfrm>
          <a:prstGeom prst="rect">
            <a:avLst/>
          </a:prstGeom>
        </p:spPr>
        <p:txBody>
          <a:bodyPr lIns="0" tIns="0" rIns="0" bIns="0" rtlCol="0" anchor="t">
            <a:spAutoFit/>
          </a:bodyPr>
          <a:lstStyle/>
          <a:p>
            <a:pPr>
              <a:lnSpc>
                <a:spcPts val="8250"/>
              </a:lnSpc>
            </a:pPr>
            <a:r>
              <a:rPr lang="en-US" sz="7500">
                <a:solidFill>
                  <a:srgbClr val="FEFEFE"/>
                </a:solidFill>
                <a:latin typeface="Bebas Neue Cyrillic Bold"/>
              </a:rPr>
              <a:t>2023-2024</a:t>
            </a:r>
          </a:p>
        </p:txBody>
      </p:sp>
      <p:sp>
        <p:nvSpPr>
          <p:cNvPr id="33" name="TextBox 33"/>
          <p:cNvSpPr txBox="1"/>
          <p:nvPr/>
        </p:nvSpPr>
        <p:spPr>
          <a:xfrm>
            <a:off x="2555021" y="7950968"/>
            <a:ext cx="3236693" cy="688975"/>
          </a:xfrm>
          <a:prstGeom prst="rect">
            <a:avLst/>
          </a:prstGeom>
        </p:spPr>
        <p:txBody>
          <a:bodyPr lIns="0" tIns="0" rIns="0" bIns="0" rtlCol="0" anchor="t">
            <a:spAutoFit/>
          </a:bodyPr>
          <a:lstStyle/>
          <a:p>
            <a:pPr>
              <a:lnSpc>
                <a:spcPts val="5599"/>
              </a:lnSpc>
            </a:pPr>
            <a:r>
              <a:rPr lang="en-US" sz="3999">
                <a:solidFill>
                  <a:srgbClr val="FFFFFF"/>
                </a:solidFill>
                <a:latin typeface="Bebas Neue Cyrillic Bold"/>
              </a:rPr>
              <a:t>Launch and Learn</a:t>
            </a:r>
          </a:p>
        </p:txBody>
      </p:sp>
      <p:sp>
        <p:nvSpPr>
          <p:cNvPr id="34" name="TextBox 34"/>
          <p:cNvSpPr txBox="1"/>
          <p:nvPr/>
        </p:nvSpPr>
        <p:spPr>
          <a:xfrm>
            <a:off x="7397622" y="7950968"/>
            <a:ext cx="4016412" cy="688975"/>
          </a:xfrm>
          <a:prstGeom prst="rect">
            <a:avLst/>
          </a:prstGeom>
        </p:spPr>
        <p:txBody>
          <a:bodyPr lIns="0" tIns="0" rIns="0" bIns="0" rtlCol="0" anchor="t">
            <a:spAutoFit/>
          </a:bodyPr>
          <a:lstStyle/>
          <a:p>
            <a:pPr>
              <a:lnSpc>
                <a:spcPts val="5599"/>
              </a:lnSpc>
            </a:pPr>
            <a:r>
              <a:rPr lang="en-US" sz="3999">
                <a:solidFill>
                  <a:srgbClr val="FFFFFF"/>
                </a:solidFill>
                <a:latin typeface="Bebas Neue Cyrillic Bold"/>
              </a:rPr>
              <a:t>Launchpad quarterly</a:t>
            </a:r>
          </a:p>
        </p:txBody>
      </p:sp>
      <p:sp>
        <p:nvSpPr>
          <p:cNvPr id="35" name="TextBox 35"/>
          <p:cNvSpPr txBox="1"/>
          <p:nvPr/>
        </p:nvSpPr>
        <p:spPr>
          <a:xfrm>
            <a:off x="12240223" y="7950968"/>
            <a:ext cx="3236693" cy="688975"/>
          </a:xfrm>
          <a:prstGeom prst="rect">
            <a:avLst/>
          </a:prstGeom>
        </p:spPr>
        <p:txBody>
          <a:bodyPr lIns="0" tIns="0" rIns="0" bIns="0" rtlCol="0" anchor="t">
            <a:spAutoFit/>
          </a:bodyPr>
          <a:lstStyle/>
          <a:p>
            <a:pPr>
              <a:lnSpc>
                <a:spcPts val="5599"/>
              </a:lnSpc>
            </a:pPr>
            <a:r>
              <a:rPr lang="en-US" sz="3999">
                <a:solidFill>
                  <a:srgbClr val="FFFFFF"/>
                </a:solidFill>
                <a:latin typeface="Bebas Neue Cyrillic Bold"/>
              </a:rPr>
              <a:t>startitup app</a:t>
            </a:r>
          </a:p>
        </p:txBody>
      </p:sp>
      <p:sp>
        <p:nvSpPr>
          <p:cNvPr id="36" name="TextBox 36"/>
          <p:cNvSpPr txBox="1"/>
          <p:nvPr/>
        </p:nvSpPr>
        <p:spPr>
          <a:xfrm>
            <a:off x="9144000" y="2846555"/>
            <a:ext cx="4842601" cy="1323339"/>
          </a:xfrm>
          <a:prstGeom prst="rect">
            <a:avLst/>
          </a:prstGeom>
        </p:spPr>
        <p:txBody>
          <a:bodyPr lIns="0" tIns="0" rIns="0" bIns="0" rtlCol="0" anchor="t">
            <a:spAutoFit/>
          </a:bodyPr>
          <a:lstStyle/>
          <a:p>
            <a:pPr>
              <a:lnSpc>
                <a:spcPts val="2660"/>
              </a:lnSpc>
            </a:pPr>
            <a:r>
              <a:rPr lang="en-US" sz="1900">
                <a:solidFill>
                  <a:srgbClr val="FFFFFF"/>
                </a:solidFill>
                <a:latin typeface="Montserrat"/>
              </a:rPr>
              <a:t>We are committed to fostering the entrepreneurial spirit of Kern County and can't wait to see what the future holds.</a:t>
            </a:r>
          </a:p>
        </p:txBody>
      </p:sp>
      <p:sp>
        <p:nvSpPr>
          <p:cNvPr id="37" name="TextBox 37"/>
          <p:cNvSpPr txBox="1"/>
          <p:nvPr/>
        </p:nvSpPr>
        <p:spPr>
          <a:xfrm>
            <a:off x="9144000" y="2227166"/>
            <a:ext cx="4999362" cy="356234"/>
          </a:xfrm>
          <a:prstGeom prst="rect">
            <a:avLst/>
          </a:prstGeom>
        </p:spPr>
        <p:txBody>
          <a:bodyPr lIns="0" tIns="0" rIns="0" bIns="0" rtlCol="0" anchor="t">
            <a:spAutoFit/>
          </a:bodyPr>
          <a:lstStyle/>
          <a:p>
            <a:pPr>
              <a:lnSpc>
                <a:spcPts val="2940"/>
              </a:lnSpc>
            </a:pPr>
            <a:r>
              <a:rPr lang="en-US" sz="2100">
                <a:solidFill>
                  <a:srgbClr val="FFFFFF"/>
                </a:solidFill>
                <a:latin typeface="Montserrat Bold"/>
              </a:rPr>
              <a:t>Exciting times lie ahead!</a:t>
            </a:r>
          </a:p>
        </p:txBody>
      </p:sp>
      <p:sp>
        <p:nvSpPr>
          <p:cNvPr id="38" name="Freeform 38"/>
          <p:cNvSpPr/>
          <p:nvPr/>
        </p:nvSpPr>
        <p:spPr>
          <a:xfrm>
            <a:off x="2031365" y="8850876"/>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208"/>
            <a:ext cx="18288000" cy="10401416"/>
          </a:xfrm>
          <a:custGeom>
            <a:avLst/>
            <a:gdLst/>
            <a:ahLst/>
            <a:cxnLst/>
            <a:rect l="l" t="t" r="r" b="b"/>
            <a:pathLst>
              <a:path w="18288000" h="10401416">
                <a:moveTo>
                  <a:pt x="0" y="0"/>
                </a:moveTo>
                <a:lnTo>
                  <a:pt x="18288000" y="0"/>
                </a:lnTo>
                <a:lnTo>
                  <a:pt x="18288000" y="10401416"/>
                </a:lnTo>
                <a:lnTo>
                  <a:pt x="0" y="1040141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0" y="-1217599"/>
            <a:ext cx="17259300" cy="17259300"/>
          </a:xfrm>
          <a:custGeom>
            <a:avLst/>
            <a:gdLst/>
            <a:ahLst/>
            <a:cxnLst/>
            <a:rect l="l" t="t" r="r" b="b"/>
            <a:pathLst>
              <a:path w="17259300" h="17259300">
                <a:moveTo>
                  <a:pt x="0" y="0"/>
                </a:moveTo>
                <a:lnTo>
                  <a:pt x="17259300" y="0"/>
                </a:lnTo>
                <a:lnTo>
                  <a:pt x="17259300" y="17259300"/>
                </a:lnTo>
                <a:lnTo>
                  <a:pt x="0" y="17259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15688" y="5169494"/>
            <a:ext cx="10127472" cy="2670888"/>
          </a:xfrm>
          <a:prstGeom prst="rect">
            <a:avLst/>
          </a:prstGeom>
        </p:spPr>
        <p:txBody>
          <a:bodyPr lIns="0" tIns="0" rIns="0" bIns="0" rtlCol="0" anchor="t">
            <a:spAutoFit/>
          </a:bodyPr>
          <a:lstStyle/>
          <a:p>
            <a:pPr>
              <a:lnSpc>
                <a:spcPts val="20032"/>
              </a:lnSpc>
            </a:pPr>
            <a:r>
              <a:rPr lang="en-US" sz="20032" dirty="0">
                <a:solidFill>
                  <a:srgbClr val="B22533"/>
                </a:solidFill>
                <a:latin typeface="Bebas Neue Cyrillic Bold"/>
              </a:rPr>
              <a:t>THANK YOU</a:t>
            </a:r>
          </a:p>
        </p:txBody>
      </p:sp>
      <p:sp>
        <p:nvSpPr>
          <p:cNvPr id="5" name="TextBox 5"/>
          <p:cNvSpPr txBox="1"/>
          <p:nvPr/>
        </p:nvSpPr>
        <p:spPr>
          <a:xfrm>
            <a:off x="2015688" y="3658795"/>
            <a:ext cx="15607481" cy="898271"/>
          </a:xfrm>
          <a:prstGeom prst="rect">
            <a:avLst/>
          </a:prstGeom>
        </p:spPr>
        <p:txBody>
          <a:bodyPr lIns="0" tIns="0" rIns="0" bIns="0" rtlCol="0" anchor="t">
            <a:spAutoFit/>
          </a:bodyPr>
          <a:lstStyle/>
          <a:p>
            <a:pPr>
              <a:lnSpc>
                <a:spcPts val="3471"/>
              </a:lnSpc>
            </a:pPr>
            <a:r>
              <a:rPr lang="en-US" sz="3099" spc="1525">
                <a:solidFill>
                  <a:srgbClr val="FFFFFF"/>
                </a:solidFill>
                <a:latin typeface="Arimo"/>
              </a:rPr>
              <a:t>GROWING THE ENTREPRENEURIAL COMMUNITY UPWARD</a:t>
            </a:r>
          </a:p>
        </p:txBody>
      </p:sp>
      <p:sp>
        <p:nvSpPr>
          <p:cNvPr id="6" name="TextBox 6"/>
          <p:cNvSpPr txBox="1"/>
          <p:nvPr/>
        </p:nvSpPr>
        <p:spPr>
          <a:xfrm>
            <a:off x="2015688" y="1409700"/>
            <a:ext cx="10127472" cy="2670997"/>
          </a:xfrm>
          <a:prstGeom prst="rect">
            <a:avLst/>
          </a:prstGeom>
        </p:spPr>
        <p:txBody>
          <a:bodyPr lIns="0" tIns="0" rIns="0" bIns="0" rtlCol="0" anchor="t">
            <a:spAutoFit/>
          </a:bodyPr>
          <a:lstStyle/>
          <a:p>
            <a:pPr>
              <a:lnSpc>
                <a:spcPts val="20032"/>
              </a:lnSpc>
            </a:pPr>
            <a:r>
              <a:rPr lang="en-US" sz="20032">
                <a:solidFill>
                  <a:srgbClr val="FFFFFF"/>
                </a:solidFill>
                <a:latin typeface="Bebas Neue Cyrillic Bold"/>
              </a:rPr>
              <a:t>WE 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633" r="-17633"/>
            </a:stretch>
          </a:blipFill>
        </p:spPr>
        <p:txBody>
          <a:bodyPr/>
          <a:lstStyle/>
          <a:p>
            <a:endParaRPr lang="en-US"/>
          </a:p>
        </p:txBody>
      </p:sp>
      <p:sp>
        <p:nvSpPr>
          <p:cNvPr id="3" name="Freeform 3"/>
          <p:cNvSpPr/>
          <p:nvPr/>
        </p:nvSpPr>
        <p:spPr>
          <a:xfrm>
            <a:off x="-271206" y="-1292271"/>
            <a:ext cx="18711966" cy="7197350"/>
          </a:xfrm>
          <a:custGeom>
            <a:avLst/>
            <a:gdLst/>
            <a:ahLst/>
            <a:cxnLst/>
            <a:rect l="l" t="t" r="r" b="b"/>
            <a:pathLst>
              <a:path w="18711966" h="7197350">
                <a:moveTo>
                  <a:pt x="0" y="0"/>
                </a:moveTo>
                <a:lnTo>
                  <a:pt x="18711967" y="0"/>
                </a:lnTo>
                <a:lnTo>
                  <a:pt x="18711967" y="7197350"/>
                </a:lnTo>
                <a:lnTo>
                  <a:pt x="0" y="7197350"/>
                </a:lnTo>
                <a:lnTo>
                  <a:pt x="0" y="0"/>
                </a:lnTo>
                <a:close/>
              </a:path>
            </a:pathLst>
          </a:custGeom>
          <a:blipFill>
            <a:blip r:embed="rId3"/>
            <a:stretch>
              <a:fillRect t="-4056" b="-4056"/>
            </a:stretch>
          </a:blipFill>
        </p:spPr>
        <p:txBody>
          <a:bodyPr/>
          <a:lstStyle/>
          <a:p>
            <a:endParaRPr lang="en-US"/>
          </a:p>
        </p:txBody>
      </p:sp>
      <p:grpSp>
        <p:nvGrpSpPr>
          <p:cNvPr id="4" name="Group 4"/>
          <p:cNvGrpSpPr/>
          <p:nvPr/>
        </p:nvGrpSpPr>
        <p:grpSpPr>
          <a:xfrm>
            <a:off x="0" y="2132825"/>
            <a:ext cx="8951558" cy="7125475"/>
            <a:chOff x="0" y="0"/>
            <a:chExt cx="2357612" cy="1876668"/>
          </a:xfrm>
        </p:grpSpPr>
        <p:sp>
          <p:nvSpPr>
            <p:cNvPr id="5" name="Freeform 5"/>
            <p:cNvSpPr/>
            <p:nvPr/>
          </p:nvSpPr>
          <p:spPr>
            <a:xfrm>
              <a:off x="0" y="0"/>
              <a:ext cx="2357612" cy="1876668"/>
            </a:xfrm>
            <a:custGeom>
              <a:avLst/>
              <a:gdLst/>
              <a:ahLst/>
              <a:cxnLst/>
              <a:rect l="l" t="t" r="r" b="b"/>
              <a:pathLst>
                <a:path w="2357612" h="1876668">
                  <a:moveTo>
                    <a:pt x="0" y="0"/>
                  </a:moveTo>
                  <a:lnTo>
                    <a:pt x="2357612" y="0"/>
                  </a:lnTo>
                  <a:lnTo>
                    <a:pt x="2357612" y="1876668"/>
                  </a:lnTo>
                  <a:lnTo>
                    <a:pt x="0" y="1876668"/>
                  </a:lnTo>
                  <a:close/>
                </a:path>
              </a:pathLst>
            </a:custGeom>
            <a:solidFill>
              <a:srgbClr val="FFFFFF"/>
            </a:solidFill>
          </p:spPr>
          <p:txBody>
            <a:bodyPr/>
            <a:lstStyle/>
            <a:p>
              <a:endParaRPr lang="en-US"/>
            </a:p>
          </p:txBody>
        </p:sp>
        <p:sp>
          <p:nvSpPr>
            <p:cNvPr id="6" name="TextBox 6"/>
            <p:cNvSpPr txBox="1"/>
            <p:nvPr/>
          </p:nvSpPr>
          <p:spPr>
            <a:xfrm>
              <a:off x="0" y="-38100"/>
              <a:ext cx="2357612" cy="1914768"/>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8951558" y="2132825"/>
            <a:ext cx="317439" cy="7125475"/>
            <a:chOff x="0" y="0"/>
            <a:chExt cx="83605" cy="1876668"/>
          </a:xfrm>
        </p:grpSpPr>
        <p:sp>
          <p:nvSpPr>
            <p:cNvPr id="8" name="Freeform 8"/>
            <p:cNvSpPr/>
            <p:nvPr/>
          </p:nvSpPr>
          <p:spPr>
            <a:xfrm>
              <a:off x="0" y="0"/>
              <a:ext cx="83605" cy="1876668"/>
            </a:xfrm>
            <a:custGeom>
              <a:avLst/>
              <a:gdLst/>
              <a:ahLst/>
              <a:cxnLst/>
              <a:rect l="l" t="t" r="r" b="b"/>
              <a:pathLst>
                <a:path w="83605" h="1876668">
                  <a:moveTo>
                    <a:pt x="0" y="0"/>
                  </a:moveTo>
                  <a:lnTo>
                    <a:pt x="83605" y="0"/>
                  </a:lnTo>
                  <a:lnTo>
                    <a:pt x="83605" y="1876668"/>
                  </a:lnTo>
                  <a:lnTo>
                    <a:pt x="0" y="1876668"/>
                  </a:lnTo>
                  <a:close/>
                </a:path>
              </a:pathLst>
            </a:custGeom>
            <a:solidFill>
              <a:srgbClr val="B12934"/>
            </a:solidFill>
          </p:spPr>
          <p:txBody>
            <a:bodyPr/>
            <a:lstStyle/>
            <a:p>
              <a:endParaRPr lang="en-US"/>
            </a:p>
          </p:txBody>
        </p:sp>
        <p:sp>
          <p:nvSpPr>
            <p:cNvPr id="9" name="TextBox 9"/>
            <p:cNvSpPr txBox="1"/>
            <p:nvPr/>
          </p:nvSpPr>
          <p:spPr>
            <a:xfrm>
              <a:off x="0" y="-38100"/>
              <a:ext cx="83605" cy="1914768"/>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1896726" y="7842306"/>
            <a:ext cx="1676946" cy="266700"/>
          </a:xfrm>
          <a:prstGeom prst="rect">
            <a:avLst/>
          </a:prstGeom>
        </p:spPr>
        <p:txBody>
          <a:bodyPr lIns="0" tIns="0" rIns="0" bIns="0" rtlCol="0" anchor="t">
            <a:spAutoFit/>
          </a:bodyPr>
          <a:lstStyle/>
          <a:p>
            <a:pPr algn="ctr">
              <a:lnSpc>
                <a:spcPts val="2160"/>
              </a:lnSpc>
            </a:pPr>
            <a:r>
              <a:rPr lang="en-US" sz="1800">
                <a:solidFill>
                  <a:srgbClr val="FFFFFF"/>
                </a:solidFill>
                <a:latin typeface="Montserrat"/>
              </a:rPr>
              <a:t>Read More</a:t>
            </a:r>
          </a:p>
        </p:txBody>
      </p:sp>
      <p:sp>
        <p:nvSpPr>
          <p:cNvPr id="11" name="Freeform 11"/>
          <p:cNvSpPr/>
          <p:nvPr/>
        </p:nvSpPr>
        <p:spPr>
          <a:xfrm>
            <a:off x="-3395254" y="348955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70925" y="7842306"/>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6"/>
            <a:stretch>
              <a:fillRect/>
            </a:stretch>
          </a:blipFill>
        </p:spPr>
        <p:txBody>
          <a:bodyPr/>
          <a:lstStyle/>
          <a:p>
            <a:endParaRPr lang="en-US"/>
          </a:p>
        </p:txBody>
      </p:sp>
      <p:sp>
        <p:nvSpPr>
          <p:cNvPr id="13" name="Freeform 13"/>
          <p:cNvSpPr/>
          <p:nvPr/>
        </p:nvSpPr>
        <p:spPr>
          <a:xfrm>
            <a:off x="10334915" y="6124154"/>
            <a:ext cx="1187999" cy="1187999"/>
          </a:xfrm>
          <a:custGeom>
            <a:avLst/>
            <a:gdLst/>
            <a:ahLst/>
            <a:cxnLst/>
            <a:rect l="l" t="t" r="r" b="b"/>
            <a:pathLst>
              <a:path w="1187999" h="1187999">
                <a:moveTo>
                  <a:pt x="0" y="0"/>
                </a:moveTo>
                <a:lnTo>
                  <a:pt x="1187999" y="0"/>
                </a:lnTo>
                <a:lnTo>
                  <a:pt x="1187999" y="1187999"/>
                </a:lnTo>
                <a:lnTo>
                  <a:pt x="0" y="1187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5945792" y="6781611"/>
            <a:ext cx="2339695" cy="2010405"/>
          </a:xfrm>
          <a:custGeom>
            <a:avLst/>
            <a:gdLst/>
            <a:ahLst/>
            <a:cxnLst/>
            <a:rect l="l" t="t" r="r" b="b"/>
            <a:pathLst>
              <a:path w="2339695" h="2010405">
                <a:moveTo>
                  <a:pt x="0" y="0"/>
                </a:moveTo>
                <a:lnTo>
                  <a:pt x="2339695" y="0"/>
                </a:lnTo>
                <a:lnTo>
                  <a:pt x="2339695" y="2010404"/>
                </a:lnTo>
                <a:lnTo>
                  <a:pt x="0" y="2010404"/>
                </a:lnTo>
                <a:lnTo>
                  <a:pt x="0" y="0"/>
                </a:lnTo>
                <a:close/>
              </a:path>
            </a:pathLst>
          </a:custGeom>
          <a:blipFill>
            <a:blip r:embed="rId9"/>
            <a:stretch>
              <a:fillRect/>
            </a:stretch>
          </a:blipFill>
        </p:spPr>
        <p:txBody>
          <a:bodyPr/>
          <a:lstStyle/>
          <a:p>
            <a:endParaRPr lang="en-US"/>
          </a:p>
        </p:txBody>
      </p:sp>
      <p:sp>
        <p:nvSpPr>
          <p:cNvPr id="15" name="TextBox 15"/>
          <p:cNvSpPr txBox="1"/>
          <p:nvPr/>
        </p:nvSpPr>
        <p:spPr>
          <a:xfrm>
            <a:off x="1692104" y="3133966"/>
            <a:ext cx="6034502"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WELCOME TO</a:t>
            </a:r>
          </a:p>
        </p:txBody>
      </p:sp>
      <p:sp>
        <p:nvSpPr>
          <p:cNvPr id="16" name="TextBox 16"/>
          <p:cNvSpPr txBox="1"/>
          <p:nvPr/>
        </p:nvSpPr>
        <p:spPr>
          <a:xfrm>
            <a:off x="1692104" y="4057650"/>
            <a:ext cx="6034502" cy="1085850"/>
          </a:xfrm>
          <a:prstGeom prst="rect">
            <a:avLst/>
          </a:prstGeom>
        </p:spPr>
        <p:txBody>
          <a:bodyPr lIns="0" tIns="0" rIns="0" bIns="0" rtlCol="0" anchor="t">
            <a:spAutoFit/>
          </a:bodyPr>
          <a:lstStyle/>
          <a:p>
            <a:pPr>
              <a:lnSpc>
                <a:spcPts val="8250"/>
              </a:lnSpc>
            </a:pPr>
            <a:r>
              <a:rPr lang="en-US" sz="7500">
                <a:solidFill>
                  <a:srgbClr val="0B0A0B"/>
                </a:solidFill>
                <a:latin typeface="Bebas Neue Cyrillic Bold"/>
              </a:rPr>
              <a:t>BC LAUNCHPAD</a:t>
            </a:r>
          </a:p>
        </p:txBody>
      </p:sp>
      <p:sp>
        <p:nvSpPr>
          <p:cNvPr id="17" name="TextBox 17"/>
          <p:cNvSpPr txBox="1"/>
          <p:nvPr/>
        </p:nvSpPr>
        <p:spPr>
          <a:xfrm>
            <a:off x="11985079" y="6212968"/>
            <a:ext cx="5658557" cy="1099184"/>
          </a:xfrm>
          <a:prstGeom prst="rect">
            <a:avLst/>
          </a:prstGeom>
        </p:spPr>
        <p:txBody>
          <a:bodyPr lIns="0" tIns="0" rIns="0" bIns="0" rtlCol="0" anchor="t">
            <a:spAutoFit/>
          </a:bodyPr>
          <a:lstStyle/>
          <a:p>
            <a:pPr>
              <a:lnSpc>
                <a:spcPts val="2940"/>
              </a:lnSpc>
            </a:pPr>
            <a:r>
              <a:rPr lang="en-US" sz="2100">
                <a:solidFill>
                  <a:srgbClr val="FEFEFE"/>
                </a:solidFill>
                <a:latin typeface="Montserrat"/>
              </a:rPr>
              <a:t>Weill Institute</a:t>
            </a:r>
          </a:p>
          <a:p>
            <a:pPr>
              <a:lnSpc>
                <a:spcPts val="2940"/>
              </a:lnSpc>
            </a:pPr>
            <a:r>
              <a:rPr lang="en-US" sz="2100">
                <a:solidFill>
                  <a:srgbClr val="FEFEFE"/>
                </a:solidFill>
                <a:latin typeface="Montserrat"/>
              </a:rPr>
              <a:t>2100 Chester Ave, First Floor</a:t>
            </a:r>
          </a:p>
          <a:p>
            <a:pPr>
              <a:lnSpc>
                <a:spcPts val="2940"/>
              </a:lnSpc>
            </a:pPr>
            <a:r>
              <a:rPr lang="en-US" sz="2100">
                <a:solidFill>
                  <a:srgbClr val="FEFEFE"/>
                </a:solidFill>
                <a:latin typeface="Montserrat"/>
              </a:rPr>
              <a:t>Bakersfield, CA 93301</a:t>
            </a:r>
          </a:p>
        </p:txBody>
      </p:sp>
      <p:sp>
        <p:nvSpPr>
          <p:cNvPr id="18" name="TextBox 18"/>
          <p:cNvSpPr txBox="1"/>
          <p:nvPr/>
        </p:nvSpPr>
        <p:spPr>
          <a:xfrm>
            <a:off x="1692104" y="5508854"/>
            <a:ext cx="5423536" cy="356234"/>
          </a:xfrm>
          <a:prstGeom prst="rect">
            <a:avLst/>
          </a:prstGeom>
        </p:spPr>
        <p:txBody>
          <a:bodyPr lIns="0" tIns="0" rIns="0" bIns="0" rtlCol="0" anchor="t">
            <a:spAutoFit/>
          </a:bodyPr>
          <a:lstStyle/>
          <a:p>
            <a:pPr>
              <a:lnSpc>
                <a:spcPts val="2940"/>
              </a:lnSpc>
            </a:pPr>
            <a:r>
              <a:rPr lang="en-US" sz="2100">
                <a:solidFill>
                  <a:srgbClr val="4D4444"/>
                </a:solidFill>
                <a:latin typeface="Montserrat Bold"/>
              </a:rPr>
              <a:t>Hours of Operation:</a:t>
            </a:r>
          </a:p>
        </p:txBody>
      </p:sp>
      <p:sp>
        <p:nvSpPr>
          <p:cNvPr id="19" name="TextBox 19"/>
          <p:cNvSpPr txBox="1"/>
          <p:nvPr/>
        </p:nvSpPr>
        <p:spPr>
          <a:xfrm>
            <a:off x="1692104" y="6086054"/>
            <a:ext cx="4999362" cy="1099184"/>
          </a:xfrm>
          <a:prstGeom prst="rect">
            <a:avLst/>
          </a:prstGeom>
        </p:spPr>
        <p:txBody>
          <a:bodyPr lIns="0" tIns="0" rIns="0" bIns="0" rtlCol="0" anchor="t">
            <a:spAutoFit/>
          </a:bodyPr>
          <a:lstStyle/>
          <a:p>
            <a:pPr>
              <a:lnSpc>
                <a:spcPts val="2940"/>
              </a:lnSpc>
            </a:pPr>
            <a:r>
              <a:rPr lang="en-US" sz="2100" dirty="0">
                <a:solidFill>
                  <a:srgbClr val="4D4444"/>
                </a:solidFill>
                <a:latin typeface="Montserrat"/>
              </a:rPr>
              <a:t>Monday - Thursday</a:t>
            </a:r>
          </a:p>
          <a:p>
            <a:pPr>
              <a:lnSpc>
                <a:spcPts val="2940"/>
              </a:lnSpc>
            </a:pPr>
            <a:r>
              <a:rPr lang="en-US" sz="2100" dirty="0">
                <a:solidFill>
                  <a:srgbClr val="4D4444"/>
                </a:solidFill>
                <a:latin typeface="Montserrat"/>
              </a:rPr>
              <a:t>10:00am - 3:00pm</a:t>
            </a:r>
          </a:p>
          <a:p>
            <a:pPr>
              <a:lnSpc>
                <a:spcPts val="2940"/>
              </a:lnSpc>
            </a:pPr>
            <a:r>
              <a:rPr lang="en-US" sz="2100" dirty="0">
                <a:solidFill>
                  <a:srgbClr val="4D4444"/>
                </a:solidFill>
                <a:latin typeface="Montserrat"/>
              </a:rPr>
              <a:t>By Appointment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4525"/>
            <a:ext cx="18288000" cy="5413407"/>
            <a:chOff x="0" y="0"/>
            <a:chExt cx="4816593" cy="1425753"/>
          </a:xfrm>
        </p:grpSpPr>
        <p:sp>
          <p:nvSpPr>
            <p:cNvPr id="3" name="Freeform 3"/>
            <p:cNvSpPr/>
            <p:nvPr/>
          </p:nvSpPr>
          <p:spPr>
            <a:xfrm>
              <a:off x="0" y="0"/>
              <a:ext cx="4816592" cy="1425753"/>
            </a:xfrm>
            <a:custGeom>
              <a:avLst/>
              <a:gdLst/>
              <a:ahLst/>
              <a:cxnLst/>
              <a:rect l="l" t="t" r="r" b="b"/>
              <a:pathLst>
                <a:path w="4816592" h="1425753">
                  <a:moveTo>
                    <a:pt x="0" y="0"/>
                  </a:moveTo>
                  <a:lnTo>
                    <a:pt x="4816592" y="0"/>
                  </a:lnTo>
                  <a:lnTo>
                    <a:pt x="4816592" y="1425753"/>
                  </a:lnTo>
                  <a:lnTo>
                    <a:pt x="0" y="1425753"/>
                  </a:lnTo>
                  <a:close/>
                </a:path>
              </a:pathLst>
            </a:custGeom>
            <a:solidFill>
              <a:srgbClr val="28231F"/>
            </a:solidFill>
          </p:spPr>
          <p:txBody>
            <a:bodyPr/>
            <a:lstStyle/>
            <a:p>
              <a:endParaRPr lang="en-US"/>
            </a:p>
          </p:txBody>
        </p:sp>
        <p:sp>
          <p:nvSpPr>
            <p:cNvPr id="4" name="TextBox 4"/>
            <p:cNvSpPr txBox="1"/>
            <p:nvPr/>
          </p:nvSpPr>
          <p:spPr>
            <a:xfrm>
              <a:off x="0" y="-38100"/>
              <a:ext cx="4816593" cy="146385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6754560" y="4519488"/>
            <a:ext cx="624012" cy="62401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3240"/>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8" name="Freeform 8"/>
          <p:cNvSpPr/>
          <p:nvPr/>
        </p:nvSpPr>
        <p:spPr>
          <a:xfrm>
            <a:off x="16683007" y="8338318"/>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41310" y="6910364"/>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8080763" y="1095375"/>
            <a:ext cx="6034502" cy="1149348"/>
          </a:xfrm>
          <a:prstGeom prst="rect">
            <a:avLst/>
          </a:prstGeom>
        </p:spPr>
        <p:txBody>
          <a:bodyPr lIns="0" tIns="0" rIns="0" bIns="0" rtlCol="0" anchor="t">
            <a:spAutoFit/>
          </a:bodyPr>
          <a:lstStyle/>
          <a:p>
            <a:pPr>
              <a:lnSpc>
                <a:spcPts val="8799"/>
              </a:lnSpc>
            </a:pPr>
            <a:r>
              <a:rPr lang="en-US" sz="7999">
                <a:solidFill>
                  <a:srgbClr val="FFFFFF"/>
                </a:solidFill>
                <a:latin typeface="Bebas Neue Cyrillic Bold"/>
              </a:rPr>
              <a:t>TEAM</a:t>
            </a:r>
          </a:p>
        </p:txBody>
      </p:sp>
      <p:sp>
        <p:nvSpPr>
          <p:cNvPr id="11" name="TextBox 11"/>
          <p:cNvSpPr txBox="1"/>
          <p:nvPr/>
        </p:nvSpPr>
        <p:spPr>
          <a:xfrm>
            <a:off x="3416119" y="1090818"/>
            <a:ext cx="9002287" cy="1158875"/>
          </a:xfrm>
          <a:prstGeom prst="rect">
            <a:avLst/>
          </a:prstGeom>
        </p:spPr>
        <p:txBody>
          <a:bodyPr lIns="0" tIns="0" rIns="0" bIns="0" rtlCol="0" anchor="t">
            <a:spAutoFit/>
          </a:bodyPr>
          <a:lstStyle/>
          <a:p>
            <a:pPr>
              <a:lnSpc>
                <a:spcPts val="8800"/>
              </a:lnSpc>
            </a:pPr>
            <a:r>
              <a:rPr lang="en-US" sz="8000">
                <a:solidFill>
                  <a:srgbClr val="B12934"/>
                </a:solidFill>
                <a:latin typeface="Bebas Neue Cyrillic"/>
              </a:rPr>
              <a:t>BC LAUNCHPAD</a:t>
            </a:r>
          </a:p>
        </p:txBody>
      </p:sp>
      <p:grpSp>
        <p:nvGrpSpPr>
          <p:cNvPr id="12" name="Group 12"/>
          <p:cNvGrpSpPr/>
          <p:nvPr/>
        </p:nvGrpSpPr>
        <p:grpSpPr>
          <a:xfrm>
            <a:off x="3416119" y="4821179"/>
            <a:ext cx="3965177" cy="4612946"/>
            <a:chOff x="0" y="0"/>
            <a:chExt cx="1087243" cy="1264860"/>
          </a:xfrm>
        </p:grpSpPr>
        <p:sp>
          <p:nvSpPr>
            <p:cNvPr id="13" name="Freeform 13"/>
            <p:cNvSpPr/>
            <p:nvPr/>
          </p:nvSpPr>
          <p:spPr>
            <a:xfrm>
              <a:off x="0" y="0"/>
              <a:ext cx="1087243" cy="1264860"/>
            </a:xfrm>
            <a:custGeom>
              <a:avLst/>
              <a:gdLst/>
              <a:ahLst/>
              <a:cxnLst/>
              <a:rect l="l" t="t" r="r" b="b"/>
              <a:pathLst>
                <a:path w="1087243" h="1264860">
                  <a:moveTo>
                    <a:pt x="0" y="0"/>
                  </a:moveTo>
                  <a:lnTo>
                    <a:pt x="1087243" y="0"/>
                  </a:lnTo>
                  <a:lnTo>
                    <a:pt x="1087243" y="1264860"/>
                  </a:lnTo>
                  <a:lnTo>
                    <a:pt x="0" y="1264860"/>
                  </a:lnTo>
                  <a:close/>
                </a:path>
              </a:pathLst>
            </a:custGeom>
            <a:solidFill>
              <a:srgbClr val="B12934"/>
            </a:solidFill>
            <a:ln cap="sq">
              <a:noFill/>
              <a:prstDash val="solid"/>
              <a:miter/>
            </a:ln>
          </p:spPr>
          <p:txBody>
            <a:bodyPr/>
            <a:lstStyle/>
            <a:p>
              <a:endParaRPr lang="en-US"/>
            </a:p>
          </p:txBody>
        </p:sp>
        <p:sp>
          <p:nvSpPr>
            <p:cNvPr id="14" name="TextBox 14"/>
            <p:cNvSpPr txBox="1"/>
            <p:nvPr/>
          </p:nvSpPr>
          <p:spPr>
            <a:xfrm>
              <a:off x="0" y="-47625"/>
              <a:ext cx="1087243" cy="1312485"/>
            </a:xfrm>
            <a:prstGeom prst="rect">
              <a:avLst/>
            </a:prstGeom>
          </p:spPr>
          <p:txBody>
            <a:bodyPr lIns="50800" tIns="50800" rIns="50800" bIns="50800" rtlCol="0" anchor="ctr"/>
            <a:lstStyle/>
            <a:p>
              <a:pPr algn="ctr">
                <a:lnSpc>
                  <a:spcPts val="3360"/>
                </a:lnSpc>
              </a:pPr>
              <a:endParaRPr/>
            </a:p>
          </p:txBody>
        </p:sp>
      </p:grpSp>
      <p:sp>
        <p:nvSpPr>
          <p:cNvPr id="15" name="TextBox 15"/>
          <p:cNvSpPr txBox="1"/>
          <p:nvPr/>
        </p:nvSpPr>
        <p:spPr>
          <a:xfrm>
            <a:off x="3954712" y="7961121"/>
            <a:ext cx="3206379" cy="400050"/>
          </a:xfrm>
          <a:prstGeom prst="rect">
            <a:avLst/>
          </a:prstGeom>
        </p:spPr>
        <p:txBody>
          <a:bodyPr lIns="0" tIns="0" rIns="0" bIns="0" rtlCol="0" anchor="t">
            <a:spAutoFit/>
          </a:bodyPr>
          <a:lstStyle/>
          <a:p>
            <a:pPr algn="ctr">
              <a:lnSpc>
                <a:spcPts val="3286"/>
              </a:lnSpc>
            </a:pPr>
            <a:r>
              <a:rPr lang="en-US" sz="2738" spc="136" dirty="0">
                <a:solidFill>
                  <a:srgbClr val="FFFBFB"/>
                </a:solidFill>
                <a:latin typeface="DM Sans"/>
              </a:rPr>
              <a:t>Program Director</a:t>
            </a:r>
          </a:p>
        </p:txBody>
      </p:sp>
      <p:sp>
        <p:nvSpPr>
          <p:cNvPr id="16" name="TextBox 16"/>
          <p:cNvSpPr txBox="1"/>
          <p:nvPr/>
        </p:nvSpPr>
        <p:spPr>
          <a:xfrm>
            <a:off x="3826824" y="8475471"/>
            <a:ext cx="3334267" cy="485775"/>
          </a:xfrm>
          <a:prstGeom prst="rect">
            <a:avLst/>
          </a:prstGeom>
        </p:spPr>
        <p:txBody>
          <a:bodyPr lIns="0" tIns="0" rIns="0" bIns="0" rtlCol="0" anchor="t">
            <a:spAutoFit/>
          </a:bodyPr>
          <a:lstStyle/>
          <a:p>
            <a:pPr algn="ctr">
              <a:lnSpc>
                <a:spcPts val="1984"/>
              </a:lnSpc>
            </a:pPr>
            <a:r>
              <a:rPr lang="en-US" sz="1653" spc="82">
                <a:solidFill>
                  <a:srgbClr val="FFFBFB"/>
                </a:solidFill>
                <a:latin typeface="DM Sans Italics"/>
              </a:rPr>
              <a:t>Entrepreneurship and Workforce Development</a:t>
            </a:r>
          </a:p>
        </p:txBody>
      </p:sp>
      <p:grpSp>
        <p:nvGrpSpPr>
          <p:cNvPr id="17" name="Group 17"/>
          <p:cNvGrpSpPr>
            <a:grpSpLocks noChangeAspect="1"/>
          </p:cNvGrpSpPr>
          <p:nvPr/>
        </p:nvGrpSpPr>
        <p:grpSpPr>
          <a:xfrm>
            <a:off x="3516469" y="3135127"/>
            <a:ext cx="3871108" cy="3761425"/>
            <a:chOff x="-90317" y="66269"/>
            <a:chExt cx="6542159" cy="6356795"/>
          </a:xfrm>
        </p:grpSpPr>
        <p:sp>
          <p:nvSpPr>
            <p:cNvPr id="18" name="Freeform 18"/>
            <p:cNvSpPr/>
            <p:nvPr/>
          </p:nvSpPr>
          <p:spPr>
            <a:xfrm>
              <a:off x="-90317" y="178822"/>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25074" r="223" b="-25074"/>
              </a:stretch>
            </a:blipFill>
          </p:spPr>
          <p:txBody>
            <a:bodyPr/>
            <a:lstStyle/>
            <a:p>
              <a:endParaRPr lang="en-US" dirty="0"/>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p:spPr>
          <p:txBody>
            <a:bodyPr/>
            <a:lstStyle/>
            <a:p>
              <a:endParaRPr lang="en-US"/>
            </a:p>
          </p:txBody>
        </p:sp>
      </p:grpSp>
      <p:sp>
        <p:nvSpPr>
          <p:cNvPr id="20" name="Freeform 20"/>
          <p:cNvSpPr/>
          <p:nvPr/>
        </p:nvSpPr>
        <p:spPr>
          <a:xfrm>
            <a:off x="3921349" y="9434125"/>
            <a:ext cx="3145217" cy="333081"/>
          </a:xfrm>
          <a:custGeom>
            <a:avLst/>
            <a:gdLst/>
            <a:ahLst/>
            <a:cxnLst/>
            <a:rect l="l" t="t" r="r" b="b"/>
            <a:pathLst>
              <a:path w="3145217" h="333081">
                <a:moveTo>
                  <a:pt x="0" y="0"/>
                </a:moveTo>
                <a:lnTo>
                  <a:pt x="3145217" y="0"/>
                </a:lnTo>
                <a:lnTo>
                  <a:pt x="3145217" y="333081"/>
                </a:lnTo>
                <a:lnTo>
                  <a:pt x="0" y="333081"/>
                </a:lnTo>
                <a:lnTo>
                  <a:pt x="0" y="0"/>
                </a:lnTo>
                <a:close/>
              </a:path>
            </a:pathLst>
          </a:custGeom>
          <a:blipFill>
            <a:blip r:embed="rId6"/>
            <a:stretch>
              <a:fillRect t="-86495"/>
            </a:stretch>
          </a:blipFill>
        </p:spPr>
        <p:txBody>
          <a:bodyPr/>
          <a:lstStyle/>
          <a:p>
            <a:endParaRPr lang="en-US"/>
          </a:p>
        </p:txBody>
      </p:sp>
      <p:grpSp>
        <p:nvGrpSpPr>
          <p:cNvPr id="21" name="Group 21"/>
          <p:cNvGrpSpPr/>
          <p:nvPr/>
        </p:nvGrpSpPr>
        <p:grpSpPr>
          <a:xfrm>
            <a:off x="11098014" y="4926875"/>
            <a:ext cx="624012" cy="62401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3240"/>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11477269" y="4926875"/>
            <a:ext cx="624012" cy="62401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324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27" name="Group 27"/>
          <p:cNvGrpSpPr/>
          <p:nvPr/>
        </p:nvGrpSpPr>
        <p:grpSpPr>
          <a:xfrm>
            <a:off x="8138828" y="4895485"/>
            <a:ext cx="3965177" cy="4612946"/>
            <a:chOff x="0" y="0"/>
            <a:chExt cx="1087243" cy="1264860"/>
          </a:xfrm>
        </p:grpSpPr>
        <p:sp>
          <p:nvSpPr>
            <p:cNvPr id="28" name="Freeform 28"/>
            <p:cNvSpPr/>
            <p:nvPr/>
          </p:nvSpPr>
          <p:spPr>
            <a:xfrm>
              <a:off x="0" y="0"/>
              <a:ext cx="1087243" cy="1264860"/>
            </a:xfrm>
            <a:custGeom>
              <a:avLst/>
              <a:gdLst/>
              <a:ahLst/>
              <a:cxnLst/>
              <a:rect l="l" t="t" r="r" b="b"/>
              <a:pathLst>
                <a:path w="1087243" h="1264860">
                  <a:moveTo>
                    <a:pt x="0" y="0"/>
                  </a:moveTo>
                  <a:lnTo>
                    <a:pt x="1087243" y="0"/>
                  </a:lnTo>
                  <a:lnTo>
                    <a:pt x="1087243" y="1264860"/>
                  </a:lnTo>
                  <a:lnTo>
                    <a:pt x="0" y="1264860"/>
                  </a:lnTo>
                  <a:close/>
                </a:path>
              </a:pathLst>
            </a:custGeom>
            <a:solidFill>
              <a:srgbClr val="B12934"/>
            </a:solidFill>
            <a:ln cap="sq">
              <a:noFill/>
              <a:prstDash val="solid"/>
              <a:miter/>
            </a:ln>
          </p:spPr>
          <p:txBody>
            <a:bodyPr/>
            <a:lstStyle/>
            <a:p>
              <a:endParaRPr lang="en-US"/>
            </a:p>
          </p:txBody>
        </p:sp>
        <p:sp>
          <p:nvSpPr>
            <p:cNvPr id="29" name="TextBox 29"/>
            <p:cNvSpPr txBox="1"/>
            <p:nvPr/>
          </p:nvSpPr>
          <p:spPr>
            <a:xfrm>
              <a:off x="0" y="-47625"/>
              <a:ext cx="1087243" cy="1312485"/>
            </a:xfrm>
            <a:prstGeom prst="rect">
              <a:avLst/>
            </a:prstGeom>
          </p:spPr>
          <p:txBody>
            <a:bodyPr lIns="50800" tIns="50800" rIns="50800" bIns="50800" rtlCol="0" anchor="ctr"/>
            <a:lstStyle/>
            <a:p>
              <a:pPr algn="ctr">
                <a:lnSpc>
                  <a:spcPts val="3360"/>
                </a:lnSpc>
              </a:pPr>
              <a:endParaRPr/>
            </a:p>
          </p:txBody>
        </p:sp>
      </p:grpSp>
      <p:sp>
        <p:nvSpPr>
          <p:cNvPr id="30" name="TextBox 30"/>
          <p:cNvSpPr txBox="1"/>
          <p:nvPr/>
        </p:nvSpPr>
        <p:spPr>
          <a:xfrm>
            <a:off x="8449623" y="8017941"/>
            <a:ext cx="3351268" cy="840936"/>
          </a:xfrm>
          <a:prstGeom prst="rect">
            <a:avLst/>
          </a:prstGeom>
        </p:spPr>
        <p:txBody>
          <a:bodyPr lIns="0" tIns="0" rIns="0" bIns="0" rtlCol="0" anchor="t">
            <a:spAutoFit/>
          </a:bodyPr>
          <a:lstStyle/>
          <a:p>
            <a:pPr algn="ctr">
              <a:lnSpc>
                <a:spcPts val="3286"/>
              </a:lnSpc>
            </a:pPr>
            <a:r>
              <a:rPr lang="en-US" sz="2400" spc="136" dirty="0">
                <a:solidFill>
                  <a:srgbClr val="FFFBFB"/>
                </a:solidFill>
                <a:latin typeface="DM Sans"/>
              </a:rPr>
              <a:t>Community Services Coordinator</a:t>
            </a:r>
          </a:p>
        </p:txBody>
      </p:sp>
      <p:grpSp>
        <p:nvGrpSpPr>
          <p:cNvPr id="31" name="Group 31"/>
          <p:cNvGrpSpPr>
            <a:grpSpLocks noChangeAspect="1"/>
          </p:cNvGrpSpPr>
          <p:nvPr/>
        </p:nvGrpSpPr>
        <p:grpSpPr>
          <a:xfrm>
            <a:off x="8320374" y="3049499"/>
            <a:ext cx="3847582" cy="3832552"/>
            <a:chOff x="0" y="0"/>
            <a:chExt cx="6502400" cy="6477000"/>
          </a:xfrm>
        </p:grpSpPr>
        <p:sp>
          <p:nvSpPr>
            <p:cNvPr id="32" name="Freeform 32"/>
            <p:cNvSpPr/>
            <p:nvPr/>
          </p:nvSpPr>
          <p:spPr>
            <a:xfrm flipH="1">
              <a:off x="-23042" y="119185"/>
              <a:ext cx="6542159" cy="6244242"/>
            </a:xfrm>
            <a:custGeom>
              <a:avLst/>
              <a:gdLst/>
              <a:ahLst/>
              <a:cxnLst/>
              <a:rect l="l" t="t" r="r" b="b"/>
              <a:pathLst>
                <a:path w="6542159" h="6244242">
                  <a:moveTo>
                    <a:pt x="3271080" y="4996"/>
                  </a:moveTo>
                  <a:cubicBezTo>
                    <a:pt x="4388043" y="0"/>
                    <a:pt x="5422303" y="593026"/>
                    <a:pt x="5982231" y="1559521"/>
                  </a:cubicBezTo>
                  <a:cubicBezTo>
                    <a:pt x="6542160" y="2526015"/>
                    <a:pt x="6542160" y="3718228"/>
                    <a:pt x="5982231" y="4684723"/>
                  </a:cubicBezTo>
                  <a:cubicBezTo>
                    <a:pt x="5422303" y="5651217"/>
                    <a:pt x="4388043" y="6244243"/>
                    <a:pt x="3271080" y="6239248"/>
                  </a:cubicBezTo>
                  <a:cubicBezTo>
                    <a:pt x="2154117" y="6244243"/>
                    <a:pt x="1119857" y="5651217"/>
                    <a:pt x="559929" y="4684723"/>
                  </a:cubicBezTo>
                  <a:cubicBezTo>
                    <a:pt x="0" y="3718229"/>
                    <a:pt x="0" y="2526015"/>
                    <a:pt x="559929" y="1559521"/>
                  </a:cubicBezTo>
                  <a:cubicBezTo>
                    <a:pt x="1119857" y="593027"/>
                    <a:pt x="2154117" y="1"/>
                    <a:pt x="3271080" y="4996"/>
                  </a:cubicBezTo>
                  <a:close/>
                </a:path>
              </a:pathLst>
            </a:custGeom>
            <a:blipFill>
              <a:blip r:embed="rId7"/>
              <a:stretch>
                <a:fillRect l="-24665" r="-24665"/>
              </a:stretch>
            </a:blipFill>
          </p:spPr>
          <p:txBody>
            <a:bodyPr/>
            <a:lstStyle/>
            <a:p>
              <a:endParaRPr lang="en-US"/>
            </a:p>
          </p:txBody>
        </p:sp>
        <p:sp>
          <p:nvSpPr>
            <p:cNvPr id="33" name="Freeform 3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p:spPr>
          <p:txBody>
            <a:bodyPr/>
            <a:lstStyle/>
            <a:p>
              <a:endParaRPr lang="en-US"/>
            </a:p>
          </p:txBody>
        </p:sp>
      </p:grpSp>
      <p:grpSp>
        <p:nvGrpSpPr>
          <p:cNvPr id="34" name="Group 34"/>
          <p:cNvGrpSpPr/>
          <p:nvPr/>
        </p:nvGrpSpPr>
        <p:grpSpPr>
          <a:xfrm>
            <a:off x="16201572" y="4926875"/>
            <a:ext cx="624012" cy="62401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3240"/>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12919160" y="4879119"/>
            <a:ext cx="3965177" cy="4612946"/>
            <a:chOff x="0" y="0"/>
            <a:chExt cx="1087243" cy="1264860"/>
          </a:xfrm>
        </p:grpSpPr>
        <p:sp>
          <p:nvSpPr>
            <p:cNvPr id="38" name="Freeform 38"/>
            <p:cNvSpPr/>
            <p:nvPr/>
          </p:nvSpPr>
          <p:spPr>
            <a:xfrm>
              <a:off x="0" y="0"/>
              <a:ext cx="1087243" cy="1264860"/>
            </a:xfrm>
            <a:custGeom>
              <a:avLst/>
              <a:gdLst/>
              <a:ahLst/>
              <a:cxnLst/>
              <a:rect l="l" t="t" r="r" b="b"/>
              <a:pathLst>
                <a:path w="1087243" h="1264860">
                  <a:moveTo>
                    <a:pt x="0" y="0"/>
                  </a:moveTo>
                  <a:lnTo>
                    <a:pt x="1087243" y="0"/>
                  </a:lnTo>
                  <a:lnTo>
                    <a:pt x="1087243" y="1264860"/>
                  </a:lnTo>
                  <a:lnTo>
                    <a:pt x="0" y="1264860"/>
                  </a:lnTo>
                  <a:close/>
                </a:path>
              </a:pathLst>
            </a:custGeom>
            <a:solidFill>
              <a:srgbClr val="B12934"/>
            </a:solidFill>
            <a:ln cap="sq">
              <a:noFill/>
              <a:prstDash val="solid"/>
              <a:miter/>
            </a:ln>
          </p:spPr>
          <p:txBody>
            <a:bodyPr/>
            <a:lstStyle/>
            <a:p>
              <a:endParaRPr lang="en-US"/>
            </a:p>
          </p:txBody>
        </p:sp>
        <p:sp>
          <p:nvSpPr>
            <p:cNvPr id="39" name="TextBox 39"/>
            <p:cNvSpPr txBox="1"/>
            <p:nvPr/>
          </p:nvSpPr>
          <p:spPr>
            <a:xfrm>
              <a:off x="0" y="-47625"/>
              <a:ext cx="1087243" cy="1312485"/>
            </a:xfrm>
            <a:prstGeom prst="rect">
              <a:avLst/>
            </a:prstGeom>
          </p:spPr>
          <p:txBody>
            <a:bodyPr lIns="50800" tIns="50800" rIns="50800" bIns="50800" rtlCol="0" anchor="ctr"/>
            <a:lstStyle/>
            <a:p>
              <a:pPr algn="ctr">
                <a:lnSpc>
                  <a:spcPts val="3360"/>
                </a:lnSpc>
              </a:pPr>
              <a:endParaRPr/>
            </a:p>
          </p:txBody>
        </p:sp>
      </p:grpSp>
      <p:sp>
        <p:nvSpPr>
          <p:cNvPr id="40" name="TextBox 40"/>
          <p:cNvSpPr txBox="1"/>
          <p:nvPr/>
        </p:nvSpPr>
        <p:spPr>
          <a:xfrm>
            <a:off x="13106804" y="7999688"/>
            <a:ext cx="3530153" cy="390684"/>
          </a:xfrm>
          <a:prstGeom prst="rect">
            <a:avLst/>
          </a:prstGeom>
        </p:spPr>
        <p:txBody>
          <a:bodyPr wrap="square" lIns="0" tIns="0" rIns="0" bIns="0" rtlCol="0" anchor="t">
            <a:spAutoFit/>
          </a:bodyPr>
          <a:lstStyle/>
          <a:p>
            <a:pPr algn="ctr">
              <a:lnSpc>
                <a:spcPts val="3286"/>
              </a:lnSpc>
            </a:pPr>
            <a:r>
              <a:rPr lang="en-US" sz="2000" spc="136" dirty="0">
                <a:solidFill>
                  <a:srgbClr val="FFFBFB"/>
                </a:solidFill>
                <a:latin typeface="DM Sans"/>
              </a:rPr>
              <a:t>Department Assistant III</a:t>
            </a:r>
          </a:p>
        </p:txBody>
      </p:sp>
      <p:grpSp>
        <p:nvGrpSpPr>
          <p:cNvPr id="41" name="Group 41"/>
          <p:cNvGrpSpPr>
            <a:grpSpLocks noChangeAspect="1"/>
          </p:cNvGrpSpPr>
          <p:nvPr/>
        </p:nvGrpSpPr>
        <p:grpSpPr>
          <a:xfrm>
            <a:off x="13096272" y="3097549"/>
            <a:ext cx="3847582" cy="3832552"/>
            <a:chOff x="0" y="0"/>
            <a:chExt cx="6502400" cy="6477000"/>
          </a:xfrm>
        </p:grpSpPr>
        <p:sp>
          <p:nvSpPr>
            <p:cNvPr id="42" name="Freeform 4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9878" t="-16037" r="-5642"/>
              </a:stretch>
            </a:blipFill>
          </p:spPr>
          <p:txBody>
            <a:bodyPr/>
            <a:lstStyle/>
            <a:p>
              <a:endParaRPr lang="en-US"/>
            </a:p>
          </p:txBody>
        </p:sp>
        <p:sp>
          <p:nvSpPr>
            <p:cNvPr id="43" name="Freeform 4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p:spPr>
          <p:txBody>
            <a:bodyPr/>
            <a:lstStyle/>
            <a:p>
              <a:endParaRPr lang="en-US"/>
            </a:p>
          </p:txBody>
        </p:sp>
      </p:grpSp>
      <p:sp>
        <p:nvSpPr>
          <p:cNvPr id="44" name="TextBox 44"/>
          <p:cNvSpPr txBox="1"/>
          <p:nvPr/>
        </p:nvSpPr>
        <p:spPr>
          <a:xfrm>
            <a:off x="3594934" y="6896552"/>
            <a:ext cx="3566157" cy="912494"/>
          </a:xfrm>
          <a:prstGeom prst="rect">
            <a:avLst/>
          </a:prstGeom>
        </p:spPr>
        <p:txBody>
          <a:bodyPr lIns="0" tIns="0" rIns="0" bIns="0" rtlCol="0" anchor="t">
            <a:spAutoFit/>
          </a:bodyPr>
          <a:lstStyle/>
          <a:p>
            <a:pPr algn="ctr">
              <a:lnSpc>
                <a:spcPts val="3840"/>
              </a:lnSpc>
            </a:pPr>
            <a:r>
              <a:rPr lang="en-US" sz="2400" spc="160" dirty="0" err="1">
                <a:solidFill>
                  <a:srgbClr val="FFFBFB"/>
                </a:solidFill>
                <a:latin typeface="Montserrat Classic Bold"/>
              </a:rPr>
              <a:t>Na”T”esha</a:t>
            </a:r>
            <a:r>
              <a:rPr lang="en-US" sz="2400" spc="160" dirty="0">
                <a:solidFill>
                  <a:srgbClr val="FFFBFB"/>
                </a:solidFill>
                <a:latin typeface="Montserrat Classic Bold"/>
              </a:rPr>
              <a:t> Johnson, M.P.A., CDI</a:t>
            </a:r>
          </a:p>
        </p:txBody>
      </p:sp>
      <p:sp>
        <p:nvSpPr>
          <p:cNvPr id="45" name="TextBox 45"/>
          <p:cNvSpPr txBox="1"/>
          <p:nvPr/>
        </p:nvSpPr>
        <p:spPr>
          <a:xfrm>
            <a:off x="8253699" y="6831183"/>
            <a:ext cx="3566157" cy="971550"/>
          </a:xfrm>
          <a:prstGeom prst="rect">
            <a:avLst/>
          </a:prstGeom>
        </p:spPr>
        <p:txBody>
          <a:bodyPr lIns="0" tIns="0" rIns="0" bIns="0" rtlCol="0" anchor="t">
            <a:spAutoFit/>
          </a:bodyPr>
          <a:lstStyle/>
          <a:p>
            <a:pPr algn="ctr">
              <a:lnSpc>
                <a:spcPts val="3840"/>
              </a:lnSpc>
            </a:pPr>
            <a:r>
              <a:rPr lang="en-US" sz="3200" spc="160">
                <a:solidFill>
                  <a:srgbClr val="FFFBFB"/>
                </a:solidFill>
                <a:latin typeface="Montserrat Classic Bold"/>
              </a:rPr>
              <a:t>Tomeka</a:t>
            </a:r>
          </a:p>
          <a:p>
            <a:pPr algn="ctr">
              <a:lnSpc>
                <a:spcPts val="3840"/>
              </a:lnSpc>
            </a:pPr>
            <a:r>
              <a:rPr lang="en-US" sz="3200" spc="160">
                <a:solidFill>
                  <a:srgbClr val="FFFBFB"/>
                </a:solidFill>
                <a:latin typeface="Montserrat Classic Bold"/>
              </a:rPr>
              <a:t>Powell</a:t>
            </a:r>
          </a:p>
        </p:txBody>
      </p:sp>
      <p:sp>
        <p:nvSpPr>
          <p:cNvPr id="46" name="TextBox 46"/>
          <p:cNvSpPr txBox="1"/>
          <p:nvPr/>
        </p:nvSpPr>
        <p:spPr>
          <a:xfrm>
            <a:off x="13118714" y="6850233"/>
            <a:ext cx="3566157" cy="971550"/>
          </a:xfrm>
          <a:prstGeom prst="rect">
            <a:avLst/>
          </a:prstGeom>
        </p:spPr>
        <p:txBody>
          <a:bodyPr lIns="0" tIns="0" rIns="0" bIns="0" rtlCol="0" anchor="t">
            <a:spAutoFit/>
          </a:bodyPr>
          <a:lstStyle/>
          <a:p>
            <a:pPr algn="ctr">
              <a:lnSpc>
                <a:spcPts val="3840"/>
              </a:lnSpc>
            </a:pPr>
            <a:r>
              <a:rPr lang="en-US" sz="3200" spc="160" dirty="0">
                <a:solidFill>
                  <a:srgbClr val="FFFBFB"/>
                </a:solidFill>
                <a:latin typeface="Montserrat Classic Bold"/>
              </a:rPr>
              <a:t>Korey</a:t>
            </a:r>
          </a:p>
          <a:p>
            <a:pPr algn="ctr">
              <a:lnSpc>
                <a:spcPts val="3840"/>
              </a:lnSpc>
            </a:pPr>
            <a:r>
              <a:rPr lang="en-US" sz="3200" spc="160" dirty="0">
                <a:solidFill>
                  <a:srgbClr val="FFFBFB"/>
                </a:solidFill>
                <a:latin typeface="Montserrat Classic Bold"/>
              </a:rPr>
              <a:t>Hammel</a:t>
            </a:r>
          </a:p>
        </p:txBody>
      </p:sp>
      <p:sp>
        <p:nvSpPr>
          <p:cNvPr id="47" name="TextBox 47"/>
          <p:cNvSpPr txBox="1"/>
          <p:nvPr/>
        </p:nvSpPr>
        <p:spPr>
          <a:xfrm>
            <a:off x="3416119" y="2169683"/>
            <a:ext cx="7349885" cy="356235"/>
          </a:xfrm>
          <a:prstGeom prst="rect">
            <a:avLst/>
          </a:prstGeom>
        </p:spPr>
        <p:txBody>
          <a:bodyPr lIns="0" tIns="0" rIns="0" bIns="0" rtlCol="0" anchor="t">
            <a:spAutoFit/>
          </a:bodyPr>
          <a:lstStyle/>
          <a:p>
            <a:pPr>
              <a:lnSpc>
                <a:spcPts val="2940"/>
              </a:lnSpc>
              <a:spcBef>
                <a:spcPct val="0"/>
              </a:spcBef>
            </a:pPr>
            <a:r>
              <a:rPr lang="en-US" sz="2100">
                <a:solidFill>
                  <a:srgbClr val="AFA4A4"/>
                </a:solidFill>
                <a:latin typeface="Montserrat"/>
              </a:rPr>
              <a:t>Kern Community College District/Bakersfield College</a:t>
            </a:r>
          </a:p>
        </p:txBody>
      </p:sp>
      <p:sp>
        <p:nvSpPr>
          <p:cNvPr id="48" name="Freeform 48"/>
          <p:cNvSpPr/>
          <p:nvPr/>
        </p:nvSpPr>
        <p:spPr>
          <a:xfrm>
            <a:off x="8464169" y="9498906"/>
            <a:ext cx="3145217" cy="333081"/>
          </a:xfrm>
          <a:custGeom>
            <a:avLst/>
            <a:gdLst/>
            <a:ahLst/>
            <a:cxnLst/>
            <a:rect l="l" t="t" r="r" b="b"/>
            <a:pathLst>
              <a:path w="3145217" h="333081">
                <a:moveTo>
                  <a:pt x="0" y="0"/>
                </a:moveTo>
                <a:lnTo>
                  <a:pt x="3145217" y="0"/>
                </a:lnTo>
                <a:lnTo>
                  <a:pt x="3145217" y="333082"/>
                </a:lnTo>
                <a:lnTo>
                  <a:pt x="0" y="333082"/>
                </a:lnTo>
                <a:lnTo>
                  <a:pt x="0" y="0"/>
                </a:lnTo>
                <a:close/>
              </a:path>
            </a:pathLst>
          </a:custGeom>
          <a:blipFill>
            <a:blip r:embed="rId6"/>
            <a:stretch>
              <a:fillRect t="-86495"/>
            </a:stretch>
          </a:blipFill>
        </p:spPr>
        <p:txBody>
          <a:bodyPr/>
          <a:lstStyle/>
          <a:p>
            <a:endParaRPr lang="en-US"/>
          </a:p>
        </p:txBody>
      </p:sp>
      <p:sp>
        <p:nvSpPr>
          <p:cNvPr id="49" name="Freeform 49"/>
          <p:cNvSpPr/>
          <p:nvPr/>
        </p:nvSpPr>
        <p:spPr>
          <a:xfrm>
            <a:off x="13273110" y="9481750"/>
            <a:ext cx="3145217" cy="333081"/>
          </a:xfrm>
          <a:custGeom>
            <a:avLst/>
            <a:gdLst/>
            <a:ahLst/>
            <a:cxnLst/>
            <a:rect l="l" t="t" r="r" b="b"/>
            <a:pathLst>
              <a:path w="3145217" h="333081">
                <a:moveTo>
                  <a:pt x="0" y="0"/>
                </a:moveTo>
                <a:lnTo>
                  <a:pt x="3145218" y="0"/>
                </a:lnTo>
                <a:lnTo>
                  <a:pt x="3145218" y="333081"/>
                </a:lnTo>
                <a:lnTo>
                  <a:pt x="0" y="333081"/>
                </a:lnTo>
                <a:lnTo>
                  <a:pt x="0" y="0"/>
                </a:lnTo>
                <a:close/>
              </a:path>
            </a:pathLst>
          </a:custGeom>
          <a:blipFill>
            <a:blip r:embed="rId6"/>
            <a:stretch>
              <a:fillRect t="-86495"/>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831494"/>
            <a:chOff x="0" y="0"/>
            <a:chExt cx="4816593" cy="1272492"/>
          </a:xfrm>
        </p:grpSpPr>
        <p:sp>
          <p:nvSpPr>
            <p:cNvPr id="3" name="Freeform 3"/>
            <p:cNvSpPr/>
            <p:nvPr/>
          </p:nvSpPr>
          <p:spPr>
            <a:xfrm>
              <a:off x="0" y="0"/>
              <a:ext cx="4816592" cy="1272492"/>
            </a:xfrm>
            <a:custGeom>
              <a:avLst/>
              <a:gdLst/>
              <a:ahLst/>
              <a:cxnLst/>
              <a:rect l="l" t="t" r="r" b="b"/>
              <a:pathLst>
                <a:path w="4816592" h="1272492">
                  <a:moveTo>
                    <a:pt x="0" y="0"/>
                  </a:moveTo>
                  <a:lnTo>
                    <a:pt x="4816592" y="0"/>
                  </a:lnTo>
                  <a:lnTo>
                    <a:pt x="4816592" y="1272492"/>
                  </a:lnTo>
                  <a:lnTo>
                    <a:pt x="0" y="1272492"/>
                  </a:lnTo>
                  <a:close/>
                </a:path>
              </a:pathLst>
            </a:custGeom>
            <a:solidFill>
              <a:srgbClr val="28231F"/>
            </a:solidFill>
          </p:spPr>
          <p:txBody>
            <a:bodyPr/>
            <a:lstStyle/>
            <a:p>
              <a:endParaRPr lang="en-US"/>
            </a:p>
          </p:txBody>
        </p:sp>
        <p:sp>
          <p:nvSpPr>
            <p:cNvPr id="4" name="TextBox 4"/>
            <p:cNvSpPr txBox="1"/>
            <p:nvPr/>
          </p:nvSpPr>
          <p:spPr>
            <a:xfrm>
              <a:off x="0" y="-38100"/>
              <a:ext cx="4816593" cy="1310592"/>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1387601" y="4519488"/>
            <a:ext cx="624012" cy="62401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8" name="Freeform 8"/>
          <p:cNvSpPr/>
          <p:nvPr/>
        </p:nvSpPr>
        <p:spPr>
          <a:xfrm>
            <a:off x="16683007" y="8338318"/>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387601" y="482399"/>
            <a:ext cx="891934" cy="891934"/>
          </a:xfrm>
          <a:custGeom>
            <a:avLst/>
            <a:gdLst/>
            <a:ahLst/>
            <a:cxnLst/>
            <a:rect l="l" t="t" r="r" b="b"/>
            <a:pathLst>
              <a:path w="891934" h="891934">
                <a:moveTo>
                  <a:pt x="0" y="0"/>
                </a:moveTo>
                <a:lnTo>
                  <a:pt x="891934" y="0"/>
                </a:lnTo>
                <a:lnTo>
                  <a:pt x="891934" y="891934"/>
                </a:lnTo>
                <a:lnTo>
                  <a:pt x="0" y="891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095753" y="5655293"/>
            <a:ext cx="891934" cy="891934"/>
          </a:xfrm>
          <a:custGeom>
            <a:avLst/>
            <a:gdLst/>
            <a:ahLst/>
            <a:cxnLst/>
            <a:rect l="l" t="t" r="r" b="b"/>
            <a:pathLst>
              <a:path w="891934" h="891934">
                <a:moveTo>
                  <a:pt x="0" y="0"/>
                </a:moveTo>
                <a:lnTo>
                  <a:pt x="891934" y="0"/>
                </a:lnTo>
                <a:lnTo>
                  <a:pt x="891934" y="891934"/>
                </a:lnTo>
                <a:lnTo>
                  <a:pt x="0" y="891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943764" y="1472723"/>
            <a:ext cx="12753707" cy="2647950"/>
          </a:xfrm>
          <a:prstGeom prst="rect">
            <a:avLst/>
          </a:prstGeom>
        </p:spPr>
        <p:txBody>
          <a:bodyPr lIns="0" tIns="0" rIns="0" bIns="0" rtlCol="0" anchor="t">
            <a:spAutoFit/>
          </a:bodyPr>
          <a:lstStyle/>
          <a:p>
            <a:pPr>
              <a:lnSpc>
                <a:spcPts val="4200"/>
              </a:lnSpc>
            </a:pPr>
            <a:r>
              <a:rPr lang="en-US" sz="3000">
                <a:solidFill>
                  <a:srgbClr val="FEFEFE"/>
                </a:solidFill>
                <a:latin typeface="Montserrat"/>
              </a:rPr>
              <a:t>The BC Launchpad exists to empower it students and all residents of Kern County with entrepreneurial resources to successfully launch and grow small businesses through the delivery of educational opportunities and support services and through fostering collaboration. </a:t>
            </a:r>
          </a:p>
        </p:txBody>
      </p:sp>
      <p:sp>
        <p:nvSpPr>
          <p:cNvPr id="12" name="TextBox 12"/>
          <p:cNvSpPr txBox="1"/>
          <p:nvPr/>
        </p:nvSpPr>
        <p:spPr>
          <a:xfrm>
            <a:off x="6644319" y="6282691"/>
            <a:ext cx="9881605" cy="2647950"/>
          </a:xfrm>
          <a:prstGeom prst="rect">
            <a:avLst/>
          </a:prstGeom>
        </p:spPr>
        <p:txBody>
          <a:bodyPr lIns="0" tIns="0" rIns="0" bIns="0" rtlCol="0" anchor="t">
            <a:spAutoFit/>
          </a:bodyPr>
          <a:lstStyle/>
          <a:p>
            <a:pPr>
              <a:lnSpc>
                <a:spcPts val="4200"/>
              </a:lnSpc>
            </a:pPr>
            <a:r>
              <a:rPr lang="en-US" sz="3000">
                <a:solidFill>
                  <a:srgbClr val="0B0A0B"/>
                </a:solidFill>
                <a:latin typeface="Montserrat"/>
              </a:rPr>
              <a:t>To increase the number of new entrepreneurs and successful small business owners in Kern County by collaborating with local likeminded community organizations and industry partners within the existing entrepreneurial ecosystem.</a:t>
            </a:r>
          </a:p>
        </p:txBody>
      </p:sp>
      <p:sp>
        <p:nvSpPr>
          <p:cNvPr id="13" name="TextBox 13"/>
          <p:cNvSpPr txBox="1"/>
          <p:nvPr/>
        </p:nvSpPr>
        <p:spPr>
          <a:xfrm>
            <a:off x="2943764" y="443607"/>
            <a:ext cx="5090107" cy="930726"/>
          </a:xfrm>
          <a:prstGeom prst="rect">
            <a:avLst/>
          </a:prstGeom>
        </p:spPr>
        <p:txBody>
          <a:bodyPr lIns="0" tIns="0" rIns="0" bIns="0" rtlCol="0" anchor="t">
            <a:spAutoFit/>
          </a:bodyPr>
          <a:lstStyle/>
          <a:p>
            <a:pPr>
              <a:lnSpc>
                <a:spcPts val="7500"/>
              </a:lnSpc>
            </a:pPr>
            <a:r>
              <a:rPr lang="en-US" sz="5357">
                <a:solidFill>
                  <a:srgbClr val="AFA4A4"/>
                </a:solidFill>
                <a:latin typeface="Bebas Neue Cyrillic Bold"/>
              </a:rPr>
              <a:t>our Mission </a:t>
            </a:r>
          </a:p>
        </p:txBody>
      </p:sp>
      <p:sp>
        <p:nvSpPr>
          <p:cNvPr id="14" name="TextBox 14"/>
          <p:cNvSpPr txBox="1"/>
          <p:nvPr/>
        </p:nvSpPr>
        <p:spPr>
          <a:xfrm>
            <a:off x="6644319" y="5501220"/>
            <a:ext cx="3236693" cy="930656"/>
          </a:xfrm>
          <a:prstGeom prst="rect">
            <a:avLst/>
          </a:prstGeom>
        </p:spPr>
        <p:txBody>
          <a:bodyPr lIns="0" tIns="0" rIns="0" bIns="0" rtlCol="0" anchor="t">
            <a:spAutoFit/>
          </a:bodyPr>
          <a:lstStyle/>
          <a:p>
            <a:pPr>
              <a:lnSpc>
                <a:spcPts val="7504"/>
              </a:lnSpc>
            </a:pPr>
            <a:r>
              <a:rPr lang="en-US" sz="5360" dirty="0">
                <a:solidFill>
                  <a:srgbClr val="0B0A0B"/>
                </a:solidFill>
                <a:latin typeface="Bebas Neue Cyrillic Bold"/>
              </a:rPr>
              <a:t>Our vision</a:t>
            </a:r>
          </a:p>
        </p:txBody>
      </p:sp>
      <p:sp>
        <p:nvSpPr>
          <p:cNvPr id="15" name="Freeform 15"/>
          <p:cNvSpPr/>
          <p:nvPr/>
        </p:nvSpPr>
        <p:spPr>
          <a:xfrm>
            <a:off x="517459" y="8361081"/>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8"/>
            <a:stretch>
              <a:fillRect/>
            </a:stretch>
          </a:blipFill>
        </p:spPr>
        <p:txBody>
          <a:bodyPr/>
          <a:lstStyle/>
          <a:p>
            <a:endParaRPr lang="en-US"/>
          </a:p>
        </p:txBody>
      </p:sp>
      <p:sp>
        <p:nvSpPr>
          <p:cNvPr id="16" name="Freeform 16"/>
          <p:cNvSpPr/>
          <p:nvPr/>
        </p:nvSpPr>
        <p:spPr>
          <a:xfrm>
            <a:off x="841765" y="6021281"/>
            <a:ext cx="2339695" cy="2010405"/>
          </a:xfrm>
          <a:custGeom>
            <a:avLst/>
            <a:gdLst/>
            <a:ahLst/>
            <a:cxnLst/>
            <a:rect l="l" t="t" r="r" b="b"/>
            <a:pathLst>
              <a:path w="2339695" h="2010405">
                <a:moveTo>
                  <a:pt x="0" y="0"/>
                </a:moveTo>
                <a:lnTo>
                  <a:pt x="2339695" y="0"/>
                </a:lnTo>
                <a:lnTo>
                  <a:pt x="2339695" y="2010405"/>
                </a:lnTo>
                <a:lnTo>
                  <a:pt x="0" y="2010405"/>
                </a:lnTo>
                <a:lnTo>
                  <a:pt x="0" y="0"/>
                </a:lnTo>
                <a:close/>
              </a:path>
            </a:pathLst>
          </a:custGeom>
          <a:blipFill>
            <a:blip r:embed="rId9"/>
            <a:stretch>
              <a:fillRect/>
            </a:stretch>
          </a:blipFill>
        </p:spPr>
        <p:txBody>
          <a:bodyPr/>
          <a:lstStyle/>
          <a:p>
            <a:endParaRPr lang="en-US"/>
          </a:p>
        </p:txBody>
      </p:sp>
      <p:grpSp>
        <p:nvGrpSpPr>
          <p:cNvPr id="17" name="Group 17"/>
          <p:cNvGrpSpPr/>
          <p:nvPr/>
        </p:nvGrpSpPr>
        <p:grpSpPr>
          <a:xfrm>
            <a:off x="17259300" y="4519488"/>
            <a:ext cx="624012" cy="62401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06153" y="0"/>
            <a:ext cx="10744393" cy="7203406"/>
            <a:chOff x="0" y="0"/>
            <a:chExt cx="2829799" cy="1897193"/>
          </a:xfrm>
        </p:grpSpPr>
        <p:sp>
          <p:nvSpPr>
            <p:cNvPr id="3" name="Freeform 3"/>
            <p:cNvSpPr/>
            <p:nvPr/>
          </p:nvSpPr>
          <p:spPr>
            <a:xfrm>
              <a:off x="0" y="0"/>
              <a:ext cx="2829799" cy="1897193"/>
            </a:xfrm>
            <a:custGeom>
              <a:avLst/>
              <a:gdLst/>
              <a:ahLst/>
              <a:cxnLst/>
              <a:rect l="l" t="t" r="r" b="b"/>
              <a:pathLst>
                <a:path w="2829799" h="1897193">
                  <a:moveTo>
                    <a:pt x="0" y="0"/>
                  </a:moveTo>
                  <a:lnTo>
                    <a:pt x="2829799" y="0"/>
                  </a:lnTo>
                  <a:lnTo>
                    <a:pt x="2829799" y="1897193"/>
                  </a:lnTo>
                  <a:lnTo>
                    <a:pt x="0" y="1897193"/>
                  </a:lnTo>
                  <a:close/>
                </a:path>
              </a:pathLst>
            </a:custGeom>
            <a:solidFill>
              <a:srgbClr val="28231F"/>
            </a:solidFill>
          </p:spPr>
          <p:txBody>
            <a:bodyPr/>
            <a:lstStyle/>
            <a:p>
              <a:endParaRPr lang="en-US"/>
            </a:p>
          </p:txBody>
        </p:sp>
        <p:sp>
          <p:nvSpPr>
            <p:cNvPr id="4" name="TextBox 4"/>
            <p:cNvSpPr txBox="1"/>
            <p:nvPr/>
          </p:nvSpPr>
          <p:spPr>
            <a:xfrm>
              <a:off x="0" y="-38100"/>
              <a:ext cx="2829799" cy="193529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0" y="2132825"/>
            <a:ext cx="7865772" cy="8154175"/>
            <a:chOff x="0" y="0"/>
            <a:chExt cx="10487696" cy="10872233"/>
          </a:xfrm>
        </p:grpSpPr>
        <p:pic>
          <p:nvPicPr>
            <p:cNvPr id="6" name="Picture 6"/>
            <p:cNvPicPr>
              <a:picLocks noChangeAspect="1"/>
            </p:cNvPicPr>
            <p:nvPr/>
          </p:nvPicPr>
          <p:blipFill>
            <a:blip r:embed="rId2"/>
            <a:srcRect l="1336" r="1336"/>
            <a:stretch>
              <a:fillRect/>
            </a:stretch>
          </p:blipFill>
          <p:spPr>
            <a:xfrm>
              <a:off x="0" y="0"/>
              <a:ext cx="10487696" cy="10872233"/>
            </a:xfrm>
            <a:prstGeom prst="rect">
              <a:avLst/>
            </a:prstGeom>
          </p:spPr>
        </p:pic>
      </p:grpSp>
      <p:grpSp>
        <p:nvGrpSpPr>
          <p:cNvPr id="7" name="Group 7"/>
          <p:cNvGrpSpPr/>
          <p:nvPr/>
        </p:nvGrpSpPr>
        <p:grpSpPr>
          <a:xfrm>
            <a:off x="7200403" y="6538037"/>
            <a:ext cx="1330739" cy="133073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0" name="Freeform 10"/>
          <p:cNvSpPr/>
          <p:nvPr/>
        </p:nvSpPr>
        <p:spPr>
          <a:xfrm>
            <a:off x="9298550" y="8232106"/>
            <a:ext cx="758738" cy="589057"/>
          </a:xfrm>
          <a:custGeom>
            <a:avLst/>
            <a:gdLst/>
            <a:ahLst/>
            <a:cxnLst/>
            <a:rect l="l" t="t" r="r" b="b"/>
            <a:pathLst>
              <a:path w="758738" h="589057">
                <a:moveTo>
                  <a:pt x="0" y="0"/>
                </a:moveTo>
                <a:lnTo>
                  <a:pt x="758738" y="0"/>
                </a:lnTo>
                <a:lnTo>
                  <a:pt x="758738" y="589057"/>
                </a:lnTo>
                <a:lnTo>
                  <a:pt x="0" y="589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9298550" y="1966197"/>
            <a:ext cx="6596313" cy="1085850"/>
          </a:xfrm>
          <a:prstGeom prst="rect">
            <a:avLst/>
          </a:prstGeom>
        </p:spPr>
        <p:txBody>
          <a:bodyPr lIns="0" tIns="0" rIns="0" bIns="0" rtlCol="0" anchor="t">
            <a:spAutoFit/>
          </a:bodyPr>
          <a:lstStyle/>
          <a:p>
            <a:pPr>
              <a:lnSpc>
                <a:spcPts val="8250"/>
              </a:lnSpc>
            </a:pPr>
            <a:r>
              <a:rPr lang="en-US" sz="7500">
                <a:solidFill>
                  <a:srgbClr val="FFFFFF"/>
                </a:solidFill>
                <a:latin typeface="Bebas Neue Cyrillic Bold"/>
              </a:rPr>
              <a:t>WHO SHOULD ATTEND?</a:t>
            </a:r>
          </a:p>
        </p:txBody>
      </p:sp>
      <p:sp>
        <p:nvSpPr>
          <p:cNvPr id="12" name="TextBox 12"/>
          <p:cNvSpPr txBox="1"/>
          <p:nvPr/>
        </p:nvSpPr>
        <p:spPr>
          <a:xfrm>
            <a:off x="9298550" y="2884966"/>
            <a:ext cx="5658557" cy="1085850"/>
          </a:xfrm>
          <a:prstGeom prst="rect">
            <a:avLst/>
          </a:prstGeom>
        </p:spPr>
        <p:txBody>
          <a:bodyPr lIns="0" tIns="0" rIns="0" bIns="0" rtlCol="0" anchor="t">
            <a:spAutoFit/>
          </a:bodyPr>
          <a:lstStyle/>
          <a:p>
            <a:pPr>
              <a:lnSpc>
                <a:spcPts val="8250"/>
              </a:lnSpc>
            </a:pPr>
            <a:r>
              <a:rPr lang="en-US" sz="7500">
                <a:solidFill>
                  <a:srgbClr val="CE3240"/>
                </a:solidFill>
                <a:latin typeface="Bebas Neue Cyrillic Bold"/>
              </a:rPr>
              <a:t>YOU!</a:t>
            </a:r>
          </a:p>
        </p:txBody>
      </p:sp>
      <p:sp>
        <p:nvSpPr>
          <p:cNvPr id="13" name="TextBox 13"/>
          <p:cNvSpPr txBox="1"/>
          <p:nvPr/>
        </p:nvSpPr>
        <p:spPr>
          <a:xfrm>
            <a:off x="9485162" y="4127302"/>
            <a:ext cx="5658557" cy="2213609"/>
          </a:xfrm>
          <a:prstGeom prst="rect">
            <a:avLst/>
          </a:prstGeom>
        </p:spPr>
        <p:txBody>
          <a:bodyPr lIns="0" tIns="0" rIns="0" bIns="0" rtlCol="0" anchor="t">
            <a:spAutoFit/>
          </a:bodyPr>
          <a:lstStyle/>
          <a:p>
            <a:pPr>
              <a:lnSpc>
                <a:spcPts val="2940"/>
              </a:lnSpc>
            </a:pPr>
            <a:r>
              <a:rPr lang="en-US" sz="2100">
                <a:solidFill>
                  <a:srgbClr val="FFFFFF"/>
                </a:solidFill>
                <a:latin typeface="Montserrat"/>
              </a:rPr>
              <a:t>Whether you have an idea, are just starting out, have been in the workplace, or have an existing business that you wish to grow. This is an effective, convenient, and affordable way to rapidly acquire the skills you need. </a:t>
            </a:r>
          </a:p>
        </p:txBody>
      </p:sp>
      <p:sp>
        <p:nvSpPr>
          <p:cNvPr id="14" name="TextBox 14"/>
          <p:cNvSpPr txBox="1"/>
          <p:nvPr/>
        </p:nvSpPr>
        <p:spPr>
          <a:xfrm>
            <a:off x="10522666" y="8159116"/>
            <a:ext cx="5372197" cy="1099184"/>
          </a:xfrm>
          <a:prstGeom prst="rect">
            <a:avLst/>
          </a:prstGeom>
        </p:spPr>
        <p:txBody>
          <a:bodyPr lIns="0" tIns="0" rIns="0" bIns="0" rtlCol="0" anchor="t">
            <a:spAutoFit/>
          </a:bodyPr>
          <a:lstStyle/>
          <a:p>
            <a:pPr>
              <a:lnSpc>
                <a:spcPts val="2940"/>
              </a:lnSpc>
            </a:pPr>
            <a:r>
              <a:rPr lang="en-US" sz="2100">
                <a:solidFill>
                  <a:srgbClr val="565656"/>
                </a:solidFill>
                <a:latin typeface="Montserrat"/>
              </a:rPr>
              <a:t>We welcome new start-ups and small businesses throughout Kern County... even the "Wantrepreneurs"!</a:t>
            </a:r>
          </a:p>
        </p:txBody>
      </p:sp>
      <p:sp>
        <p:nvSpPr>
          <p:cNvPr id="15" name="Freeform 15"/>
          <p:cNvSpPr/>
          <p:nvPr/>
        </p:nvSpPr>
        <p:spPr>
          <a:xfrm>
            <a:off x="15638181" y="9258300"/>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71885" y="769927"/>
            <a:ext cx="3524152" cy="1139120"/>
          </a:xfrm>
          <a:custGeom>
            <a:avLst/>
            <a:gdLst/>
            <a:ahLst/>
            <a:cxnLst/>
            <a:rect l="l" t="t" r="r" b="b"/>
            <a:pathLst>
              <a:path w="3524152" h="1139120">
                <a:moveTo>
                  <a:pt x="0" y="0"/>
                </a:moveTo>
                <a:lnTo>
                  <a:pt x="3524152" y="0"/>
                </a:lnTo>
                <a:lnTo>
                  <a:pt x="3524152" y="1139120"/>
                </a:lnTo>
                <a:lnTo>
                  <a:pt x="0" y="1139120"/>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631487"/>
            <a:ext cx="18288000" cy="3655513"/>
            <a:chOff x="0" y="0"/>
            <a:chExt cx="4816593" cy="962769"/>
          </a:xfrm>
        </p:grpSpPr>
        <p:sp>
          <p:nvSpPr>
            <p:cNvPr id="3" name="Freeform 3"/>
            <p:cNvSpPr/>
            <p:nvPr/>
          </p:nvSpPr>
          <p:spPr>
            <a:xfrm>
              <a:off x="0" y="0"/>
              <a:ext cx="4816592" cy="962769"/>
            </a:xfrm>
            <a:custGeom>
              <a:avLst/>
              <a:gdLst/>
              <a:ahLst/>
              <a:cxnLst/>
              <a:rect l="l" t="t" r="r" b="b"/>
              <a:pathLst>
                <a:path w="4816592" h="962769">
                  <a:moveTo>
                    <a:pt x="0" y="0"/>
                  </a:moveTo>
                  <a:lnTo>
                    <a:pt x="4816592" y="0"/>
                  </a:lnTo>
                  <a:lnTo>
                    <a:pt x="4816592" y="962769"/>
                  </a:lnTo>
                  <a:lnTo>
                    <a:pt x="0" y="962769"/>
                  </a:lnTo>
                  <a:close/>
                </a:path>
              </a:pathLst>
            </a:custGeom>
            <a:solidFill>
              <a:srgbClr val="28231F"/>
            </a:solidFill>
          </p:spPr>
          <p:txBody>
            <a:bodyPr/>
            <a:lstStyle/>
            <a:p>
              <a:endParaRPr lang="en-US"/>
            </a:p>
          </p:txBody>
        </p:sp>
        <p:sp>
          <p:nvSpPr>
            <p:cNvPr id="4" name="TextBox 4"/>
            <p:cNvSpPr txBox="1"/>
            <p:nvPr/>
          </p:nvSpPr>
          <p:spPr>
            <a:xfrm>
              <a:off x="0" y="-38100"/>
              <a:ext cx="4816593" cy="1000869"/>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48152" y="1344676"/>
            <a:ext cx="3524152" cy="1139120"/>
          </a:xfrm>
          <a:custGeom>
            <a:avLst/>
            <a:gdLst/>
            <a:ahLst/>
            <a:cxnLst/>
            <a:rect l="l" t="t" r="r" b="b"/>
            <a:pathLst>
              <a:path w="3524152" h="1139120">
                <a:moveTo>
                  <a:pt x="0" y="0"/>
                </a:moveTo>
                <a:lnTo>
                  <a:pt x="3524153" y="0"/>
                </a:lnTo>
                <a:lnTo>
                  <a:pt x="3524153" y="1139120"/>
                </a:lnTo>
                <a:lnTo>
                  <a:pt x="0" y="1139120"/>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9144000" y="1229526"/>
            <a:ext cx="8496473" cy="8264590"/>
            <a:chOff x="0" y="0"/>
            <a:chExt cx="2237754" cy="2176682"/>
          </a:xfrm>
        </p:grpSpPr>
        <p:sp>
          <p:nvSpPr>
            <p:cNvPr id="8" name="Freeform 8"/>
            <p:cNvSpPr/>
            <p:nvPr/>
          </p:nvSpPr>
          <p:spPr>
            <a:xfrm>
              <a:off x="0" y="0"/>
              <a:ext cx="2237754" cy="2176682"/>
            </a:xfrm>
            <a:custGeom>
              <a:avLst/>
              <a:gdLst/>
              <a:ahLst/>
              <a:cxnLst/>
              <a:rect l="l" t="t" r="r" b="b"/>
              <a:pathLst>
                <a:path w="2237754" h="2176682">
                  <a:moveTo>
                    <a:pt x="0" y="0"/>
                  </a:moveTo>
                  <a:lnTo>
                    <a:pt x="2237754" y="0"/>
                  </a:lnTo>
                  <a:lnTo>
                    <a:pt x="2237754" y="2176682"/>
                  </a:lnTo>
                  <a:lnTo>
                    <a:pt x="0" y="2176682"/>
                  </a:lnTo>
                  <a:close/>
                </a:path>
              </a:pathLst>
            </a:custGeom>
            <a:solidFill>
              <a:srgbClr val="FDFBFB"/>
            </a:solidFill>
          </p:spPr>
          <p:txBody>
            <a:bodyPr/>
            <a:lstStyle/>
            <a:p>
              <a:endParaRPr lang="en-US"/>
            </a:p>
          </p:txBody>
        </p:sp>
        <p:sp>
          <p:nvSpPr>
            <p:cNvPr id="9" name="TextBox 9"/>
            <p:cNvSpPr txBox="1"/>
            <p:nvPr/>
          </p:nvSpPr>
          <p:spPr>
            <a:xfrm>
              <a:off x="0" y="-38100"/>
              <a:ext cx="2237754" cy="2214782"/>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8035111" y="6019512"/>
            <a:ext cx="1330739" cy="133073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3" name="Freeform 13"/>
          <p:cNvSpPr/>
          <p:nvPr/>
        </p:nvSpPr>
        <p:spPr>
          <a:xfrm>
            <a:off x="9550347" y="2522552"/>
            <a:ext cx="4073387" cy="1336509"/>
          </a:xfrm>
          <a:custGeom>
            <a:avLst/>
            <a:gdLst/>
            <a:ahLst/>
            <a:cxnLst/>
            <a:rect l="l" t="t" r="r" b="b"/>
            <a:pathLst>
              <a:path w="4073387" h="1336509">
                <a:moveTo>
                  <a:pt x="0" y="0"/>
                </a:moveTo>
                <a:lnTo>
                  <a:pt x="4073387" y="0"/>
                </a:lnTo>
                <a:lnTo>
                  <a:pt x="4073387" y="1336509"/>
                </a:lnTo>
                <a:lnTo>
                  <a:pt x="0" y="1336509"/>
                </a:lnTo>
                <a:lnTo>
                  <a:pt x="0" y="0"/>
                </a:lnTo>
                <a:close/>
              </a:path>
            </a:pathLst>
          </a:custGeom>
          <a:blipFill>
            <a:blip r:embed="rId5"/>
            <a:stretch>
              <a:fillRect t="-130205" r="-80048" b="-204151"/>
            </a:stretch>
          </a:blipFill>
        </p:spPr>
        <p:txBody>
          <a:bodyPr/>
          <a:lstStyle/>
          <a:p>
            <a:endParaRPr lang="en-US"/>
          </a:p>
        </p:txBody>
      </p:sp>
      <p:sp>
        <p:nvSpPr>
          <p:cNvPr id="14" name="TextBox 14"/>
          <p:cNvSpPr txBox="1"/>
          <p:nvPr/>
        </p:nvSpPr>
        <p:spPr>
          <a:xfrm>
            <a:off x="2000609" y="4665692"/>
            <a:ext cx="6034502" cy="1099184"/>
          </a:xfrm>
          <a:prstGeom prst="rect">
            <a:avLst/>
          </a:prstGeom>
        </p:spPr>
        <p:txBody>
          <a:bodyPr lIns="0" tIns="0" rIns="0" bIns="0" rtlCol="0" anchor="t">
            <a:spAutoFit/>
          </a:bodyPr>
          <a:lstStyle/>
          <a:p>
            <a:pPr>
              <a:lnSpc>
                <a:spcPts val="2940"/>
              </a:lnSpc>
            </a:pPr>
            <a:r>
              <a:rPr lang="en-US" sz="2100" dirty="0">
                <a:solidFill>
                  <a:srgbClr val="565656"/>
                </a:solidFill>
                <a:latin typeface="Montserrat"/>
              </a:rPr>
              <a:t>We offer several tuition-free noncredit certificates to help improve your business skills. </a:t>
            </a:r>
          </a:p>
        </p:txBody>
      </p:sp>
      <p:sp>
        <p:nvSpPr>
          <p:cNvPr id="15" name="TextBox 15"/>
          <p:cNvSpPr txBox="1"/>
          <p:nvPr/>
        </p:nvSpPr>
        <p:spPr>
          <a:xfrm>
            <a:off x="2000609" y="2664702"/>
            <a:ext cx="6034502"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HOW IT WORKS</a:t>
            </a:r>
          </a:p>
        </p:txBody>
      </p:sp>
      <p:sp>
        <p:nvSpPr>
          <p:cNvPr id="16" name="TextBox 16"/>
          <p:cNvSpPr txBox="1"/>
          <p:nvPr/>
        </p:nvSpPr>
        <p:spPr>
          <a:xfrm>
            <a:off x="2000609" y="3545370"/>
            <a:ext cx="7143391" cy="646431"/>
          </a:xfrm>
          <a:prstGeom prst="rect">
            <a:avLst/>
          </a:prstGeom>
        </p:spPr>
        <p:txBody>
          <a:bodyPr lIns="0" tIns="0" rIns="0" bIns="0" rtlCol="0" anchor="t">
            <a:spAutoFit/>
          </a:bodyPr>
          <a:lstStyle/>
          <a:p>
            <a:pPr>
              <a:lnSpc>
                <a:spcPts val="4840"/>
              </a:lnSpc>
            </a:pPr>
            <a:r>
              <a:rPr lang="en-US" sz="4400">
                <a:solidFill>
                  <a:srgbClr val="4D4444"/>
                </a:solidFill>
                <a:latin typeface="Bebas Neue Cyrillic"/>
              </a:rPr>
              <a:t>WEBINARS, CERTIFICATES, AND CLASSESS</a:t>
            </a:r>
          </a:p>
        </p:txBody>
      </p:sp>
      <p:sp>
        <p:nvSpPr>
          <p:cNvPr id="17" name="TextBox 17"/>
          <p:cNvSpPr txBox="1"/>
          <p:nvPr/>
        </p:nvSpPr>
        <p:spPr>
          <a:xfrm>
            <a:off x="2000609" y="7167411"/>
            <a:ext cx="6034502" cy="1470659"/>
          </a:xfrm>
          <a:prstGeom prst="rect">
            <a:avLst/>
          </a:prstGeom>
        </p:spPr>
        <p:txBody>
          <a:bodyPr lIns="0" tIns="0" rIns="0" bIns="0" rtlCol="0" anchor="t">
            <a:spAutoFit/>
          </a:bodyPr>
          <a:lstStyle/>
          <a:p>
            <a:pPr>
              <a:lnSpc>
                <a:spcPts val="2940"/>
              </a:lnSpc>
            </a:pPr>
            <a:endParaRPr/>
          </a:p>
          <a:p>
            <a:pPr>
              <a:lnSpc>
                <a:spcPts val="2940"/>
              </a:lnSpc>
            </a:pPr>
            <a:r>
              <a:rPr lang="en-US" sz="2100">
                <a:solidFill>
                  <a:srgbClr val="FFFFFF"/>
                </a:solidFill>
                <a:latin typeface="Montserrat"/>
              </a:rPr>
              <a:t>The Entrepreneurship Academy consists of 13 classes and 4 certificates of completion.</a:t>
            </a:r>
          </a:p>
          <a:p>
            <a:pPr>
              <a:lnSpc>
                <a:spcPts val="2940"/>
              </a:lnSpc>
            </a:pPr>
            <a:endParaRPr lang="en-US" sz="2100">
              <a:solidFill>
                <a:srgbClr val="FFFFFF"/>
              </a:solidFill>
              <a:latin typeface="Montserrat"/>
            </a:endParaRPr>
          </a:p>
        </p:txBody>
      </p:sp>
      <p:sp>
        <p:nvSpPr>
          <p:cNvPr id="18" name="TextBox 18"/>
          <p:cNvSpPr txBox="1"/>
          <p:nvPr/>
        </p:nvSpPr>
        <p:spPr>
          <a:xfrm>
            <a:off x="9550347" y="3992718"/>
            <a:ext cx="4246964" cy="5868466"/>
          </a:xfrm>
          <a:prstGeom prst="rect">
            <a:avLst/>
          </a:prstGeom>
        </p:spPr>
        <p:txBody>
          <a:bodyPr lIns="0" tIns="0" rIns="0" bIns="0" rtlCol="0" anchor="t">
            <a:spAutoFit/>
          </a:bodyPr>
          <a:lstStyle/>
          <a:p>
            <a:pPr>
              <a:lnSpc>
                <a:spcPts val="2240"/>
              </a:lnSpc>
            </a:pPr>
            <a:r>
              <a:rPr lang="en-US" sz="1600" dirty="0">
                <a:solidFill>
                  <a:srgbClr val="000000"/>
                </a:solidFill>
                <a:latin typeface="Canva Sans Bold"/>
              </a:rPr>
              <a:t>Small Business Development Certificate:</a:t>
            </a:r>
          </a:p>
          <a:p>
            <a:pPr>
              <a:lnSpc>
                <a:spcPts val="1400"/>
              </a:lnSpc>
            </a:pPr>
            <a:r>
              <a:rPr lang="en-US" sz="1000" dirty="0">
                <a:solidFill>
                  <a:srgbClr val="000000"/>
                </a:solidFill>
                <a:latin typeface="Canva Sans"/>
              </a:rPr>
              <a:t>Core Courses-18 hours (Credits listed are in hours) (0 Units)</a:t>
            </a:r>
          </a:p>
          <a:p>
            <a:pPr marL="302270" lvl="1" indent="-151135">
              <a:lnSpc>
                <a:spcPts val="1960"/>
              </a:lnSpc>
              <a:buFont typeface="Arial"/>
              <a:buChar char="•"/>
            </a:pPr>
            <a:r>
              <a:rPr lang="en-US" sz="1400" dirty="0">
                <a:solidFill>
                  <a:srgbClr val="000000"/>
                </a:solidFill>
                <a:latin typeface="Canva Sans Bold"/>
              </a:rPr>
              <a:t>OFFTB63NC - Starting a Business (</a:t>
            </a:r>
            <a:r>
              <a:rPr lang="en-US" sz="1400" dirty="0">
                <a:solidFill>
                  <a:srgbClr val="000000"/>
                </a:solidFill>
                <a:latin typeface="Canva Sans"/>
              </a:rPr>
              <a:t>9 - 0 Units)</a:t>
            </a:r>
          </a:p>
          <a:p>
            <a:pPr marL="302270" lvl="1" indent="-151135">
              <a:lnSpc>
                <a:spcPts val="1960"/>
              </a:lnSpc>
              <a:buFont typeface="Arial"/>
              <a:buChar char="•"/>
            </a:pPr>
            <a:r>
              <a:rPr lang="en-US" sz="1400" dirty="0">
                <a:solidFill>
                  <a:srgbClr val="000000"/>
                </a:solidFill>
                <a:latin typeface="Canva Sans Bold"/>
              </a:rPr>
              <a:t>OFFTB64NC - The Business Idea </a:t>
            </a:r>
            <a:r>
              <a:rPr lang="en-US" sz="1400" dirty="0">
                <a:solidFill>
                  <a:srgbClr val="000000"/>
                </a:solidFill>
                <a:latin typeface="Canva Sans"/>
              </a:rPr>
              <a:t>(9 - 0 Units)</a:t>
            </a:r>
          </a:p>
          <a:p>
            <a:pPr>
              <a:lnSpc>
                <a:spcPts val="1960"/>
              </a:lnSpc>
            </a:pPr>
            <a:endParaRPr lang="en-US" sz="1400" dirty="0">
              <a:solidFill>
                <a:srgbClr val="000000"/>
              </a:solidFill>
              <a:latin typeface="Canva Sans"/>
            </a:endParaRPr>
          </a:p>
          <a:p>
            <a:pPr>
              <a:lnSpc>
                <a:spcPts val="2240"/>
              </a:lnSpc>
            </a:pPr>
            <a:r>
              <a:rPr lang="en-US" sz="1600" dirty="0">
                <a:solidFill>
                  <a:srgbClr val="000000"/>
                </a:solidFill>
                <a:latin typeface="Canva Sans Bold"/>
              </a:rPr>
              <a:t>Small Business Execution Certificate:</a:t>
            </a:r>
          </a:p>
          <a:p>
            <a:pPr>
              <a:lnSpc>
                <a:spcPts val="1960"/>
              </a:lnSpc>
            </a:pPr>
            <a:r>
              <a:rPr lang="en-US" sz="1400" dirty="0">
                <a:solidFill>
                  <a:srgbClr val="000000"/>
                </a:solidFill>
                <a:latin typeface="Canva Sans"/>
              </a:rPr>
              <a:t>Complete the following number of credits: 36-0</a:t>
            </a:r>
          </a:p>
          <a:p>
            <a:pPr marL="302270" lvl="1" indent="-151135">
              <a:lnSpc>
                <a:spcPts val="1960"/>
              </a:lnSpc>
              <a:buFont typeface="Arial"/>
              <a:buChar char="•"/>
            </a:pPr>
            <a:r>
              <a:rPr lang="en-US" sz="1400" dirty="0">
                <a:solidFill>
                  <a:srgbClr val="000000"/>
                </a:solidFill>
                <a:latin typeface="Canva Sans Bold"/>
              </a:rPr>
              <a:t>OFFTB65AN - Product Design</a:t>
            </a:r>
            <a:r>
              <a:rPr lang="en-US" sz="1400" dirty="0">
                <a:solidFill>
                  <a:srgbClr val="000000"/>
                </a:solidFill>
                <a:latin typeface="Canva Sans"/>
              </a:rPr>
              <a:t> (9 - 0 Units) </a:t>
            </a:r>
            <a:r>
              <a:rPr lang="en-US" sz="1400" b="1" dirty="0">
                <a:solidFill>
                  <a:srgbClr val="000000"/>
                </a:solidFill>
                <a:latin typeface="Canva Sans"/>
              </a:rPr>
              <a:t>OR</a:t>
            </a:r>
          </a:p>
          <a:p>
            <a:pPr marL="302270" lvl="1" indent="-151135">
              <a:lnSpc>
                <a:spcPts val="1960"/>
              </a:lnSpc>
              <a:buFont typeface="Arial"/>
              <a:buChar char="•"/>
            </a:pPr>
            <a:r>
              <a:rPr lang="en-US" sz="1400" dirty="0">
                <a:solidFill>
                  <a:srgbClr val="000000"/>
                </a:solidFill>
                <a:latin typeface="Canva Sans Bold"/>
              </a:rPr>
              <a:t>OFFTB65BN - Service Creation</a:t>
            </a:r>
            <a:r>
              <a:rPr lang="en-US" sz="1400" dirty="0">
                <a:solidFill>
                  <a:srgbClr val="000000"/>
                </a:solidFill>
                <a:latin typeface="Canva Sans"/>
              </a:rPr>
              <a:t> (9 - 0 Units)</a:t>
            </a:r>
          </a:p>
          <a:p>
            <a:pPr marL="302270" lvl="1" indent="-151135">
              <a:lnSpc>
                <a:spcPts val="1960"/>
              </a:lnSpc>
              <a:buFont typeface="Arial"/>
              <a:buChar char="•"/>
            </a:pPr>
            <a:r>
              <a:rPr lang="en-US" sz="1400" dirty="0">
                <a:solidFill>
                  <a:srgbClr val="000000"/>
                </a:solidFill>
                <a:latin typeface="Canva Sans Bold"/>
              </a:rPr>
              <a:t>OFFTB76NC - Business Branding </a:t>
            </a:r>
            <a:r>
              <a:rPr lang="en-US" sz="1400" dirty="0">
                <a:solidFill>
                  <a:srgbClr val="000000"/>
                </a:solidFill>
                <a:latin typeface="Canva Sans"/>
              </a:rPr>
              <a:t>(9 - 0 Units)</a:t>
            </a:r>
          </a:p>
          <a:p>
            <a:pPr marL="302270" lvl="1" indent="-151135">
              <a:lnSpc>
                <a:spcPts val="1960"/>
              </a:lnSpc>
              <a:buFont typeface="Arial"/>
              <a:buChar char="•"/>
            </a:pPr>
            <a:r>
              <a:rPr lang="en-US" sz="1400" dirty="0">
                <a:solidFill>
                  <a:srgbClr val="000000"/>
                </a:solidFill>
                <a:latin typeface="Canva Sans Bold"/>
              </a:rPr>
              <a:t>OFFTB81NC - Creating a Basic Business Website</a:t>
            </a:r>
            <a:r>
              <a:rPr lang="en-US" sz="1400" dirty="0">
                <a:solidFill>
                  <a:srgbClr val="000000"/>
                </a:solidFill>
                <a:latin typeface="Canva Sans"/>
              </a:rPr>
              <a:t> (18 - 0 Units)</a:t>
            </a:r>
          </a:p>
          <a:p>
            <a:pPr>
              <a:lnSpc>
                <a:spcPts val="1960"/>
              </a:lnSpc>
            </a:pPr>
            <a:endParaRPr lang="en-US" sz="1400" dirty="0">
              <a:solidFill>
                <a:srgbClr val="000000"/>
              </a:solidFill>
              <a:latin typeface="Canva Sans"/>
            </a:endParaRPr>
          </a:p>
          <a:p>
            <a:pPr>
              <a:lnSpc>
                <a:spcPts val="2100"/>
              </a:lnSpc>
            </a:pPr>
            <a:r>
              <a:rPr lang="en-US" sz="1500" dirty="0">
                <a:solidFill>
                  <a:srgbClr val="000000"/>
                </a:solidFill>
                <a:latin typeface="Canva Sans Bold"/>
              </a:rPr>
              <a:t>Small Business Funding Certificate:</a:t>
            </a:r>
          </a:p>
          <a:p>
            <a:pPr>
              <a:lnSpc>
                <a:spcPts val="1960"/>
              </a:lnSpc>
            </a:pPr>
            <a:r>
              <a:rPr lang="en-US" sz="1400" dirty="0">
                <a:solidFill>
                  <a:srgbClr val="000000"/>
                </a:solidFill>
                <a:latin typeface="Canva Sans"/>
              </a:rPr>
              <a:t>Complete all of the following -</a:t>
            </a:r>
          </a:p>
          <a:p>
            <a:pPr>
              <a:lnSpc>
                <a:spcPts val="1960"/>
              </a:lnSpc>
            </a:pPr>
            <a:r>
              <a:rPr lang="en-US" sz="1400" dirty="0">
                <a:solidFill>
                  <a:srgbClr val="000000"/>
                </a:solidFill>
                <a:latin typeface="Canva Sans"/>
              </a:rPr>
              <a:t>Core Courses-27 hours (Credits listed are in hours) (0 Units)</a:t>
            </a:r>
          </a:p>
          <a:p>
            <a:pPr marL="302270" lvl="1" indent="-151135">
              <a:lnSpc>
                <a:spcPts val="1960"/>
              </a:lnSpc>
              <a:buFont typeface="Arial"/>
              <a:buChar char="•"/>
            </a:pPr>
            <a:r>
              <a:rPr lang="en-US" sz="1400" dirty="0">
                <a:solidFill>
                  <a:srgbClr val="000000"/>
                </a:solidFill>
                <a:latin typeface="Canva Sans Bold"/>
              </a:rPr>
              <a:t>OFFTB58NC - High Impact Presentations and Proposals</a:t>
            </a:r>
            <a:r>
              <a:rPr lang="en-US" sz="1400" dirty="0">
                <a:solidFill>
                  <a:srgbClr val="000000"/>
                </a:solidFill>
                <a:latin typeface="Canva Sans"/>
              </a:rPr>
              <a:t> (9 - 0 Units)</a:t>
            </a:r>
          </a:p>
          <a:p>
            <a:pPr marL="302270" lvl="1" indent="-151135">
              <a:lnSpc>
                <a:spcPts val="1960"/>
              </a:lnSpc>
              <a:buFont typeface="Arial"/>
              <a:buChar char="•"/>
            </a:pPr>
            <a:r>
              <a:rPr lang="en-US" sz="1400" dirty="0">
                <a:solidFill>
                  <a:srgbClr val="000000"/>
                </a:solidFill>
                <a:latin typeface="Canva Sans Bold"/>
              </a:rPr>
              <a:t>OFFTB77NC - Funding Strategies for Small Business </a:t>
            </a:r>
            <a:r>
              <a:rPr lang="en-US" sz="1400" dirty="0">
                <a:solidFill>
                  <a:srgbClr val="000000"/>
                </a:solidFill>
                <a:latin typeface="Canva Sans"/>
              </a:rPr>
              <a:t>(18 - 0 Units)</a:t>
            </a:r>
          </a:p>
          <a:p>
            <a:pPr>
              <a:lnSpc>
                <a:spcPts val="1960"/>
              </a:lnSpc>
            </a:pPr>
            <a:endParaRPr lang="en-US" sz="1400" dirty="0">
              <a:solidFill>
                <a:srgbClr val="000000"/>
              </a:solidFill>
              <a:latin typeface="Canva Sans"/>
            </a:endParaRPr>
          </a:p>
          <a:p>
            <a:pPr>
              <a:lnSpc>
                <a:spcPts val="1960"/>
              </a:lnSpc>
            </a:pPr>
            <a:endParaRPr lang="en-US" sz="1400" dirty="0">
              <a:solidFill>
                <a:srgbClr val="000000"/>
              </a:solidFill>
              <a:latin typeface="Canva Sans"/>
            </a:endParaRPr>
          </a:p>
        </p:txBody>
      </p:sp>
      <p:sp>
        <p:nvSpPr>
          <p:cNvPr id="19" name="TextBox 19"/>
          <p:cNvSpPr txBox="1"/>
          <p:nvPr/>
        </p:nvSpPr>
        <p:spPr>
          <a:xfrm>
            <a:off x="13978286" y="2445696"/>
            <a:ext cx="3362344" cy="5887719"/>
          </a:xfrm>
          <a:prstGeom prst="rect">
            <a:avLst/>
          </a:prstGeom>
        </p:spPr>
        <p:txBody>
          <a:bodyPr lIns="0" tIns="0" rIns="0" bIns="0" rtlCol="0" anchor="t">
            <a:spAutoFit/>
          </a:bodyPr>
          <a:lstStyle/>
          <a:p>
            <a:pPr>
              <a:lnSpc>
                <a:spcPts val="2100"/>
              </a:lnSpc>
              <a:spcBef>
                <a:spcPct val="0"/>
              </a:spcBef>
            </a:pPr>
            <a:r>
              <a:rPr lang="en-US" sz="1500">
                <a:solidFill>
                  <a:srgbClr val="000000"/>
                </a:solidFill>
                <a:latin typeface="Montserrat Bold"/>
              </a:rPr>
              <a:t>Entrepreneurship Certificate:</a:t>
            </a:r>
          </a:p>
          <a:p>
            <a:pPr>
              <a:lnSpc>
                <a:spcPts val="1400"/>
              </a:lnSpc>
              <a:spcBef>
                <a:spcPct val="0"/>
              </a:spcBef>
            </a:pPr>
            <a:r>
              <a:rPr lang="en-US" sz="1000">
                <a:solidFill>
                  <a:srgbClr val="000000"/>
                </a:solidFill>
                <a:latin typeface="Montserrat"/>
              </a:rPr>
              <a:t>Credits listed are in hours (72 hours) (0 Units)</a:t>
            </a:r>
          </a:p>
          <a:p>
            <a:pPr marL="302269" lvl="1" indent="-151134">
              <a:lnSpc>
                <a:spcPts val="1960"/>
              </a:lnSpc>
              <a:buFont typeface="Arial"/>
              <a:buChar char="•"/>
            </a:pPr>
            <a:r>
              <a:rPr lang="en-US" sz="1400">
                <a:solidFill>
                  <a:srgbClr val="000000"/>
                </a:solidFill>
                <a:latin typeface="Montserrat Bold"/>
              </a:rPr>
              <a:t>OFFTB66NC - Introduction to Entrepreneurship</a:t>
            </a:r>
            <a:r>
              <a:rPr lang="en-US" sz="1400">
                <a:solidFill>
                  <a:srgbClr val="000000"/>
                </a:solidFill>
                <a:latin typeface="Montserrat"/>
              </a:rPr>
              <a:t> (9 Units)</a:t>
            </a:r>
          </a:p>
          <a:p>
            <a:pPr marL="302269" lvl="1" indent="-151134">
              <a:lnSpc>
                <a:spcPts val="1960"/>
              </a:lnSpc>
              <a:buFont typeface="Arial"/>
              <a:buChar char="•"/>
            </a:pPr>
            <a:r>
              <a:rPr lang="en-US" sz="1400">
                <a:solidFill>
                  <a:srgbClr val="000000"/>
                </a:solidFill>
                <a:latin typeface="Montserrat Bold"/>
              </a:rPr>
              <a:t>OFFTB67NC - Business Plan I: Executive Summary</a:t>
            </a:r>
            <a:r>
              <a:rPr lang="en-US" sz="1400">
                <a:solidFill>
                  <a:srgbClr val="000000"/>
                </a:solidFill>
                <a:latin typeface="Montserrat"/>
              </a:rPr>
              <a:t> (9 Units)</a:t>
            </a:r>
          </a:p>
          <a:p>
            <a:pPr marL="302269" lvl="1" indent="-151134">
              <a:lnSpc>
                <a:spcPts val="1960"/>
              </a:lnSpc>
              <a:buFont typeface="Arial"/>
              <a:buChar char="•"/>
            </a:pPr>
            <a:r>
              <a:rPr lang="en-US" sz="1400">
                <a:solidFill>
                  <a:srgbClr val="000000"/>
                </a:solidFill>
                <a:latin typeface="Montserrat Bold"/>
              </a:rPr>
              <a:t>OFFTB68NC -</a:t>
            </a:r>
            <a:r>
              <a:rPr lang="en-US" sz="1400">
                <a:solidFill>
                  <a:srgbClr val="000000"/>
                </a:solidFill>
                <a:latin typeface="Montserrat"/>
              </a:rPr>
              <a:t> </a:t>
            </a:r>
            <a:r>
              <a:rPr lang="en-US" sz="1400">
                <a:solidFill>
                  <a:srgbClr val="000000"/>
                </a:solidFill>
                <a:latin typeface="Montserrat Bold"/>
              </a:rPr>
              <a:t>Business Plan II: The Organizational Plan</a:t>
            </a:r>
            <a:r>
              <a:rPr lang="en-US" sz="1400">
                <a:solidFill>
                  <a:srgbClr val="000000"/>
                </a:solidFill>
                <a:latin typeface="Montserrat"/>
              </a:rPr>
              <a:t> (18 Units)</a:t>
            </a:r>
          </a:p>
          <a:p>
            <a:pPr marL="302269" lvl="1" indent="-151134">
              <a:lnSpc>
                <a:spcPts val="1960"/>
              </a:lnSpc>
              <a:buFont typeface="Arial"/>
              <a:buChar char="•"/>
            </a:pPr>
            <a:r>
              <a:rPr lang="en-US" sz="1400">
                <a:solidFill>
                  <a:srgbClr val="000000"/>
                </a:solidFill>
                <a:latin typeface="Montserrat Bold"/>
              </a:rPr>
              <a:t>OFFTB69NC - Business Plan III: The Marketing Plan</a:t>
            </a:r>
            <a:r>
              <a:rPr lang="en-US" sz="1400">
                <a:solidFill>
                  <a:srgbClr val="000000"/>
                </a:solidFill>
                <a:latin typeface="Montserrat"/>
              </a:rPr>
              <a:t> (9 Units)</a:t>
            </a:r>
          </a:p>
          <a:p>
            <a:pPr marL="302269" lvl="1" indent="-151134">
              <a:lnSpc>
                <a:spcPts val="1960"/>
              </a:lnSpc>
              <a:buFont typeface="Arial"/>
              <a:buChar char="•"/>
            </a:pPr>
            <a:r>
              <a:rPr lang="en-US" sz="1400">
                <a:solidFill>
                  <a:srgbClr val="000000"/>
                </a:solidFill>
                <a:latin typeface="Montserrat Bold"/>
              </a:rPr>
              <a:t>OFFTB70NC -</a:t>
            </a:r>
            <a:r>
              <a:rPr lang="en-US" sz="1400">
                <a:solidFill>
                  <a:srgbClr val="000000"/>
                </a:solidFill>
                <a:latin typeface="Montserrat"/>
              </a:rPr>
              <a:t> </a:t>
            </a:r>
            <a:r>
              <a:rPr lang="en-US" sz="1400">
                <a:solidFill>
                  <a:srgbClr val="000000"/>
                </a:solidFill>
                <a:latin typeface="Montserrat Bold"/>
              </a:rPr>
              <a:t>Business Plan IV: The Financial Plan</a:t>
            </a:r>
            <a:r>
              <a:rPr lang="en-US" sz="1400">
                <a:solidFill>
                  <a:srgbClr val="000000"/>
                </a:solidFill>
                <a:latin typeface="Montserrat"/>
              </a:rPr>
              <a:t> (18 Units)</a:t>
            </a:r>
          </a:p>
          <a:p>
            <a:pPr marL="302269" lvl="1" indent="-151134">
              <a:lnSpc>
                <a:spcPts val="1960"/>
              </a:lnSpc>
              <a:buFont typeface="Arial"/>
              <a:buChar char="•"/>
            </a:pPr>
            <a:r>
              <a:rPr lang="en-US" sz="1400">
                <a:solidFill>
                  <a:srgbClr val="000000"/>
                </a:solidFill>
                <a:latin typeface="Montserrat Bold"/>
              </a:rPr>
              <a:t>OFFTB71NC - Execution of Business Plan</a:t>
            </a:r>
            <a:r>
              <a:rPr lang="en-US" sz="1400">
                <a:solidFill>
                  <a:srgbClr val="000000"/>
                </a:solidFill>
                <a:latin typeface="Montserrat"/>
              </a:rPr>
              <a:t> (9 Units)</a:t>
            </a:r>
          </a:p>
          <a:p>
            <a:pPr>
              <a:lnSpc>
                <a:spcPts val="1960"/>
              </a:lnSpc>
              <a:spcBef>
                <a:spcPct val="0"/>
              </a:spcBef>
            </a:pPr>
            <a:endParaRPr lang="en-US" sz="1400">
              <a:solidFill>
                <a:srgbClr val="000000"/>
              </a:solidFill>
              <a:latin typeface="Montserrat"/>
            </a:endParaRPr>
          </a:p>
          <a:p>
            <a:pPr>
              <a:lnSpc>
                <a:spcPts val="1960"/>
              </a:lnSpc>
              <a:spcBef>
                <a:spcPct val="0"/>
              </a:spcBef>
            </a:pPr>
            <a:r>
              <a:rPr lang="en-US" sz="1400">
                <a:solidFill>
                  <a:srgbClr val="000000"/>
                </a:solidFill>
                <a:latin typeface="Montserrat Bold"/>
              </a:rPr>
              <a:t>Accelerated Entrepreneurship Certificate of Completion:</a:t>
            </a:r>
          </a:p>
          <a:p>
            <a:pPr>
              <a:lnSpc>
                <a:spcPts val="1960"/>
              </a:lnSpc>
              <a:spcBef>
                <a:spcPct val="0"/>
              </a:spcBef>
            </a:pPr>
            <a:r>
              <a:rPr lang="en-US" sz="1400">
                <a:solidFill>
                  <a:srgbClr val="000000"/>
                </a:solidFill>
                <a:latin typeface="Montserrat"/>
              </a:rPr>
              <a:t> *Two week cohort, specifically for those who would like to apply for the Bakersfield City Grant includes all six courses in the Entrepreneurship Certificate.</a:t>
            </a:r>
          </a:p>
          <a:p>
            <a:pPr>
              <a:lnSpc>
                <a:spcPts val="1960"/>
              </a:lnSpc>
              <a:spcBef>
                <a:spcPct val="0"/>
              </a:spcBef>
            </a:pPr>
            <a:endParaRPr lang="en-US" sz="1400">
              <a:solidFill>
                <a:srgbClr val="000000"/>
              </a:solidFill>
              <a:latin typeface="Montserrat"/>
            </a:endParaRPr>
          </a:p>
        </p:txBody>
      </p:sp>
      <p:sp>
        <p:nvSpPr>
          <p:cNvPr id="20" name="TextBox 20"/>
          <p:cNvSpPr txBox="1"/>
          <p:nvPr/>
        </p:nvSpPr>
        <p:spPr>
          <a:xfrm>
            <a:off x="9550347" y="1402107"/>
            <a:ext cx="7143391" cy="646431"/>
          </a:xfrm>
          <a:prstGeom prst="rect">
            <a:avLst/>
          </a:prstGeom>
        </p:spPr>
        <p:txBody>
          <a:bodyPr lIns="0" tIns="0" rIns="0" bIns="0" rtlCol="0" anchor="t">
            <a:spAutoFit/>
          </a:bodyPr>
          <a:lstStyle/>
          <a:p>
            <a:pPr>
              <a:lnSpc>
                <a:spcPts val="4840"/>
              </a:lnSpc>
            </a:pPr>
            <a:r>
              <a:rPr lang="en-US" sz="4400">
                <a:solidFill>
                  <a:srgbClr val="4D4444"/>
                </a:solidFill>
                <a:latin typeface="Bebas Neue Cyrillic"/>
              </a:rPr>
              <a:t>THE ENTREPRENEURSHIP ACADEMY</a:t>
            </a:r>
          </a:p>
        </p:txBody>
      </p:sp>
      <p:sp>
        <p:nvSpPr>
          <p:cNvPr id="21" name="TextBox 21"/>
          <p:cNvSpPr txBox="1"/>
          <p:nvPr/>
        </p:nvSpPr>
        <p:spPr>
          <a:xfrm>
            <a:off x="9550347" y="1924713"/>
            <a:ext cx="6034502" cy="306704"/>
          </a:xfrm>
          <a:prstGeom prst="rect">
            <a:avLst/>
          </a:prstGeom>
        </p:spPr>
        <p:txBody>
          <a:bodyPr lIns="0" tIns="0" rIns="0" bIns="0" rtlCol="0" anchor="t">
            <a:spAutoFit/>
          </a:bodyPr>
          <a:lstStyle/>
          <a:p>
            <a:pPr>
              <a:lnSpc>
                <a:spcPts val="2520"/>
              </a:lnSpc>
            </a:pPr>
            <a:r>
              <a:rPr lang="en-US" sz="1800">
                <a:solidFill>
                  <a:srgbClr val="565656"/>
                </a:solidFill>
                <a:latin typeface="Montserrat"/>
              </a:rPr>
              <a:t>Certificate of Completion Courses</a:t>
            </a:r>
          </a:p>
        </p:txBody>
      </p:sp>
      <p:sp>
        <p:nvSpPr>
          <p:cNvPr id="22" name="TextBox 22"/>
          <p:cNvSpPr txBox="1"/>
          <p:nvPr/>
        </p:nvSpPr>
        <p:spPr>
          <a:xfrm>
            <a:off x="2000609" y="7060277"/>
            <a:ext cx="7143391" cy="543561"/>
          </a:xfrm>
          <a:prstGeom prst="rect">
            <a:avLst/>
          </a:prstGeom>
        </p:spPr>
        <p:txBody>
          <a:bodyPr lIns="0" tIns="0" rIns="0" bIns="0" rtlCol="0" anchor="t">
            <a:spAutoFit/>
          </a:bodyPr>
          <a:lstStyle/>
          <a:p>
            <a:pPr>
              <a:lnSpc>
                <a:spcPts val="4180"/>
              </a:lnSpc>
            </a:pPr>
            <a:r>
              <a:rPr lang="en-US" sz="3800">
                <a:solidFill>
                  <a:srgbClr val="AFA4A4"/>
                </a:solidFill>
                <a:latin typeface="Bebas Neue Cyrillic"/>
              </a:rPr>
              <a:t>ENROLL TODAY!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5428" y="0"/>
            <a:ext cx="5892572" cy="10287000"/>
            <a:chOff x="0" y="0"/>
            <a:chExt cx="1551953" cy="2709333"/>
          </a:xfrm>
        </p:grpSpPr>
        <p:sp>
          <p:nvSpPr>
            <p:cNvPr id="3" name="Freeform 3"/>
            <p:cNvSpPr/>
            <p:nvPr/>
          </p:nvSpPr>
          <p:spPr>
            <a:xfrm>
              <a:off x="0" y="0"/>
              <a:ext cx="1551953" cy="2709333"/>
            </a:xfrm>
            <a:custGeom>
              <a:avLst/>
              <a:gdLst/>
              <a:ahLst/>
              <a:cxnLst/>
              <a:rect l="l" t="t" r="r" b="b"/>
              <a:pathLst>
                <a:path w="1551953" h="2709333">
                  <a:moveTo>
                    <a:pt x="0" y="0"/>
                  </a:moveTo>
                  <a:lnTo>
                    <a:pt x="1551953" y="0"/>
                  </a:lnTo>
                  <a:lnTo>
                    <a:pt x="1551953" y="2709333"/>
                  </a:lnTo>
                  <a:lnTo>
                    <a:pt x="0" y="2709333"/>
                  </a:lnTo>
                  <a:close/>
                </a:path>
              </a:pathLst>
            </a:custGeom>
            <a:solidFill>
              <a:srgbClr val="28231F"/>
            </a:solidFill>
          </p:spPr>
          <p:txBody>
            <a:bodyPr/>
            <a:lstStyle/>
            <a:p>
              <a:endParaRPr lang="en-US"/>
            </a:p>
          </p:txBody>
        </p:sp>
        <p:sp>
          <p:nvSpPr>
            <p:cNvPr id="4" name="TextBox 4"/>
            <p:cNvSpPr txBox="1"/>
            <p:nvPr/>
          </p:nvSpPr>
          <p:spPr>
            <a:xfrm>
              <a:off x="0" y="-38100"/>
              <a:ext cx="1551953" cy="2747433"/>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9121511" y="1832458"/>
            <a:ext cx="6547835" cy="3576079"/>
            <a:chOff x="0" y="0"/>
            <a:chExt cx="8730447" cy="4768105"/>
          </a:xfrm>
        </p:grpSpPr>
        <p:pic>
          <p:nvPicPr>
            <p:cNvPr id="6" name="Picture 6"/>
            <p:cNvPicPr>
              <a:picLocks noChangeAspect="1"/>
            </p:cNvPicPr>
            <p:nvPr/>
          </p:nvPicPr>
          <p:blipFill>
            <a:blip r:embed="rId2"/>
            <a:srcRect t="712" b="712"/>
            <a:stretch>
              <a:fillRect/>
            </a:stretch>
          </p:blipFill>
          <p:spPr>
            <a:xfrm>
              <a:off x="0" y="0"/>
              <a:ext cx="8730447" cy="4768105"/>
            </a:xfrm>
            <a:prstGeom prst="rect">
              <a:avLst/>
            </a:prstGeom>
          </p:spPr>
        </p:pic>
      </p:grpSp>
      <p:grpSp>
        <p:nvGrpSpPr>
          <p:cNvPr id="7" name="Group 7"/>
          <p:cNvGrpSpPr/>
          <p:nvPr/>
        </p:nvGrpSpPr>
        <p:grpSpPr>
          <a:xfrm>
            <a:off x="9121511" y="5682221"/>
            <a:ext cx="6547835" cy="3576079"/>
            <a:chOff x="0" y="0"/>
            <a:chExt cx="8730447" cy="4768105"/>
          </a:xfrm>
        </p:grpSpPr>
        <p:pic>
          <p:nvPicPr>
            <p:cNvPr id="8" name="Picture 8"/>
            <p:cNvPicPr>
              <a:picLocks noChangeAspect="1"/>
            </p:cNvPicPr>
            <p:nvPr/>
          </p:nvPicPr>
          <p:blipFill>
            <a:blip r:embed="rId3"/>
            <a:srcRect t="13590" b="13590"/>
            <a:stretch>
              <a:fillRect/>
            </a:stretch>
          </p:blipFill>
          <p:spPr>
            <a:xfrm>
              <a:off x="0" y="0"/>
              <a:ext cx="8730447" cy="4768105"/>
            </a:xfrm>
            <a:prstGeom prst="rect">
              <a:avLst/>
            </a:prstGeom>
          </p:spPr>
        </p:pic>
      </p:grpSp>
      <p:grpSp>
        <p:nvGrpSpPr>
          <p:cNvPr id="9" name="Group 9"/>
          <p:cNvGrpSpPr/>
          <p:nvPr/>
        </p:nvGrpSpPr>
        <p:grpSpPr>
          <a:xfrm>
            <a:off x="15003976" y="2955128"/>
            <a:ext cx="1330739" cy="13307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003976" y="6804891"/>
            <a:ext cx="1330739" cy="13307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692104" y="5351147"/>
            <a:ext cx="814849" cy="81484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01</a:t>
              </a:r>
            </a:p>
          </p:txBody>
        </p:sp>
      </p:grpSp>
      <p:grpSp>
        <p:nvGrpSpPr>
          <p:cNvPr id="18" name="Group 18"/>
          <p:cNvGrpSpPr/>
          <p:nvPr/>
        </p:nvGrpSpPr>
        <p:grpSpPr>
          <a:xfrm>
            <a:off x="1692104" y="6774181"/>
            <a:ext cx="814849" cy="8148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934"/>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02</a:t>
              </a:r>
            </a:p>
          </p:txBody>
        </p:sp>
      </p:grpSp>
      <p:grpSp>
        <p:nvGrpSpPr>
          <p:cNvPr id="21" name="Group 21"/>
          <p:cNvGrpSpPr/>
          <p:nvPr/>
        </p:nvGrpSpPr>
        <p:grpSpPr>
          <a:xfrm>
            <a:off x="1692104" y="8197216"/>
            <a:ext cx="814849" cy="8148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444"/>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r>
                <a:rPr lang="en-US" sz="2100">
                  <a:solidFill>
                    <a:srgbClr val="FFFFFF"/>
                  </a:solidFill>
                  <a:latin typeface="Montserrat"/>
                </a:rPr>
                <a:t>03</a:t>
              </a:r>
            </a:p>
          </p:txBody>
        </p:sp>
      </p:grpSp>
      <p:sp>
        <p:nvSpPr>
          <p:cNvPr id="24" name="Freeform 24"/>
          <p:cNvSpPr/>
          <p:nvPr/>
        </p:nvSpPr>
        <p:spPr>
          <a:xfrm>
            <a:off x="4870790" y="-2770124"/>
            <a:ext cx="4209514" cy="4114800"/>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692104" y="1425898"/>
            <a:ext cx="3524152" cy="1139120"/>
          </a:xfrm>
          <a:custGeom>
            <a:avLst/>
            <a:gdLst/>
            <a:ahLst/>
            <a:cxnLst/>
            <a:rect l="l" t="t" r="r" b="b"/>
            <a:pathLst>
              <a:path w="3524152" h="1139120">
                <a:moveTo>
                  <a:pt x="0" y="0"/>
                </a:moveTo>
                <a:lnTo>
                  <a:pt x="3524153" y="0"/>
                </a:lnTo>
                <a:lnTo>
                  <a:pt x="3524153" y="1139120"/>
                </a:lnTo>
                <a:lnTo>
                  <a:pt x="0" y="1139120"/>
                </a:lnTo>
                <a:lnTo>
                  <a:pt x="0" y="0"/>
                </a:lnTo>
                <a:close/>
              </a:path>
            </a:pathLst>
          </a:custGeom>
          <a:blipFill>
            <a:blip r:embed="rId6"/>
            <a:stretch>
              <a:fillRect/>
            </a:stretch>
          </a:blipFill>
        </p:spPr>
        <p:txBody>
          <a:bodyPr/>
          <a:lstStyle/>
          <a:p>
            <a:endParaRPr lang="en-US"/>
          </a:p>
        </p:txBody>
      </p:sp>
      <p:sp>
        <p:nvSpPr>
          <p:cNvPr id="26" name="TextBox 26"/>
          <p:cNvSpPr txBox="1"/>
          <p:nvPr/>
        </p:nvSpPr>
        <p:spPr>
          <a:xfrm>
            <a:off x="1692104" y="2984118"/>
            <a:ext cx="6034502" cy="1085850"/>
          </a:xfrm>
          <a:prstGeom prst="rect">
            <a:avLst/>
          </a:prstGeom>
        </p:spPr>
        <p:txBody>
          <a:bodyPr lIns="0" tIns="0" rIns="0" bIns="0" rtlCol="0" anchor="t">
            <a:spAutoFit/>
          </a:bodyPr>
          <a:lstStyle/>
          <a:p>
            <a:pPr>
              <a:lnSpc>
                <a:spcPts val="8250"/>
              </a:lnSpc>
            </a:pPr>
            <a:r>
              <a:rPr lang="en-US" sz="7500">
                <a:solidFill>
                  <a:srgbClr val="0B0A0B"/>
                </a:solidFill>
                <a:latin typeface="Bebas Neue Cyrillic Bold"/>
              </a:rPr>
              <a:t>ENTREPRENEURIAL</a:t>
            </a:r>
          </a:p>
        </p:txBody>
      </p:sp>
      <p:sp>
        <p:nvSpPr>
          <p:cNvPr id="27" name="TextBox 27"/>
          <p:cNvSpPr txBox="1"/>
          <p:nvPr/>
        </p:nvSpPr>
        <p:spPr>
          <a:xfrm>
            <a:off x="7088318" y="2984118"/>
            <a:ext cx="7143391" cy="1085850"/>
          </a:xfrm>
          <a:prstGeom prst="rect">
            <a:avLst/>
          </a:prstGeom>
        </p:spPr>
        <p:txBody>
          <a:bodyPr lIns="0" tIns="0" rIns="0" bIns="0" rtlCol="0" anchor="t">
            <a:spAutoFit/>
          </a:bodyPr>
          <a:lstStyle/>
          <a:p>
            <a:pPr>
              <a:lnSpc>
                <a:spcPts val="8250"/>
              </a:lnSpc>
            </a:pPr>
            <a:r>
              <a:rPr lang="en-US" sz="7500">
                <a:solidFill>
                  <a:srgbClr val="B12934"/>
                </a:solidFill>
                <a:latin typeface="Bebas Neue Cyrillic Bold"/>
              </a:rPr>
              <a:t>HUB</a:t>
            </a:r>
          </a:p>
        </p:txBody>
      </p:sp>
      <p:sp>
        <p:nvSpPr>
          <p:cNvPr id="28" name="TextBox 28"/>
          <p:cNvSpPr txBox="1"/>
          <p:nvPr/>
        </p:nvSpPr>
        <p:spPr>
          <a:xfrm>
            <a:off x="3087245" y="5313047"/>
            <a:ext cx="5577833" cy="1098941"/>
          </a:xfrm>
          <a:prstGeom prst="rect">
            <a:avLst/>
          </a:prstGeom>
        </p:spPr>
        <p:txBody>
          <a:bodyPr lIns="0" tIns="0" rIns="0" bIns="0" rtlCol="0" anchor="t">
            <a:spAutoFit/>
          </a:bodyPr>
          <a:lstStyle/>
          <a:p>
            <a:pPr>
              <a:lnSpc>
                <a:spcPts val="2940"/>
              </a:lnSpc>
            </a:pPr>
            <a:r>
              <a:rPr lang="en-US" sz="2100">
                <a:solidFill>
                  <a:srgbClr val="000000"/>
                </a:solidFill>
                <a:latin typeface="Montserrat"/>
              </a:rPr>
              <a:t>Scanners, Printers, Wi-Fi</a:t>
            </a:r>
          </a:p>
          <a:p>
            <a:pPr>
              <a:lnSpc>
                <a:spcPts val="2940"/>
              </a:lnSpc>
            </a:pPr>
            <a:r>
              <a:rPr lang="en-US" sz="2100">
                <a:solidFill>
                  <a:srgbClr val="000000"/>
                </a:solidFill>
                <a:latin typeface="Montserrat"/>
              </a:rPr>
              <a:t>Presentation Equipment - HDMI/VGA Adapters</a:t>
            </a:r>
          </a:p>
        </p:txBody>
      </p:sp>
      <p:sp>
        <p:nvSpPr>
          <p:cNvPr id="29" name="TextBox 29"/>
          <p:cNvSpPr txBox="1"/>
          <p:nvPr/>
        </p:nvSpPr>
        <p:spPr>
          <a:xfrm>
            <a:off x="3087245" y="6736081"/>
            <a:ext cx="5216883" cy="727547"/>
          </a:xfrm>
          <a:prstGeom prst="rect">
            <a:avLst/>
          </a:prstGeom>
        </p:spPr>
        <p:txBody>
          <a:bodyPr lIns="0" tIns="0" rIns="0" bIns="0" rtlCol="0" anchor="t">
            <a:spAutoFit/>
          </a:bodyPr>
          <a:lstStyle/>
          <a:p>
            <a:pPr>
              <a:lnSpc>
                <a:spcPts val="2940"/>
              </a:lnSpc>
            </a:pPr>
            <a:r>
              <a:rPr lang="en-US" sz="2100">
                <a:solidFill>
                  <a:srgbClr val="000000"/>
                </a:solidFill>
                <a:latin typeface="Montserrat"/>
              </a:rPr>
              <a:t>Phone Chargers - Iphone and Android</a:t>
            </a:r>
          </a:p>
          <a:p>
            <a:pPr>
              <a:lnSpc>
                <a:spcPts val="2940"/>
              </a:lnSpc>
            </a:pPr>
            <a:r>
              <a:rPr lang="en-US" sz="2100">
                <a:solidFill>
                  <a:srgbClr val="000000"/>
                </a:solidFill>
                <a:latin typeface="Montserrat"/>
              </a:rPr>
              <a:t>Headphones -  For Use at the Hub</a:t>
            </a:r>
          </a:p>
        </p:txBody>
      </p:sp>
      <p:sp>
        <p:nvSpPr>
          <p:cNvPr id="30" name="TextBox 30"/>
          <p:cNvSpPr txBox="1"/>
          <p:nvPr/>
        </p:nvSpPr>
        <p:spPr>
          <a:xfrm>
            <a:off x="3087245" y="8159116"/>
            <a:ext cx="5216883" cy="1098941"/>
          </a:xfrm>
          <a:prstGeom prst="rect">
            <a:avLst/>
          </a:prstGeom>
        </p:spPr>
        <p:txBody>
          <a:bodyPr lIns="0" tIns="0" rIns="0" bIns="0" rtlCol="0" anchor="t">
            <a:spAutoFit/>
          </a:bodyPr>
          <a:lstStyle/>
          <a:p>
            <a:pPr>
              <a:lnSpc>
                <a:spcPts val="2940"/>
              </a:lnSpc>
            </a:pPr>
            <a:r>
              <a:rPr lang="en-US" sz="2100">
                <a:solidFill>
                  <a:srgbClr val="000000"/>
                </a:solidFill>
                <a:latin typeface="Montserrat"/>
              </a:rPr>
              <a:t>Computer Mice - Available for Laptops</a:t>
            </a:r>
          </a:p>
          <a:p>
            <a:pPr>
              <a:lnSpc>
                <a:spcPts val="2940"/>
              </a:lnSpc>
            </a:pPr>
            <a:r>
              <a:rPr lang="en-US" sz="2100">
                <a:solidFill>
                  <a:srgbClr val="000000"/>
                </a:solidFill>
                <a:latin typeface="Montserrat"/>
              </a:rPr>
              <a:t>Microsoft Office, Adobe Photoshop, and other Software</a:t>
            </a:r>
          </a:p>
        </p:txBody>
      </p:sp>
      <p:sp>
        <p:nvSpPr>
          <p:cNvPr id="31" name="TextBox 31"/>
          <p:cNvSpPr txBox="1"/>
          <p:nvPr/>
        </p:nvSpPr>
        <p:spPr>
          <a:xfrm>
            <a:off x="1692104" y="4098542"/>
            <a:ext cx="6720308" cy="377110"/>
          </a:xfrm>
          <a:prstGeom prst="rect">
            <a:avLst/>
          </a:prstGeom>
        </p:spPr>
        <p:txBody>
          <a:bodyPr lIns="0" tIns="0" rIns="0" bIns="0" rtlCol="0" anchor="t">
            <a:spAutoFit/>
          </a:bodyPr>
          <a:lstStyle/>
          <a:p>
            <a:pPr>
              <a:lnSpc>
                <a:spcPts val="2970"/>
              </a:lnSpc>
            </a:pPr>
            <a:r>
              <a:rPr lang="en-US" sz="2700">
                <a:solidFill>
                  <a:srgbClr val="0B0A0B"/>
                </a:solidFill>
                <a:latin typeface="Montserrat Bold"/>
              </a:rPr>
              <a:t>FREE MEETING SPACE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88155" y="698051"/>
            <a:ext cx="330649" cy="33064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E2B2F"/>
            </a:solidFill>
          </p:spPr>
          <p:txBody>
            <a:bodyPr/>
            <a:lstStyle/>
            <a:p>
              <a:endParaRPr lang="en-US"/>
            </a:p>
          </p:txBody>
        </p:sp>
      </p:grpSp>
      <p:grpSp>
        <p:nvGrpSpPr>
          <p:cNvPr id="4" name="Group 4"/>
          <p:cNvGrpSpPr/>
          <p:nvPr/>
        </p:nvGrpSpPr>
        <p:grpSpPr>
          <a:xfrm>
            <a:off x="17261679" y="698051"/>
            <a:ext cx="330649" cy="330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6" name="Group 6"/>
          <p:cNvGrpSpPr/>
          <p:nvPr/>
        </p:nvGrpSpPr>
        <p:grpSpPr>
          <a:xfrm>
            <a:off x="16316213" y="698051"/>
            <a:ext cx="330649" cy="3306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sp>
        <p:nvSpPr>
          <p:cNvPr id="8" name="Freeform 8"/>
          <p:cNvSpPr/>
          <p:nvPr/>
        </p:nvSpPr>
        <p:spPr>
          <a:xfrm>
            <a:off x="183816" y="4472060"/>
            <a:ext cx="11665707" cy="5506946"/>
          </a:xfrm>
          <a:custGeom>
            <a:avLst/>
            <a:gdLst/>
            <a:ahLst/>
            <a:cxnLst/>
            <a:rect l="l" t="t" r="r" b="b"/>
            <a:pathLst>
              <a:path w="11665707" h="5368906">
                <a:moveTo>
                  <a:pt x="0" y="0"/>
                </a:moveTo>
                <a:lnTo>
                  <a:pt x="11665707" y="0"/>
                </a:lnTo>
                <a:lnTo>
                  <a:pt x="11665707" y="5368907"/>
                </a:lnTo>
                <a:lnTo>
                  <a:pt x="0" y="5368907"/>
                </a:lnTo>
                <a:lnTo>
                  <a:pt x="0" y="0"/>
                </a:lnTo>
                <a:close/>
              </a:path>
            </a:pathLst>
          </a:custGeom>
          <a:blipFill>
            <a:blip r:embed="rId2"/>
            <a:stretch>
              <a:fillRect l="-396" t="-453" r="-396"/>
            </a:stretch>
          </a:blipFill>
        </p:spPr>
        <p:txBody>
          <a:bodyPr/>
          <a:lstStyle/>
          <a:p>
            <a:endParaRPr lang="en-US"/>
          </a:p>
        </p:txBody>
      </p:sp>
      <p:grpSp>
        <p:nvGrpSpPr>
          <p:cNvPr id="9" name="Group 9"/>
          <p:cNvGrpSpPr/>
          <p:nvPr/>
        </p:nvGrpSpPr>
        <p:grpSpPr>
          <a:xfrm>
            <a:off x="0" y="0"/>
            <a:ext cx="18288000" cy="4018873"/>
            <a:chOff x="0" y="0"/>
            <a:chExt cx="24384000" cy="5358498"/>
          </a:xfrm>
        </p:grpSpPr>
        <p:pic>
          <p:nvPicPr>
            <p:cNvPr id="10" name="Picture 10"/>
            <p:cNvPicPr>
              <a:picLocks noChangeAspect="1"/>
            </p:cNvPicPr>
            <p:nvPr/>
          </p:nvPicPr>
          <p:blipFill>
            <a:blip r:embed="rId3"/>
            <a:srcRect t="19627" b="29639"/>
            <a:stretch>
              <a:fillRect/>
            </a:stretch>
          </p:blipFill>
          <p:spPr>
            <a:xfrm>
              <a:off x="0" y="0"/>
              <a:ext cx="24384000" cy="5358498"/>
            </a:xfrm>
            <a:prstGeom prst="rect">
              <a:avLst/>
            </a:prstGeom>
          </p:spPr>
        </p:pic>
      </p:grpSp>
      <p:sp>
        <p:nvSpPr>
          <p:cNvPr id="11" name="TextBox 11"/>
          <p:cNvSpPr txBox="1"/>
          <p:nvPr/>
        </p:nvSpPr>
        <p:spPr>
          <a:xfrm>
            <a:off x="10662622" y="4960914"/>
            <a:ext cx="8335084" cy="1952279"/>
          </a:xfrm>
          <a:prstGeom prst="rect">
            <a:avLst/>
          </a:prstGeom>
        </p:spPr>
        <p:txBody>
          <a:bodyPr lIns="0" tIns="0" rIns="0" bIns="0" rtlCol="0" anchor="t">
            <a:spAutoFit/>
          </a:bodyPr>
          <a:lstStyle/>
          <a:p>
            <a:pPr algn="ctr">
              <a:lnSpc>
                <a:spcPts val="7101"/>
              </a:lnSpc>
            </a:pPr>
            <a:r>
              <a:rPr lang="en-US" sz="9728" spc="-262">
                <a:solidFill>
                  <a:srgbClr val="AAABAF"/>
                </a:solidFill>
                <a:latin typeface="Bebas Neue Cyrillic"/>
              </a:rPr>
              <a:t>OUR COMMUNITY PARTNERS</a:t>
            </a:r>
          </a:p>
        </p:txBody>
      </p:sp>
      <p:sp>
        <p:nvSpPr>
          <p:cNvPr id="12" name="TextBox 12"/>
          <p:cNvSpPr txBox="1"/>
          <p:nvPr/>
        </p:nvSpPr>
        <p:spPr>
          <a:xfrm>
            <a:off x="12271331" y="6875094"/>
            <a:ext cx="5507763" cy="1990071"/>
          </a:xfrm>
          <a:prstGeom prst="rect">
            <a:avLst/>
          </a:prstGeom>
        </p:spPr>
        <p:txBody>
          <a:bodyPr lIns="0" tIns="0" rIns="0" bIns="0" rtlCol="0" anchor="t">
            <a:spAutoFit/>
          </a:bodyPr>
          <a:lstStyle/>
          <a:p>
            <a:pPr algn="ctr">
              <a:lnSpc>
                <a:spcPts val="2661"/>
              </a:lnSpc>
            </a:pPr>
            <a:r>
              <a:rPr lang="en-US" sz="1900">
                <a:solidFill>
                  <a:srgbClr val="2E293A"/>
                </a:solidFill>
                <a:latin typeface="Inter"/>
              </a:rPr>
              <a:t>With the help of community partners that have the same goal in mind, the Launchpad has the resources to help and guide entrepreneurs to the right location. If the Launchpad does not offer what you need, we can find one of our community partners that does. </a:t>
            </a:r>
          </a:p>
        </p:txBody>
      </p:sp>
      <p:pic>
        <p:nvPicPr>
          <p:cNvPr id="16" name="Picture 15" descr="A logo with blue text&#10;&#10;Description automatically generated">
            <a:extLst>
              <a:ext uri="{FF2B5EF4-FFF2-40B4-BE49-F238E27FC236}">
                <a16:creationId xmlns:a16="http://schemas.microsoft.com/office/drawing/2014/main" id="{10040EC5-FBD8-EDBB-BB0D-B3267AC57E76}"/>
              </a:ext>
            </a:extLst>
          </p:cNvPr>
          <p:cNvPicPr>
            <a:picLocks noChangeAspect="1"/>
          </p:cNvPicPr>
          <p:nvPr/>
        </p:nvPicPr>
        <p:blipFill rotWithShape="1">
          <a:blip r:embed="rId4">
            <a:extLst>
              <a:ext uri="{28A0092B-C50C-407E-A947-70E740481C1C}">
                <a14:useLocalDpi xmlns:a14="http://schemas.microsoft.com/office/drawing/2010/main" val="0"/>
              </a:ext>
            </a:extLst>
          </a:blip>
          <a:srcRect l="7143" t="25000" r="7143" b="28571"/>
          <a:stretch/>
        </p:blipFill>
        <p:spPr>
          <a:xfrm>
            <a:off x="9751364" y="4472060"/>
            <a:ext cx="1983436" cy="1231828"/>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560BA773-3A2E-BE2E-5E39-95A6A924E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4655" y="4333299"/>
            <a:ext cx="1949345" cy="6984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231F"/>
        </a:solidFill>
        <a:effectLst/>
      </p:bgPr>
    </p:bg>
    <p:spTree>
      <p:nvGrpSpPr>
        <p:cNvPr id="1" name=""/>
        <p:cNvGrpSpPr/>
        <p:nvPr/>
      </p:nvGrpSpPr>
      <p:grpSpPr>
        <a:xfrm>
          <a:off x="0" y="0"/>
          <a:ext cx="0" cy="0"/>
          <a:chOff x="0" y="0"/>
          <a:chExt cx="0" cy="0"/>
        </a:xfrm>
      </p:grpSpPr>
      <p:sp>
        <p:nvSpPr>
          <p:cNvPr id="2" name="Freeform 2"/>
          <p:cNvSpPr/>
          <p:nvPr/>
        </p:nvSpPr>
        <p:spPr>
          <a:xfrm>
            <a:off x="-2773079" y="0"/>
            <a:ext cx="17259300" cy="17259300"/>
          </a:xfrm>
          <a:custGeom>
            <a:avLst/>
            <a:gdLst/>
            <a:ahLst/>
            <a:cxnLst/>
            <a:rect l="l" t="t" r="r" b="b"/>
            <a:pathLst>
              <a:path w="17259300" h="17259300">
                <a:moveTo>
                  <a:pt x="0" y="0"/>
                </a:moveTo>
                <a:lnTo>
                  <a:pt x="17259300" y="0"/>
                </a:lnTo>
                <a:lnTo>
                  <a:pt x="17259300" y="17259300"/>
                </a:lnTo>
                <a:lnTo>
                  <a:pt x="0" y="17259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091328" y="5402646"/>
            <a:ext cx="8414537" cy="2404739"/>
          </a:xfrm>
          <a:prstGeom prst="rect">
            <a:avLst/>
          </a:prstGeom>
        </p:spPr>
        <p:txBody>
          <a:bodyPr lIns="0" tIns="0" rIns="0" bIns="0" rtlCol="0" anchor="t">
            <a:spAutoFit/>
          </a:bodyPr>
          <a:lstStyle/>
          <a:p>
            <a:pPr>
              <a:lnSpc>
                <a:spcPts val="17932"/>
              </a:lnSpc>
            </a:pPr>
            <a:r>
              <a:rPr lang="en-US" sz="17932">
                <a:solidFill>
                  <a:srgbClr val="AE2B2F"/>
                </a:solidFill>
                <a:latin typeface="Bebas Neue Cyrillic Bold"/>
              </a:rPr>
              <a:t>HIGHLIGHTS</a:t>
            </a:r>
          </a:p>
        </p:txBody>
      </p:sp>
      <p:sp>
        <p:nvSpPr>
          <p:cNvPr id="4" name="TextBox 4"/>
          <p:cNvSpPr txBox="1"/>
          <p:nvPr/>
        </p:nvSpPr>
        <p:spPr>
          <a:xfrm>
            <a:off x="2091328" y="2814642"/>
            <a:ext cx="7315675" cy="297561"/>
          </a:xfrm>
          <a:prstGeom prst="rect">
            <a:avLst/>
          </a:prstGeom>
        </p:spPr>
        <p:txBody>
          <a:bodyPr lIns="0" tIns="0" rIns="0" bIns="0" rtlCol="0" anchor="t">
            <a:spAutoFit/>
          </a:bodyPr>
          <a:lstStyle/>
          <a:p>
            <a:pPr>
              <a:lnSpc>
                <a:spcPts val="2352"/>
              </a:lnSpc>
            </a:pPr>
            <a:r>
              <a:rPr lang="en-US" sz="2100" spc="1033">
                <a:solidFill>
                  <a:srgbClr val="FFFFFF"/>
                </a:solidFill>
                <a:latin typeface="Montserrat"/>
              </a:rPr>
              <a:t>2022-2023</a:t>
            </a:r>
          </a:p>
        </p:txBody>
      </p:sp>
      <p:sp>
        <p:nvSpPr>
          <p:cNvPr id="5" name="TextBox 5"/>
          <p:cNvSpPr txBox="1"/>
          <p:nvPr/>
        </p:nvSpPr>
        <p:spPr>
          <a:xfrm>
            <a:off x="2091328" y="3499481"/>
            <a:ext cx="7530485" cy="2404739"/>
          </a:xfrm>
          <a:prstGeom prst="rect">
            <a:avLst/>
          </a:prstGeom>
        </p:spPr>
        <p:txBody>
          <a:bodyPr lIns="0" tIns="0" rIns="0" bIns="0" rtlCol="0" anchor="t">
            <a:spAutoFit/>
          </a:bodyPr>
          <a:lstStyle/>
          <a:p>
            <a:pPr>
              <a:lnSpc>
                <a:spcPts val="17932"/>
              </a:lnSpc>
            </a:pPr>
            <a:r>
              <a:rPr lang="en-US" sz="17932">
                <a:solidFill>
                  <a:srgbClr val="FFFFFF"/>
                </a:solidFill>
                <a:latin typeface="Bebas Neue Cyrillic Bold"/>
              </a:rPr>
              <a:t>PROGRAM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E1F26204994F4C820DC3CF82A5C593" ma:contentTypeVersion="" ma:contentTypeDescription="Create a new document." ma:contentTypeScope="" ma:versionID="0c88b1973b0b81ee0d7e790dfb858122">
  <xsd:schema xmlns:xsd="http://www.w3.org/2001/XMLSchema" xmlns:xs="http://www.w3.org/2001/XMLSchema" xmlns:p="http://schemas.microsoft.com/office/2006/metadata/properties" xmlns:ns2="454fd486-4e42-4a7f-bc2f-e2145d19cd8b" xmlns:ns3="1d82f014-3bbf-4efb-8a96-bc315d6ad8ed" targetNamespace="http://schemas.microsoft.com/office/2006/metadata/properties" ma:root="true" ma:fieldsID="cc9dd9a5c2faa79e6120156cc8a7a58b" ns2:_="" ns3:_="">
    <xsd:import namespace="454fd486-4e42-4a7f-bc2f-e2145d19cd8b"/>
    <xsd:import namespace="1d82f014-3bbf-4efb-8a96-bc315d6ad8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fd486-4e42-4a7f-bc2f-e2145d19cd8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765839eb-f74a-49db-a4ae-21be6eea6ea5}" ma:internalName="TaxCatchAll" ma:showField="CatchAllData" ma:web="454fd486-4e42-4a7f-bc2f-e2145d19cd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82f014-3bbf-4efb-8a96-bc315d6ad8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773ff0-bf06-4c50-8fe9-1046dad4180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2f014-3bbf-4efb-8a96-bc315d6ad8ed">
      <Terms xmlns="http://schemas.microsoft.com/office/infopath/2007/PartnerControls"/>
    </lcf76f155ced4ddcb4097134ff3c332f>
    <TaxCatchAll xmlns="454fd486-4e42-4a7f-bc2f-e2145d19cd8b" xsi:nil="true"/>
  </documentManagement>
</p:properties>
</file>

<file path=customXml/itemProps1.xml><?xml version="1.0" encoding="utf-8"?>
<ds:datastoreItem xmlns:ds="http://schemas.openxmlformats.org/officeDocument/2006/customXml" ds:itemID="{0A9B2142-7137-4709-803F-82EE32D44E95}"/>
</file>

<file path=customXml/itemProps2.xml><?xml version="1.0" encoding="utf-8"?>
<ds:datastoreItem xmlns:ds="http://schemas.openxmlformats.org/officeDocument/2006/customXml" ds:itemID="{ACF120BC-5A42-416A-BE66-F6CA5AD81123}"/>
</file>

<file path=customXml/itemProps3.xml><?xml version="1.0" encoding="utf-8"?>
<ds:datastoreItem xmlns:ds="http://schemas.openxmlformats.org/officeDocument/2006/customXml" ds:itemID="{32FB4A43-5419-4CE0-9BF1-49B0C8040C7A}"/>
</file>

<file path=docProps/app.xml><?xml version="1.0" encoding="utf-8"?>
<Properties xmlns="http://schemas.openxmlformats.org/officeDocument/2006/extended-properties" xmlns:vt="http://schemas.openxmlformats.org/officeDocument/2006/docPropsVTypes">
  <TotalTime>91</TotalTime>
  <Words>973</Words>
  <Application>Microsoft Office PowerPoint</Application>
  <PresentationFormat>Custom</PresentationFormat>
  <Paragraphs>174</Paragraphs>
  <Slides>18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Inter</vt:lpstr>
      <vt:lpstr>DM Sans</vt:lpstr>
      <vt:lpstr>Canva Sans</vt:lpstr>
      <vt:lpstr>Montserrat</vt:lpstr>
      <vt:lpstr>Montserrat Bold</vt:lpstr>
      <vt:lpstr>Arimo</vt:lpstr>
      <vt:lpstr>DM Sans Italics</vt:lpstr>
      <vt:lpstr>Calibri</vt:lpstr>
      <vt:lpstr>Canva Sans Bold</vt:lpstr>
      <vt:lpstr>Montserrat Classic Bold</vt:lpstr>
      <vt:lpstr>Bebas Neue Cyrillic Bold</vt:lpstr>
      <vt:lpstr>Bebas Neue Cyrillic</vt:lpstr>
      <vt:lpstr>Arial</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 Supplier Presentation</dc:title>
  <dc:creator>NaTesha Johnson</dc:creator>
  <cp:lastModifiedBy>NaTesha Johnson</cp:lastModifiedBy>
  <cp:revision>2</cp:revision>
  <dcterms:created xsi:type="dcterms:W3CDTF">2006-08-16T00:00:00Z</dcterms:created>
  <dcterms:modified xsi:type="dcterms:W3CDTF">2023-11-13T20:00:34Z</dcterms:modified>
  <dc:identifier>DAFztVMvLLk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0x0101003DE1F26204994F4C820DC3CF82A5C593</vt:lpwstr>
  </property>
</Properties>
</file>