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315" r:id="rId5"/>
    <p:sldId id="256" r:id="rId6"/>
    <p:sldId id="676" r:id="rId7"/>
    <p:sldId id="337" r:id="rId8"/>
    <p:sldId id="338" r:id="rId9"/>
    <p:sldId id="339" r:id="rId10"/>
    <p:sldId id="679" r:id="rId11"/>
    <p:sldId id="675" r:id="rId12"/>
    <p:sldId id="677" r:id="rId13"/>
    <p:sldId id="267" r:id="rId14"/>
    <p:sldId id="667" r:id="rId15"/>
    <p:sldId id="669" r:id="rId16"/>
    <p:sldId id="279" r:id="rId17"/>
    <p:sldId id="34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F08B93-8513-EE1D-E7FD-ED3E81E47FBE}" name="Craig Hayward" initials="CH" userId="f5624a7f779201ec" providerId="Windows Live"/>
  <p188:author id="{242707D5-D681-1A6B-00DE-BB2276AA5836}" name="Lark Park" initials="LP" userId="S::lark.park@calearninglab.org::51e406c9-076f-4210-a360-e1eee97d008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00"/>
    <a:srgbClr val="163768"/>
    <a:srgbClr val="960000"/>
    <a:srgbClr val="A32B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60"/>
    <p:restoredTop sz="90621" autoAdjust="0"/>
  </p:normalViewPr>
  <p:slideViewPr>
    <p:cSldViewPr snapToGrid="0" snapToObjects="1">
      <p:cViewPr varScale="1">
        <p:scale>
          <a:sx n="104" d="100"/>
          <a:sy n="104" d="100"/>
        </p:scale>
        <p:origin x="117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Cambria" panose="02040503050406030204" pitchFamily="18"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On-Path Percentage</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3ED2-490D-9D7F-5DB9D26A766B}"/>
              </c:ext>
            </c:extLst>
          </c:dPt>
          <c:dPt>
            <c:idx val="1"/>
            <c:invertIfNegative val="0"/>
            <c:bubble3D val="0"/>
            <c:spPr>
              <a:solidFill>
                <a:srgbClr val="A32B30"/>
              </a:solidFill>
              <a:ln>
                <a:noFill/>
              </a:ln>
              <a:effectLst/>
            </c:spPr>
            <c:extLst>
              <c:ext xmlns:c16="http://schemas.microsoft.com/office/drawing/2014/chart" uri="{C3380CC4-5D6E-409C-BE32-E72D297353CC}">
                <c16:uniqueId val="{00000003-3ED2-490D-9D7F-5DB9D26A766B}"/>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ambria" panose="020405030504060302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PPM Non-Users</c:v>
                </c:pt>
                <c:pt idx="1">
                  <c:v>PPM Users</c:v>
                </c:pt>
              </c:strCache>
            </c:strRef>
          </c:cat>
          <c:val>
            <c:numRef>
              <c:f>Sheet1!$B$2:$B$3</c:f>
              <c:numCache>
                <c:formatCode>0%</c:formatCode>
                <c:ptCount val="2"/>
                <c:pt idx="0">
                  <c:v>0.57999999999999996</c:v>
                </c:pt>
                <c:pt idx="1">
                  <c:v>0.75</c:v>
                </c:pt>
              </c:numCache>
            </c:numRef>
          </c:val>
          <c:extLst>
            <c:ext xmlns:c16="http://schemas.microsoft.com/office/drawing/2014/chart" uri="{C3380CC4-5D6E-409C-BE32-E72D297353CC}">
              <c16:uniqueId val="{00000004-3ED2-490D-9D7F-5DB9D26A766B}"/>
            </c:ext>
          </c:extLst>
        </c:ser>
        <c:dLbls>
          <c:showLegendKey val="0"/>
          <c:showVal val="0"/>
          <c:showCatName val="0"/>
          <c:showSerName val="0"/>
          <c:showPercent val="0"/>
          <c:showBubbleSize val="0"/>
        </c:dLbls>
        <c:gapWidth val="219"/>
        <c:overlap val="-27"/>
        <c:axId val="527684136"/>
        <c:axId val="527681840"/>
      </c:barChart>
      <c:catAx>
        <c:axId val="527684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527681840"/>
        <c:crosses val="autoZero"/>
        <c:auto val="1"/>
        <c:lblAlgn val="ctr"/>
        <c:lblOffset val="100"/>
        <c:noMultiLvlLbl val="0"/>
      </c:catAx>
      <c:valAx>
        <c:axId val="527681840"/>
        <c:scaling>
          <c:orientation val="minMax"/>
        </c:scaling>
        <c:delete val="1"/>
        <c:axPos val="l"/>
        <c:numFmt formatCode="0%" sourceLinked="1"/>
        <c:majorTickMark val="none"/>
        <c:minorTickMark val="none"/>
        <c:tickLblPos val="nextTo"/>
        <c:crossAx val="527684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sz="1800">
          <a:latin typeface="Cambria" panose="020405030504060302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2016-2017 COHORT</c:v>
                </c:pt>
              </c:strCache>
            </c:strRef>
          </c:tx>
          <c:spPr>
            <a:solidFill>
              <a:schemeClr val="bg1">
                <a:lumMod val="75000"/>
              </a:schemeClr>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4-96B1-41B5-A12C-921CB3D7E91A}"/>
              </c:ext>
            </c:extLst>
          </c:dPt>
          <c:dPt>
            <c:idx val="1"/>
            <c:invertIfNegative val="0"/>
            <c:bubble3D val="0"/>
            <c:spPr>
              <a:solidFill>
                <a:schemeClr val="bg1">
                  <a:lumMod val="75000"/>
                </a:schemeClr>
              </a:solidFill>
              <a:ln>
                <a:noFill/>
              </a:ln>
              <a:effectLst/>
            </c:spPr>
            <c:extLst>
              <c:ext xmlns:c16="http://schemas.microsoft.com/office/drawing/2014/chart" uri="{C3380CC4-5D6E-409C-BE32-E72D297353CC}">
                <c16:uniqueId val="{00000005-96B1-41B5-A12C-921CB3D7E91A}"/>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ambria" panose="020405030504060302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Black</c:v>
                </c:pt>
                <c:pt idx="1">
                  <c:v>Latinx</c:v>
                </c:pt>
                <c:pt idx="2">
                  <c:v>White</c:v>
                </c:pt>
              </c:strCache>
            </c:strRef>
          </c:cat>
          <c:val>
            <c:numRef>
              <c:f>Sheet1!$B$2:$B$4</c:f>
              <c:numCache>
                <c:formatCode>0%</c:formatCode>
                <c:ptCount val="3"/>
                <c:pt idx="0">
                  <c:v>0.67120000000000002</c:v>
                </c:pt>
                <c:pt idx="1">
                  <c:v>0.61880000000000002</c:v>
                </c:pt>
                <c:pt idx="2">
                  <c:v>0.69630000000000003</c:v>
                </c:pt>
              </c:numCache>
            </c:numRef>
          </c:val>
          <c:extLst>
            <c:ext xmlns:c16="http://schemas.microsoft.com/office/drawing/2014/chart" uri="{C3380CC4-5D6E-409C-BE32-E72D297353CC}">
              <c16:uniqueId val="{00000000-96B1-41B5-A12C-921CB3D7E91A}"/>
            </c:ext>
          </c:extLst>
        </c:ser>
        <c:ser>
          <c:idx val="1"/>
          <c:order val="1"/>
          <c:tx>
            <c:strRef>
              <c:f>Sheet1!$C$1</c:f>
              <c:strCache>
                <c:ptCount val="1"/>
                <c:pt idx="0">
                  <c:v>2019-2020 COHORT</c:v>
                </c:pt>
              </c:strCache>
            </c:strRef>
          </c:tx>
          <c:spPr>
            <a:solidFill>
              <a:srgbClr val="A32B3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ambria" panose="020405030504060302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Black</c:v>
                </c:pt>
                <c:pt idx="1">
                  <c:v>Latinx</c:v>
                </c:pt>
                <c:pt idx="2">
                  <c:v>White</c:v>
                </c:pt>
              </c:strCache>
            </c:strRef>
          </c:cat>
          <c:val>
            <c:numRef>
              <c:f>Sheet1!$C$2:$C$4</c:f>
              <c:numCache>
                <c:formatCode>0%</c:formatCode>
                <c:ptCount val="3"/>
                <c:pt idx="0">
                  <c:v>0.81589999999999996</c:v>
                </c:pt>
                <c:pt idx="1">
                  <c:v>0.79930000000000001</c:v>
                </c:pt>
                <c:pt idx="2">
                  <c:v>0.80520000000000003</c:v>
                </c:pt>
              </c:numCache>
            </c:numRef>
          </c:val>
          <c:extLst>
            <c:ext xmlns:c16="http://schemas.microsoft.com/office/drawing/2014/chart" uri="{C3380CC4-5D6E-409C-BE32-E72D297353CC}">
              <c16:uniqueId val="{00000000-4A6B-40E8-8D47-FB797B1DBFBD}"/>
            </c:ext>
          </c:extLst>
        </c:ser>
        <c:dLbls>
          <c:showLegendKey val="0"/>
          <c:showVal val="0"/>
          <c:showCatName val="0"/>
          <c:showSerName val="0"/>
          <c:showPercent val="0"/>
          <c:showBubbleSize val="0"/>
        </c:dLbls>
        <c:gapWidth val="219"/>
        <c:overlap val="-27"/>
        <c:axId val="527684136"/>
        <c:axId val="527681840"/>
      </c:barChart>
      <c:catAx>
        <c:axId val="527684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527681840"/>
        <c:crosses val="autoZero"/>
        <c:auto val="1"/>
        <c:lblAlgn val="ctr"/>
        <c:lblOffset val="100"/>
        <c:noMultiLvlLbl val="0"/>
      </c:catAx>
      <c:valAx>
        <c:axId val="527681840"/>
        <c:scaling>
          <c:orientation val="minMax"/>
          <c:min val="0.55000000000000004"/>
        </c:scaling>
        <c:delete val="1"/>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Cambria" panose="02040503050406030204" pitchFamily="18" charset="0"/>
                    <a:ea typeface="+mn-ea"/>
                    <a:cs typeface="+mn-cs"/>
                  </a:defRPr>
                </a:pPr>
                <a:r>
                  <a:rPr lang="en-US"/>
                  <a:t>On-Path Percentage</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title>
        <c:numFmt formatCode="0%" sourceLinked="1"/>
        <c:majorTickMark val="none"/>
        <c:minorTickMark val="none"/>
        <c:tickLblPos val="nextTo"/>
        <c:crossAx val="5276841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sz="1800">
          <a:latin typeface="Cambria" panose="020405030504060302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B31AA5-195F-400C-8A3B-0498E988DF82}"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BF516307-D6C7-4BFF-BD4A-D8BDAB28A921}">
      <dgm:prSet phldrT="[Text]"/>
      <dgm:spPr>
        <a:solidFill>
          <a:srgbClr val="A32B30"/>
        </a:solidFill>
      </dgm:spPr>
      <dgm:t>
        <a:bodyPr/>
        <a:lstStyle/>
        <a:p>
          <a:r>
            <a:rPr lang="en-US" dirty="0">
              <a:latin typeface="Cambria" panose="02040503050406030204" pitchFamily="18" charset="0"/>
            </a:rPr>
            <a:t>Program Mapper</a:t>
          </a:r>
        </a:p>
      </dgm:t>
    </dgm:pt>
    <dgm:pt modelId="{DDC6DE00-A5BD-44CF-A140-8894B9A574AC}" type="parTrans" cxnId="{5735E9F1-3BE7-4E37-A029-3A78E414A329}">
      <dgm:prSet/>
      <dgm:spPr/>
      <dgm:t>
        <a:bodyPr/>
        <a:lstStyle/>
        <a:p>
          <a:endParaRPr lang="en-US">
            <a:latin typeface="Cambria" panose="02040503050406030204" pitchFamily="18" charset="0"/>
          </a:endParaRPr>
        </a:p>
      </dgm:t>
    </dgm:pt>
    <dgm:pt modelId="{B26BAE40-3EC2-4E3B-9CFD-5B6C91B0CF94}" type="sibTrans" cxnId="{5735E9F1-3BE7-4E37-A029-3A78E414A329}">
      <dgm:prSet/>
      <dgm:spPr/>
      <dgm:t>
        <a:bodyPr/>
        <a:lstStyle/>
        <a:p>
          <a:endParaRPr lang="en-US">
            <a:latin typeface="Cambria" panose="02040503050406030204" pitchFamily="18" charset="0"/>
          </a:endParaRPr>
        </a:p>
      </dgm:t>
    </dgm:pt>
    <dgm:pt modelId="{76ACA3C7-1E5F-41C4-953C-94D564B5F52D}">
      <dgm:prSet phldrT="[Text]"/>
      <dgm:spPr>
        <a:solidFill>
          <a:schemeClr val="bg1">
            <a:lumMod val="85000"/>
            <a:alpha val="90000"/>
          </a:schemeClr>
        </a:solidFill>
        <a:ln>
          <a:noFill/>
        </a:ln>
      </dgm:spPr>
      <dgm:t>
        <a:bodyPr/>
        <a:lstStyle/>
        <a:p>
          <a:r>
            <a:rPr lang="en-US" dirty="0">
              <a:latin typeface="Cambria" panose="02040503050406030204" pitchFamily="18" charset="0"/>
            </a:rPr>
            <a:t>Explore</a:t>
          </a:r>
        </a:p>
      </dgm:t>
    </dgm:pt>
    <dgm:pt modelId="{96B9FB32-4272-4EB1-BDEB-5656DAD82BDE}" type="parTrans" cxnId="{47C81133-26AD-4805-AB1F-C72D9D5CD9BD}">
      <dgm:prSet/>
      <dgm:spPr/>
      <dgm:t>
        <a:bodyPr/>
        <a:lstStyle/>
        <a:p>
          <a:endParaRPr lang="en-US">
            <a:latin typeface="Cambria" panose="02040503050406030204" pitchFamily="18" charset="0"/>
          </a:endParaRPr>
        </a:p>
      </dgm:t>
    </dgm:pt>
    <dgm:pt modelId="{FBB85B0A-3FC9-495D-8B20-61DBADB8F63F}" type="sibTrans" cxnId="{47C81133-26AD-4805-AB1F-C72D9D5CD9BD}">
      <dgm:prSet/>
      <dgm:spPr/>
      <dgm:t>
        <a:bodyPr/>
        <a:lstStyle/>
        <a:p>
          <a:endParaRPr lang="en-US">
            <a:latin typeface="Cambria" panose="02040503050406030204" pitchFamily="18" charset="0"/>
          </a:endParaRPr>
        </a:p>
      </dgm:t>
    </dgm:pt>
    <dgm:pt modelId="{3C9C88CC-358A-4D76-908D-2ECB90875CAF}">
      <dgm:prSet phldrT="[Text]"/>
      <dgm:spPr>
        <a:solidFill>
          <a:schemeClr val="bg1">
            <a:lumMod val="85000"/>
            <a:alpha val="90000"/>
          </a:schemeClr>
        </a:solidFill>
        <a:ln>
          <a:noFill/>
        </a:ln>
      </dgm:spPr>
      <dgm:t>
        <a:bodyPr/>
        <a:lstStyle/>
        <a:p>
          <a:r>
            <a:rPr lang="en-US" dirty="0">
              <a:latin typeface="Cambria" panose="02040503050406030204" pitchFamily="18" charset="0"/>
            </a:rPr>
            <a:t>Clarify</a:t>
          </a:r>
        </a:p>
      </dgm:t>
    </dgm:pt>
    <dgm:pt modelId="{84F25CA8-E141-4BD2-9D77-D3BAF8E235AE}" type="parTrans" cxnId="{7A262023-B761-49AD-A276-CD08CF306D36}">
      <dgm:prSet/>
      <dgm:spPr/>
      <dgm:t>
        <a:bodyPr/>
        <a:lstStyle/>
        <a:p>
          <a:endParaRPr lang="en-US">
            <a:latin typeface="Cambria" panose="02040503050406030204" pitchFamily="18" charset="0"/>
          </a:endParaRPr>
        </a:p>
      </dgm:t>
    </dgm:pt>
    <dgm:pt modelId="{0993072C-64CF-4915-A5EA-29B875A796C6}" type="sibTrans" cxnId="{7A262023-B761-49AD-A276-CD08CF306D36}">
      <dgm:prSet/>
      <dgm:spPr/>
      <dgm:t>
        <a:bodyPr/>
        <a:lstStyle/>
        <a:p>
          <a:endParaRPr lang="en-US">
            <a:latin typeface="Cambria" panose="02040503050406030204" pitchFamily="18" charset="0"/>
          </a:endParaRPr>
        </a:p>
      </dgm:t>
    </dgm:pt>
    <dgm:pt modelId="{F82CF450-C4A3-4512-A610-25887752F7FF}">
      <dgm:prSet phldrT="[Text]"/>
      <dgm:spPr>
        <a:solidFill>
          <a:srgbClr val="A32B30"/>
        </a:solidFill>
      </dgm:spPr>
      <dgm:t>
        <a:bodyPr/>
        <a:lstStyle/>
        <a:p>
          <a:r>
            <a:rPr lang="en-US" dirty="0">
              <a:latin typeface="Cambria" panose="02040503050406030204" pitchFamily="18" charset="0"/>
            </a:rPr>
            <a:t>Ed Planner</a:t>
          </a:r>
        </a:p>
      </dgm:t>
    </dgm:pt>
    <dgm:pt modelId="{A43EB920-F0F7-4902-86CF-9FA27A2C99F0}" type="parTrans" cxnId="{7842AD78-B369-4CAE-A90E-8585634E658B}">
      <dgm:prSet/>
      <dgm:spPr/>
      <dgm:t>
        <a:bodyPr/>
        <a:lstStyle/>
        <a:p>
          <a:endParaRPr lang="en-US">
            <a:latin typeface="Cambria" panose="02040503050406030204" pitchFamily="18" charset="0"/>
          </a:endParaRPr>
        </a:p>
      </dgm:t>
    </dgm:pt>
    <dgm:pt modelId="{F11D2544-9B93-48A1-93EF-BEB087FB9E4C}" type="sibTrans" cxnId="{7842AD78-B369-4CAE-A90E-8585634E658B}">
      <dgm:prSet/>
      <dgm:spPr/>
      <dgm:t>
        <a:bodyPr/>
        <a:lstStyle/>
        <a:p>
          <a:endParaRPr lang="en-US">
            <a:latin typeface="Cambria" panose="02040503050406030204" pitchFamily="18" charset="0"/>
          </a:endParaRPr>
        </a:p>
      </dgm:t>
    </dgm:pt>
    <dgm:pt modelId="{D01DB84E-87C4-4FB2-96C4-C11AAFE5BF8C}">
      <dgm:prSet phldrT="[Text]"/>
      <dgm:spPr>
        <a:solidFill>
          <a:schemeClr val="bg1">
            <a:lumMod val="85000"/>
            <a:alpha val="90000"/>
          </a:schemeClr>
        </a:solidFill>
        <a:ln>
          <a:noFill/>
        </a:ln>
      </dgm:spPr>
      <dgm:t>
        <a:bodyPr/>
        <a:lstStyle/>
        <a:p>
          <a:r>
            <a:rPr lang="en-US" dirty="0">
              <a:latin typeface="Cambria" panose="02040503050406030204" pitchFamily="18" charset="0"/>
            </a:rPr>
            <a:t>Select</a:t>
          </a:r>
        </a:p>
      </dgm:t>
    </dgm:pt>
    <dgm:pt modelId="{76D3663D-35A6-4212-8758-F470748039EA}" type="parTrans" cxnId="{FB46AC18-AF0C-4AFA-87BC-D60545237014}">
      <dgm:prSet/>
      <dgm:spPr/>
      <dgm:t>
        <a:bodyPr/>
        <a:lstStyle/>
        <a:p>
          <a:endParaRPr lang="en-US">
            <a:latin typeface="Cambria" panose="02040503050406030204" pitchFamily="18" charset="0"/>
          </a:endParaRPr>
        </a:p>
      </dgm:t>
    </dgm:pt>
    <dgm:pt modelId="{366CE3DC-01E3-4E08-9F67-A05393DD6678}" type="sibTrans" cxnId="{FB46AC18-AF0C-4AFA-87BC-D60545237014}">
      <dgm:prSet/>
      <dgm:spPr/>
      <dgm:t>
        <a:bodyPr/>
        <a:lstStyle/>
        <a:p>
          <a:endParaRPr lang="en-US">
            <a:latin typeface="Cambria" panose="02040503050406030204" pitchFamily="18" charset="0"/>
          </a:endParaRPr>
        </a:p>
      </dgm:t>
    </dgm:pt>
    <dgm:pt modelId="{45A296D4-16A8-44D9-930B-056303D7E4EF}">
      <dgm:prSet phldrT="[Text]"/>
      <dgm:spPr>
        <a:solidFill>
          <a:schemeClr val="bg1">
            <a:lumMod val="85000"/>
            <a:alpha val="90000"/>
          </a:schemeClr>
        </a:solidFill>
        <a:ln>
          <a:noFill/>
        </a:ln>
      </dgm:spPr>
      <dgm:t>
        <a:bodyPr/>
        <a:lstStyle/>
        <a:p>
          <a:r>
            <a:rPr lang="en-US" dirty="0">
              <a:latin typeface="Cambria" panose="02040503050406030204" pitchFamily="18" charset="0"/>
            </a:rPr>
            <a:t>Register</a:t>
          </a:r>
        </a:p>
      </dgm:t>
    </dgm:pt>
    <dgm:pt modelId="{F8F403BB-52EA-4E70-B668-ECAE87FC0700}" type="parTrans" cxnId="{72F3562D-5EE6-44E8-A026-BDAFFAA59271}">
      <dgm:prSet/>
      <dgm:spPr/>
      <dgm:t>
        <a:bodyPr/>
        <a:lstStyle/>
        <a:p>
          <a:endParaRPr lang="en-US">
            <a:latin typeface="Cambria" panose="02040503050406030204" pitchFamily="18" charset="0"/>
          </a:endParaRPr>
        </a:p>
      </dgm:t>
    </dgm:pt>
    <dgm:pt modelId="{24C13239-0D82-4DB1-BEA1-0AA9BEC7CB2A}" type="sibTrans" cxnId="{72F3562D-5EE6-44E8-A026-BDAFFAA59271}">
      <dgm:prSet/>
      <dgm:spPr/>
      <dgm:t>
        <a:bodyPr/>
        <a:lstStyle/>
        <a:p>
          <a:endParaRPr lang="en-US">
            <a:latin typeface="Cambria" panose="02040503050406030204" pitchFamily="18" charset="0"/>
          </a:endParaRPr>
        </a:p>
      </dgm:t>
    </dgm:pt>
    <dgm:pt modelId="{F6F81BE6-A4D4-4C7E-AB00-BC35EFED3F33}">
      <dgm:prSet phldrT="[Text]"/>
      <dgm:spPr>
        <a:solidFill>
          <a:srgbClr val="A32B30"/>
        </a:solidFill>
      </dgm:spPr>
      <dgm:t>
        <a:bodyPr/>
        <a:lstStyle/>
        <a:p>
          <a:r>
            <a:rPr lang="en-US" dirty="0">
              <a:latin typeface="Cambria" panose="02040503050406030204" pitchFamily="18" charset="0"/>
            </a:rPr>
            <a:t>Degree Audit</a:t>
          </a:r>
        </a:p>
      </dgm:t>
    </dgm:pt>
    <dgm:pt modelId="{2F0413BD-DA67-48B2-A625-9E137FFA3B30}" type="parTrans" cxnId="{DF8EE561-3B4E-4EEC-9E31-E67127D3E384}">
      <dgm:prSet/>
      <dgm:spPr/>
      <dgm:t>
        <a:bodyPr/>
        <a:lstStyle/>
        <a:p>
          <a:endParaRPr lang="en-US">
            <a:latin typeface="Cambria" panose="02040503050406030204" pitchFamily="18" charset="0"/>
          </a:endParaRPr>
        </a:p>
      </dgm:t>
    </dgm:pt>
    <dgm:pt modelId="{A98F4C45-0753-4C2B-A8F3-DBE02058D144}" type="sibTrans" cxnId="{DF8EE561-3B4E-4EEC-9E31-E67127D3E384}">
      <dgm:prSet/>
      <dgm:spPr/>
      <dgm:t>
        <a:bodyPr/>
        <a:lstStyle/>
        <a:p>
          <a:endParaRPr lang="en-US">
            <a:latin typeface="Cambria" panose="02040503050406030204" pitchFamily="18" charset="0"/>
          </a:endParaRPr>
        </a:p>
      </dgm:t>
    </dgm:pt>
    <dgm:pt modelId="{6634D49C-7C56-4F26-A29D-8925BCA158C0}">
      <dgm:prSet phldrT="[Text]"/>
      <dgm:spPr>
        <a:solidFill>
          <a:schemeClr val="bg1">
            <a:lumMod val="85000"/>
            <a:alpha val="90000"/>
          </a:schemeClr>
        </a:solidFill>
        <a:ln>
          <a:noFill/>
        </a:ln>
      </dgm:spPr>
      <dgm:t>
        <a:bodyPr/>
        <a:lstStyle/>
        <a:p>
          <a:r>
            <a:rPr lang="en-US" dirty="0">
              <a:latin typeface="Cambria" panose="02040503050406030204" pitchFamily="18" charset="0"/>
            </a:rPr>
            <a:t>Verify</a:t>
          </a:r>
        </a:p>
      </dgm:t>
    </dgm:pt>
    <dgm:pt modelId="{EDE6B8A4-60A8-400F-9908-0A091E4A7CC8}" type="parTrans" cxnId="{7849A032-A646-4415-A16C-74BD34C0A35B}">
      <dgm:prSet/>
      <dgm:spPr/>
      <dgm:t>
        <a:bodyPr/>
        <a:lstStyle/>
        <a:p>
          <a:endParaRPr lang="en-US">
            <a:latin typeface="Cambria" panose="02040503050406030204" pitchFamily="18" charset="0"/>
          </a:endParaRPr>
        </a:p>
      </dgm:t>
    </dgm:pt>
    <dgm:pt modelId="{7C6B70CC-7677-44C0-B115-9304C13281A2}" type="sibTrans" cxnId="{7849A032-A646-4415-A16C-74BD34C0A35B}">
      <dgm:prSet/>
      <dgm:spPr/>
      <dgm:t>
        <a:bodyPr/>
        <a:lstStyle/>
        <a:p>
          <a:endParaRPr lang="en-US">
            <a:latin typeface="Cambria" panose="02040503050406030204" pitchFamily="18" charset="0"/>
          </a:endParaRPr>
        </a:p>
      </dgm:t>
    </dgm:pt>
    <dgm:pt modelId="{53E26FB3-9C81-4ADE-8087-99B82C2BF70D}">
      <dgm:prSet phldrT="[Text]"/>
      <dgm:spPr>
        <a:solidFill>
          <a:schemeClr val="bg1">
            <a:lumMod val="85000"/>
            <a:alpha val="90000"/>
          </a:schemeClr>
        </a:solidFill>
        <a:ln>
          <a:noFill/>
        </a:ln>
      </dgm:spPr>
      <dgm:t>
        <a:bodyPr/>
        <a:lstStyle/>
        <a:p>
          <a:r>
            <a:rPr lang="en-US" dirty="0">
              <a:latin typeface="Cambria" panose="02040503050406030204" pitchFamily="18" charset="0"/>
            </a:rPr>
            <a:t>Correct course</a:t>
          </a:r>
        </a:p>
      </dgm:t>
    </dgm:pt>
    <dgm:pt modelId="{48F428ED-8CBB-4373-8422-93C26DEBBFB0}" type="parTrans" cxnId="{9303BF5D-9258-4839-97D8-6E2299B6FB0F}">
      <dgm:prSet/>
      <dgm:spPr/>
      <dgm:t>
        <a:bodyPr/>
        <a:lstStyle/>
        <a:p>
          <a:endParaRPr lang="en-US">
            <a:latin typeface="Cambria" panose="02040503050406030204" pitchFamily="18" charset="0"/>
          </a:endParaRPr>
        </a:p>
      </dgm:t>
    </dgm:pt>
    <dgm:pt modelId="{487E5841-78DC-4339-BEBB-3BFA14BEF290}" type="sibTrans" cxnId="{9303BF5D-9258-4839-97D8-6E2299B6FB0F}">
      <dgm:prSet/>
      <dgm:spPr/>
      <dgm:t>
        <a:bodyPr/>
        <a:lstStyle/>
        <a:p>
          <a:endParaRPr lang="en-US">
            <a:latin typeface="Cambria" panose="02040503050406030204" pitchFamily="18" charset="0"/>
          </a:endParaRPr>
        </a:p>
      </dgm:t>
    </dgm:pt>
    <dgm:pt modelId="{C37DFDBB-0D85-4382-8BB1-0EDD167191BC}">
      <dgm:prSet phldrT="[Text]"/>
      <dgm:spPr>
        <a:solidFill>
          <a:schemeClr val="bg1">
            <a:lumMod val="85000"/>
            <a:alpha val="90000"/>
          </a:schemeClr>
        </a:solidFill>
        <a:ln>
          <a:noFill/>
        </a:ln>
      </dgm:spPr>
      <dgm:t>
        <a:bodyPr/>
        <a:lstStyle/>
        <a:p>
          <a:r>
            <a:rPr lang="en-US" dirty="0">
              <a:latin typeface="Cambria" panose="02040503050406030204" pitchFamily="18" charset="0"/>
            </a:rPr>
            <a:t>Engage</a:t>
          </a:r>
        </a:p>
      </dgm:t>
    </dgm:pt>
    <dgm:pt modelId="{6AD10116-E776-4FEF-B48A-0C314FB8631F}" type="parTrans" cxnId="{AE3336FF-33AB-493C-8370-DD58D75ED439}">
      <dgm:prSet/>
      <dgm:spPr/>
      <dgm:t>
        <a:bodyPr/>
        <a:lstStyle/>
        <a:p>
          <a:endParaRPr lang="en-US">
            <a:latin typeface="Cambria" panose="02040503050406030204" pitchFamily="18" charset="0"/>
          </a:endParaRPr>
        </a:p>
      </dgm:t>
    </dgm:pt>
    <dgm:pt modelId="{042E7682-D04C-4565-AB2D-0BE756A12CCA}" type="sibTrans" cxnId="{AE3336FF-33AB-493C-8370-DD58D75ED439}">
      <dgm:prSet/>
      <dgm:spPr/>
      <dgm:t>
        <a:bodyPr/>
        <a:lstStyle/>
        <a:p>
          <a:endParaRPr lang="en-US">
            <a:latin typeface="Cambria" panose="02040503050406030204" pitchFamily="18" charset="0"/>
          </a:endParaRPr>
        </a:p>
      </dgm:t>
    </dgm:pt>
    <dgm:pt modelId="{2B159EB7-7EE7-4E6E-A214-D502C6B81768}">
      <dgm:prSet phldrT="[Text]"/>
      <dgm:spPr>
        <a:solidFill>
          <a:schemeClr val="bg1">
            <a:lumMod val="85000"/>
            <a:alpha val="90000"/>
          </a:schemeClr>
        </a:solidFill>
        <a:ln>
          <a:noFill/>
        </a:ln>
      </dgm:spPr>
      <dgm:t>
        <a:bodyPr/>
        <a:lstStyle/>
        <a:p>
          <a:r>
            <a:rPr lang="en-US" dirty="0">
              <a:latin typeface="Cambria" panose="02040503050406030204" pitchFamily="18" charset="0"/>
            </a:rPr>
            <a:t>Personalize</a:t>
          </a:r>
        </a:p>
      </dgm:t>
    </dgm:pt>
    <dgm:pt modelId="{2FA289CD-F9FA-4869-A21B-7E84F6A8E287}" type="parTrans" cxnId="{7AD455D9-B0EB-4EF9-9ED4-26E0FC1F3CBF}">
      <dgm:prSet/>
      <dgm:spPr/>
      <dgm:t>
        <a:bodyPr/>
        <a:lstStyle/>
        <a:p>
          <a:endParaRPr lang="en-US">
            <a:latin typeface="Cambria" panose="02040503050406030204" pitchFamily="18" charset="0"/>
          </a:endParaRPr>
        </a:p>
      </dgm:t>
    </dgm:pt>
    <dgm:pt modelId="{6E19F486-DB6E-41D3-B8C4-ACE6829B11D7}" type="sibTrans" cxnId="{7AD455D9-B0EB-4EF9-9ED4-26E0FC1F3CBF}">
      <dgm:prSet/>
      <dgm:spPr/>
      <dgm:t>
        <a:bodyPr/>
        <a:lstStyle/>
        <a:p>
          <a:endParaRPr lang="en-US">
            <a:latin typeface="Cambria" panose="02040503050406030204" pitchFamily="18" charset="0"/>
          </a:endParaRPr>
        </a:p>
      </dgm:t>
    </dgm:pt>
    <dgm:pt modelId="{9F764753-7A6B-43F3-979B-8FF854103468}">
      <dgm:prSet phldrT="[Text]"/>
      <dgm:spPr>
        <a:solidFill>
          <a:schemeClr val="bg1">
            <a:lumMod val="85000"/>
            <a:alpha val="90000"/>
          </a:schemeClr>
        </a:solidFill>
        <a:ln>
          <a:noFill/>
        </a:ln>
      </dgm:spPr>
      <dgm:t>
        <a:bodyPr/>
        <a:lstStyle/>
        <a:p>
          <a:r>
            <a:rPr lang="en-US" dirty="0">
              <a:latin typeface="Cambria" panose="02040503050406030204" pitchFamily="18" charset="0"/>
            </a:rPr>
            <a:t>Graduate</a:t>
          </a:r>
        </a:p>
      </dgm:t>
    </dgm:pt>
    <dgm:pt modelId="{EC6E68AE-77C7-4D14-8600-F0D964C34496}" type="parTrans" cxnId="{ADA85332-990D-4FEE-9150-8CFCBD4C4E8D}">
      <dgm:prSet/>
      <dgm:spPr/>
      <dgm:t>
        <a:bodyPr/>
        <a:lstStyle/>
        <a:p>
          <a:endParaRPr lang="en-US">
            <a:latin typeface="Cambria" panose="02040503050406030204" pitchFamily="18" charset="0"/>
          </a:endParaRPr>
        </a:p>
      </dgm:t>
    </dgm:pt>
    <dgm:pt modelId="{5AA29B8D-6713-4090-9557-8C5963603387}" type="sibTrans" cxnId="{ADA85332-990D-4FEE-9150-8CFCBD4C4E8D}">
      <dgm:prSet/>
      <dgm:spPr/>
      <dgm:t>
        <a:bodyPr/>
        <a:lstStyle/>
        <a:p>
          <a:endParaRPr lang="en-US">
            <a:latin typeface="Cambria" panose="02040503050406030204" pitchFamily="18" charset="0"/>
          </a:endParaRPr>
        </a:p>
      </dgm:t>
    </dgm:pt>
    <dgm:pt modelId="{F157035A-AE96-4C04-B218-D711134A1DFD}" type="pres">
      <dgm:prSet presAssocID="{A5B31AA5-195F-400C-8A3B-0498E988DF82}" presName="theList" presStyleCnt="0">
        <dgm:presLayoutVars>
          <dgm:dir/>
          <dgm:animLvl val="lvl"/>
          <dgm:resizeHandles val="exact"/>
        </dgm:presLayoutVars>
      </dgm:prSet>
      <dgm:spPr/>
      <dgm:t>
        <a:bodyPr/>
        <a:lstStyle/>
        <a:p>
          <a:endParaRPr lang="en-US"/>
        </a:p>
      </dgm:t>
    </dgm:pt>
    <dgm:pt modelId="{BB8D1D88-91ED-46A2-A87B-4327A2E685BB}" type="pres">
      <dgm:prSet presAssocID="{BF516307-D6C7-4BFF-BD4A-D8BDAB28A921}" presName="compNode" presStyleCnt="0"/>
      <dgm:spPr/>
    </dgm:pt>
    <dgm:pt modelId="{CC08EBA8-DE08-4515-98F3-110E4C9EBC46}" type="pres">
      <dgm:prSet presAssocID="{BF516307-D6C7-4BFF-BD4A-D8BDAB28A921}" presName="noGeometry" presStyleCnt="0"/>
      <dgm:spPr/>
    </dgm:pt>
    <dgm:pt modelId="{B5529218-6843-4B0E-9898-A425CC5A8B3C}" type="pres">
      <dgm:prSet presAssocID="{BF516307-D6C7-4BFF-BD4A-D8BDAB28A921}" presName="childTextVisible" presStyleLbl="bgAccFollowNode1" presStyleIdx="0" presStyleCnt="3">
        <dgm:presLayoutVars>
          <dgm:bulletEnabled val="1"/>
        </dgm:presLayoutVars>
      </dgm:prSet>
      <dgm:spPr/>
      <dgm:t>
        <a:bodyPr/>
        <a:lstStyle/>
        <a:p>
          <a:endParaRPr lang="en-US"/>
        </a:p>
      </dgm:t>
    </dgm:pt>
    <dgm:pt modelId="{09C9E24F-3081-4313-9F73-D291F66CBE8B}" type="pres">
      <dgm:prSet presAssocID="{BF516307-D6C7-4BFF-BD4A-D8BDAB28A921}" presName="childTextHidden" presStyleLbl="bgAccFollowNode1" presStyleIdx="0" presStyleCnt="3"/>
      <dgm:spPr/>
      <dgm:t>
        <a:bodyPr/>
        <a:lstStyle/>
        <a:p>
          <a:endParaRPr lang="en-US"/>
        </a:p>
      </dgm:t>
    </dgm:pt>
    <dgm:pt modelId="{21D0A161-6610-491B-9796-25C17C9E34A3}" type="pres">
      <dgm:prSet presAssocID="{BF516307-D6C7-4BFF-BD4A-D8BDAB28A921}" presName="parentText" presStyleLbl="node1" presStyleIdx="0" presStyleCnt="3">
        <dgm:presLayoutVars>
          <dgm:chMax val="1"/>
          <dgm:bulletEnabled val="1"/>
        </dgm:presLayoutVars>
      </dgm:prSet>
      <dgm:spPr/>
      <dgm:t>
        <a:bodyPr/>
        <a:lstStyle/>
        <a:p>
          <a:endParaRPr lang="en-US"/>
        </a:p>
      </dgm:t>
    </dgm:pt>
    <dgm:pt modelId="{A1732452-B796-4337-B614-B024CCFD0210}" type="pres">
      <dgm:prSet presAssocID="{BF516307-D6C7-4BFF-BD4A-D8BDAB28A921}" presName="aSpace" presStyleCnt="0"/>
      <dgm:spPr/>
    </dgm:pt>
    <dgm:pt modelId="{380B818B-CE6A-4468-B7A0-E880D2392857}" type="pres">
      <dgm:prSet presAssocID="{F82CF450-C4A3-4512-A610-25887752F7FF}" presName="compNode" presStyleCnt="0"/>
      <dgm:spPr/>
    </dgm:pt>
    <dgm:pt modelId="{8B32E91C-8ACA-4081-A547-00565C5E09E4}" type="pres">
      <dgm:prSet presAssocID="{F82CF450-C4A3-4512-A610-25887752F7FF}" presName="noGeometry" presStyleCnt="0"/>
      <dgm:spPr/>
    </dgm:pt>
    <dgm:pt modelId="{DF6B429E-E6C7-42D2-B410-F8738C5A13AB}" type="pres">
      <dgm:prSet presAssocID="{F82CF450-C4A3-4512-A610-25887752F7FF}" presName="childTextVisible" presStyleLbl="bgAccFollowNode1" presStyleIdx="1" presStyleCnt="3">
        <dgm:presLayoutVars>
          <dgm:bulletEnabled val="1"/>
        </dgm:presLayoutVars>
      </dgm:prSet>
      <dgm:spPr/>
      <dgm:t>
        <a:bodyPr/>
        <a:lstStyle/>
        <a:p>
          <a:endParaRPr lang="en-US"/>
        </a:p>
      </dgm:t>
    </dgm:pt>
    <dgm:pt modelId="{BBCB71F5-1A8E-4638-A00C-DA7DFBA23E1B}" type="pres">
      <dgm:prSet presAssocID="{F82CF450-C4A3-4512-A610-25887752F7FF}" presName="childTextHidden" presStyleLbl="bgAccFollowNode1" presStyleIdx="1" presStyleCnt="3"/>
      <dgm:spPr/>
      <dgm:t>
        <a:bodyPr/>
        <a:lstStyle/>
        <a:p>
          <a:endParaRPr lang="en-US"/>
        </a:p>
      </dgm:t>
    </dgm:pt>
    <dgm:pt modelId="{38236DC2-E889-45CF-B728-5B4896EAE4BF}" type="pres">
      <dgm:prSet presAssocID="{F82CF450-C4A3-4512-A610-25887752F7FF}" presName="parentText" presStyleLbl="node1" presStyleIdx="1" presStyleCnt="3">
        <dgm:presLayoutVars>
          <dgm:chMax val="1"/>
          <dgm:bulletEnabled val="1"/>
        </dgm:presLayoutVars>
      </dgm:prSet>
      <dgm:spPr/>
      <dgm:t>
        <a:bodyPr/>
        <a:lstStyle/>
        <a:p>
          <a:endParaRPr lang="en-US"/>
        </a:p>
      </dgm:t>
    </dgm:pt>
    <dgm:pt modelId="{669D7CA8-14D3-412B-990D-9D1B7F277C71}" type="pres">
      <dgm:prSet presAssocID="{F82CF450-C4A3-4512-A610-25887752F7FF}" presName="aSpace" presStyleCnt="0"/>
      <dgm:spPr/>
    </dgm:pt>
    <dgm:pt modelId="{97D0150D-0809-42D7-805E-C797367FC13B}" type="pres">
      <dgm:prSet presAssocID="{F6F81BE6-A4D4-4C7E-AB00-BC35EFED3F33}" presName="compNode" presStyleCnt="0"/>
      <dgm:spPr/>
    </dgm:pt>
    <dgm:pt modelId="{238660B5-0AE0-4087-87DD-2086FF68A11A}" type="pres">
      <dgm:prSet presAssocID="{F6F81BE6-A4D4-4C7E-AB00-BC35EFED3F33}" presName="noGeometry" presStyleCnt="0"/>
      <dgm:spPr/>
    </dgm:pt>
    <dgm:pt modelId="{06A72AA1-6330-4EB9-9823-0037DEE2A311}" type="pres">
      <dgm:prSet presAssocID="{F6F81BE6-A4D4-4C7E-AB00-BC35EFED3F33}" presName="childTextVisible" presStyleLbl="bgAccFollowNode1" presStyleIdx="2" presStyleCnt="3">
        <dgm:presLayoutVars>
          <dgm:bulletEnabled val="1"/>
        </dgm:presLayoutVars>
      </dgm:prSet>
      <dgm:spPr/>
      <dgm:t>
        <a:bodyPr/>
        <a:lstStyle/>
        <a:p>
          <a:endParaRPr lang="en-US"/>
        </a:p>
      </dgm:t>
    </dgm:pt>
    <dgm:pt modelId="{4EED4905-CE06-4E53-BE38-59DD123DB791}" type="pres">
      <dgm:prSet presAssocID="{F6F81BE6-A4D4-4C7E-AB00-BC35EFED3F33}" presName="childTextHidden" presStyleLbl="bgAccFollowNode1" presStyleIdx="2" presStyleCnt="3"/>
      <dgm:spPr/>
      <dgm:t>
        <a:bodyPr/>
        <a:lstStyle/>
        <a:p>
          <a:endParaRPr lang="en-US"/>
        </a:p>
      </dgm:t>
    </dgm:pt>
    <dgm:pt modelId="{70C75195-BF08-4A88-B9F2-0A8108394989}" type="pres">
      <dgm:prSet presAssocID="{F6F81BE6-A4D4-4C7E-AB00-BC35EFED3F33}" presName="parentText" presStyleLbl="node1" presStyleIdx="2" presStyleCnt="3">
        <dgm:presLayoutVars>
          <dgm:chMax val="1"/>
          <dgm:bulletEnabled val="1"/>
        </dgm:presLayoutVars>
      </dgm:prSet>
      <dgm:spPr/>
      <dgm:t>
        <a:bodyPr/>
        <a:lstStyle/>
        <a:p>
          <a:endParaRPr lang="en-US"/>
        </a:p>
      </dgm:t>
    </dgm:pt>
  </dgm:ptLst>
  <dgm:cxnLst>
    <dgm:cxn modelId="{0E74E3E5-9F06-4480-8F8B-EE50B2E1402A}" type="presOf" srcId="{45A296D4-16A8-44D9-930B-056303D7E4EF}" destId="{DF6B429E-E6C7-42D2-B410-F8738C5A13AB}" srcOrd="0" destOrd="1" presId="urn:microsoft.com/office/officeart/2005/8/layout/hProcess6"/>
    <dgm:cxn modelId="{72F3562D-5EE6-44E8-A026-BDAFFAA59271}" srcId="{F82CF450-C4A3-4512-A610-25887752F7FF}" destId="{45A296D4-16A8-44D9-930B-056303D7E4EF}" srcOrd="1" destOrd="0" parTransId="{F8F403BB-52EA-4E70-B668-ECAE87FC0700}" sibTransId="{24C13239-0D82-4DB1-BEA1-0AA9BEC7CB2A}"/>
    <dgm:cxn modelId="{7A262023-B761-49AD-A276-CD08CF306D36}" srcId="{BF516307-D6C7-4BFF-BD4A-D8BDAB28A921}" destId="{3C9C88CC-358A-4D76-908D-2ECB90875CAF}" srcOrd="1" destOrd="0" parTransId="{84F25CA8-E141-4BD2-9D77-D3BAF8E235AE}" sibTransId="{0993072C-64CF-4915-A5EA-29B875A796C6}"/>
    <dgm:cxn modelId="{EA958DEA-B7B9-4546-96CA-3EE7500E6F65}" type="presOf" srcId="{A5B31AA5-195F-400C-8A3B-0498E988DF82}" destId="{F157035A-AE96-4C04-B218-D711134A1DFD}" srcOrd="0" destOrd="0" presId="urn:microsoft.com/office/officeart/2005/8/layout/hProcess6"/>
    <dgm:cxn modelId="{7AD455D9-B0EB-4EF9-9ED4-26E0FC1F3CBF}" srcId="{F82CF450-C4A3-4512-A610-25887752F7FF}" destId="{2B159EB7-7EE7-4E6E-A214-D502C6B81768}" srcOrd="2" destOrd="0" parTransId="{2FA289CD-F9FA-4869-A21B-7E84F6A8E287}" sibTransId="{6E19F486-DB6E-41D3-B8C4-ACE6829B11D7}"/>
    <dgm:cxn modelId="{5D6894E2-E963-4FD0-A8F0-787DB0851720}" type="presOf" srcId="{BF516307-D6C7-4BFF-BD4A-D8BDAB28A921}" destId="{21D0A161-6610-491B-9796-25C17C9E34A3}" srcOrd="0" destOrd="0" presId="urn:microsoft.com/office/officeart/2005/8/layout/hProcess6"/>
    <dgm:cxn modelId="{9303BF5D-9258-4839-97D8-6E2299B6FB0F}" srcId="{F6F81BE6-A4D4-4C7E-AB00-BC35EFED3F33}" destId="{53E26FB3-9C81-4ADE-8087-99B82C2BF70D}" srcOrd="1" destOrd="0" parTransId="{48F428ED-8CBB-4373-8422-93C26DEBBFB0}" sibTransId="{487E5841-78DC-4339-BEBB-3BFA14BEF290}"/>
    <dgm:cxn modelId="{DF8EE561-3B4E-4EEC-9E31-E67127D3E384}" srcId="{A5B31AA5-195F-400C-8A3B-0498E988DF82}" destId="{F6F81BE6-A4D4-4C7E-AB00-BC35EFED3F33}" srcOrd="2" destOrd="0" parTransId="{2F0413BD-DA67-48B2-A625-9E137FFA3B30}" sibTransId="{A98F4C45-0753-4C2B-A8F3-DBE02058D144}"/>
    <dgm:cxn modelId="{2A12E140-8009-49AB-8107-B19DBBF6BD9C}" type="presOf" srcId="{53E26FB3-9C81-4ADE-8087-99B82C2BF70D}" destId="{4EED4905-CE06-4E53-BE38-59DD123DB791}" srcOrd="1" destOrd="1" presId="urn:microsoft.com/office/officeart/2005/8/layout/hProcess6"/>
    <dgm:cxn modelId="{0F6589C5-BF21-46A1-8450-359D4D4ADB02}" type="presOf" srcId="{C37DFDBB-0D85-4382-8BB1-0EDD167191BC}" destId="{09C9E24F-3081-4313-9F73-D291F66CBE8B}" srcOrd="1" destOrd="2" presId="urn:microsoft.com/office/officeart/2005/8/layout/hProcess6"/>
    <dgm:cxn modelId="{7842AD78-B369-4CAE-A90E-8585634E658B}" srcId="{A5B31AA5-195F-400C-8A3B-0498E988DF82}" destId="{F82CF450-C4A3-4512-A610-25887752F7FF}" srcOrd="1" destOrd="0" parTransId="{A43EB920-F0F7-4902-86CF-9FA27A2C99F0}" sibTransId="{F11D2544-9B93-48A1-93EF-BEB087FB9E4C}"/>
    <dgm:cxn modelId="{F114DF6E-D9FD-4CFB-AC4A-D36838166B9F}" type="presOf" srcId="{9F764753-7A6B-43F3-979B-8FF854103468}" destId="{06A72AA1-6330-4EB9-9823-0037DEE2A311}" srcOrd="0" destOrd="2" presId="urn:microsoft.com/office/officeart/2005/8/layout/hProcess6"/>
    <dgm:cxn modelId="{588FC3A3-98B8-4E59-9DBF-0050E59446A4}" type="presOf" srcId="{2B159EB7-7EE7-4E6E-A214-D502C6B81768}" destId="{DF6B429E-E6C7-42D2-B410-F8738C5A13AB}" srcOrd="0" destOrd="2" presId="urn:microsoft.com/office/officeart/2005/8/layout/hProcess6"/>
    <dgm:cxn modelId="{ADA85332-990D-4FEE-9150-8CFCBD4C4E8D}" srcId="{F6F81BE6-A4D4-4C7E-AB00-BC35EFED3F33}" destId="{9F764753-7A6B-43F3-979B-8FF854103468}" srcOrd="2" destOrd="0" parTransId="{EC6E68AE-77C7-4D14-8600-F0D964C34496}" sibTransId="{5AA29B8D-6713-4090-9557-8C5963603387}"/>
    <dgm:cxn modelId="{A0DCFA8E-0C88-4929-A414-FD4142B35B14}" type="presOf" srcId="{76ACA3C7-1E5F-41C4-953C-94D564B5F52D}" destId="{B5529218-6843-4B0E-9898-A425CC5A8B3C}" srcOrd="0" destOrd="0" presId="urn:microsoft.com/office/officeart/2005/8/layout/hProcess6"/>
    <dgm:cxn modelId="{EC052EB8-5A2B-4263-8B97-207DAFFEEC88}" type="presOf" srcId="{F82CF450-C4A3-4512-A610-25887752F7FF}" destId="{38236DC2-E889-45CF-B728-5B4896EAE4BF}" srcOrd="0" destOrd="0" presId="urn:microsoft.com/office/officeart/2005/8/layout/hProcess6"/>
    <dgm:cxn modelId="{47C81133-26AD-4805-AB1F-C72D9D5CD9BD}" srcId="{BF516307-D6C7-4BFF-BD4A-D8BDAB28A921}" destId="{76ACA3C7-1E5F-41C4-953C-94D564B5F52D}" srcOrd="0" destOrd="0" parTransId="{96B9FB32-4272-4EB1-BDEB-5656DAD82BDE}" sibTransId="{FBB85B0A-3FC9-495D-8B20-61DBADB8F63F}"/>
    <dgm:cxn modelId="{20BAB614-1CBD-4196-9834-A33BF317079D}" type="presOf" srcId="{D01DB84E-87C4-4FB2-96C4-C11AAFE5BF8C}" destId="{BBCB71F5-1A8E-4638-A00C-DA7DFBA23E1B}" srcOrd="1" destOrd="0" presId="urn:microsoft.com/office/officeart/2005/8/layout/hProcess6"/>
    <dgm:cxn modelId="{FB46AC18-AF0C-4AFA-87BC-D60545237014}" srcId="{F82CF450-C4A3-4512-A610-25887752F7FF}" destId="{D01DB84E-87C4-4FB2-96C4-C11AAFE5BF8C}" srcOrd="0" destOrd="0" parTransId="{76D3663D-35A6-4212-8758-F470748039EA}" sibTransId="{366CE3DC-01E3-4E08-9F67-A05393DD6678}"/>
    <dgm:cxn modelId="{31C097D2-1C66-4EDD-B483-3DB879B65C56}" type="presOf" srcId="{53E26FB3-9C81-4ADE-8087-99B82C2BF70D}" destId="{06A72AA1-6330-4EB9-9823-0037DEE2A311}" srcOrd="0" destOrd="1" presId="urn:microsoft.com/office/officeart/2005/8/layout/hProcess6"/>
    <dgm:cxn modelId="{CF22A3ED-77AA-4B11-86C8-EA5B05CBF429}" type="presOf" srcId="{6634D49C-7C56-4F26-A29D-8925BCA158C0}" destId="{06A72AA1-6330-4EB9-9823-0037DEE2A311}" srcOrd="0" destOrd="0" presId="urn:microsoft.com/office/officeart/2005/8/layout/hProcess6"/>
    <dgm:cxn modelId="{AE3336FF-33AB-493C-8370-DD58D75ED439}" srcId="{BF516307-D6C7-4BFF-BD4A-D8BDAB28A921}" destId="{C37DFDBB-0D85-4382-8BB1-0EDD167191BC}" srcOrd="2" destOrd="0" parTransId="{6AD10116-E776-4FEF-B48A-0C314FB8631F}" sibTransId="{042E7682-D04C-4565-AB2D-0BE756A12CCA}"/>
    <dgm:cxn modelId="{6F4E847A-966E-4F4C-B361-224A98D9C3E5}" type="presOf" srcId="{C37DFDBB-0D85-4382-8BB1-0EDD167191BC}" destId="{B5529218-6843-4B0E-9898-A425CC5A8B3C}" srcOrd="0" destOrd="2" presId="urn:microsoft.com/office/officeart/2005/8/layout/hProcess6"/>
    <dgm:cxn modelId="{487ABA49-08E7-4F8E-BFA4-AB5179EF3A16}" type="presOf" srcId="{F6F81BE6-A4D4-4C7E-AB00-BC35EFED3F33}" destId="{70C75195-BF08-4A88-B9F2-0A8108394989}" srcOrd="0" destOrd="0" presId="urn:microsoft.com/office/officeart/2005/8/layout/hProcess6"/>
    <dgm:cxn modelId="{AD92207E-A229-4066-8DCE-4541049DB0F2}" type="presOf" srcId="{9F764753-7A6B-43F3-979B-8FF854103468}" destId="{4EED4905-CE06-4E53-BE38-59DD123DB791}" srcOrd="1" destOrd="2" presId="urn:microsoft.com/office/officeart/2005/8/layout/hProcess6"/>
    <dgm:cxn modelId="{7849A032-A646-4415-A16C-74BD34C0A35B}" srcId="{F6F81BE6-A4D4-4C7E-AB00-BC35EFED3F33}" destId="{6634D49C-7C56-4F26-A29D-8925BCA158C0}" srcOrd="0" destOrd="0" parTransId="{EDE6B8A4-60A8-400F-9908-0A091E4A7CC8}" sibTransId="{7C6B70CC-7677-44C0-B115-9304C13281A2}"/>
    <dgm:cxn modelId="{37FA7258-8F0D-43FF-8CF4-70A87D47182D}" type="presOf" srcId="{3C9C88CC-358A-4D76-908D-2ECB90875CAF}" destId="{B5529218-6843-4B0E-9898-A425CC5A8B3C}" srcOrd="0" destOrd="1" presId="urn:microsoft.com/office/officeart/2005/8/layout/hProcess6"/>
    <dgm:cxn modelId="{34A784EB-FF6F-4EBA-9240-68F1BC60F335}" type="presOf" srcId="{3C9C88CC-358A-4D76-908D-2ECB90875CAF}" destId="{09C9E24F-3081-4313-9F73-D291F66CBE8B}" srcOrd="1" destOrd="1" presId="urn:microsoft.com/office/officeart/2005/8/layout/hProcess6"/>
    <dgm:cxn modelId="{5735E9F1-3BE7-4E37-A029-3A78E414A329}" srcId="{A5B31AA5-195F-400C-8A3B-0498E988DF82}" destId="{BF516307-D6C7-4BFF-BD4A-D8BDAB28A921}" srcOrd="0" destOrd="0" parTransId="{DDC6DE00-A5BD-44CF-A140-8894B9A574AC}" sibTransId="{B26BAE40-3EC2-4E3B-9CFD-5B6C91B0CF94}"/>
    <dgm:cxn modelId="{EF9A0A49-D133-48F6-8326-8C2AF723D7EB}" type="presOf" srcId="{2B159EB7-7EE7-4E6E-A214-D502C6B81768}" destId="{BBCB71F5-1A8E-4638-A00C-DA7DFBA23E1B}" srcOrd="1" destOrd="2" presId="urn:microsoft.com/office/officeart/2005/8/layout/hProcess6"/>
    <dgm:cxn modelId="{3187B715-E580-4251-8682-71A7467B2D3A}" type="presOf" srcId="{45A296D4-16A8-44D9-930B-056303D7E4EF}" destId="{BBCB71F5-1A8E-4638-A00C-DA7DFBA23E1B}" srcOrd="1" destOrd="1" presId="urn:microsoft.com/office/officeart/2005/8/layout/hProcess6"/>
    <dgm:cxn modelId="{30A9589F-42F1-4E46-86FC-4FD25386F190}" type="presOf" srcId="{76ACA3C7-1E5F-41C4-953C-94D564B5F52D}" destId="{09C9E24F-3081-4313-9F73-D291F66CBE8B}" srcOrd="1" destOrd="0" presId="urn:microsoft.com/office/officeart/2005/8/layout/hProcess6"/>
    <dgm:cxn modelId="{15499448-71A0-4A88-986E-AB7BCADC2DE0}" type="presOf" srcId="{D01DB84E-87C4-4FB2-96C4-C11AAFE5BF8C}" destId="{DF6B429E-E6C7-42D2-B410-F8738C5A13AB}" srcOrd="0" destOrd="0" presId="urn:microsoft.com/office/officeart/2005/8/layout/hProcess6"/>
    <dgm:cxn modelId="{E1A7F534-132F-47CB-B57C-DD501AA377D3}" type="presOf" srcId="{6634D49C-7C56-4F26-A29D-8925BCA158C0}" destId="{4EED4905-CE06-4E53-BE38-59DD123DB791}" srcOrd="1" destOrd="0" presId="urn:microsoft.com/office/officeart/2005/8/layout/hProcess6"/>
    <dgm:cxn modelId="{6CFF5E26-604F-46F6-99F3-492963BD22A5}" type="presParOf" srcId="{F157035A-AE96-4C04-B218-D711134A1DFD}" destId="{BB8D1D88-91ED-46A2-A87B-4327A2E685BB}" srcOrd="0" destOrd="0" presId="urn:microsoft.com/office/officeart/2005/8/layout/hProcess6"/>
    <dgm:cxn modelId="{71D216B4-514F-4399-97B8-F5BA07345E8B}" type="presParOf" srcId="{BB8D1D88-91ED-46A2-A87B-4327A2E685BB}" destId="{CC08EBA8-DE08-4515-98F3-110E4C9EBC46}" srcOrd="0" destOrd="0" presId="urn:microsoft.com/office/officeart/2005/8/layout/hProcess6"/>
    <dgm:cxn modelId="{44E8D6E1-E6C3-4925-A3F9-EB580EFF86A9}" type="presParOf" srcId="{BB8D1D88-91ED-46A2-A87B-4327A2E685BB}" destId="{B5529218-6843-4B0E-9898-A425CC5A8B3C}" srcOrd="1" destOrd="0" presId="urn:microsoft.com/office/officeart/2005/8/layout/hProcess6"/>
    <dgm:cxn modelId="{E258F2D8-8071-420C-8A8E-F3E5C59BE712}" type="presParOf" srcId="{BB8D1D88-91ED-46A2-A87B-4327A2E685BB}" destId="{09C9E24F-3081-4313-9F73-D291F66CBE8B}" srcOrd="2" destOrd="0" presId="urn:microsoft.com/office/officeart/2005/8/layout/hProcess6"/>
    <dgm:cxn modelId="{2DDC260C-789A-4918-B9BD-DB97C45EEE69}" type="presParOf" srcId="{BB8D1D88-91ED-46A2-A87B-4327A2E685BB}" destId="{21D0A161-6610-491B-9796-25C17C9E34A3}" srcOrd="3" destOrd="0" presId="urn:microsoft.com/office/officeart/2005/8/layout/hProcess6"/>
    <dgm:cxn modelId="{D82DFA4C-220B-4E44-8726-1C325AE0B799}" type="presParOf" srcId="{F157035A-AE96-4C04-B218-D711134A1DFD}" destId="{A1732452-B796-4337-B614-B024CCFD0210}" srcOrd="1" destOrd="0" presId="urn:microsoft.com/office/officeart/2005/8/layout/hProcess6"/>
    <dgm:cxn modelId="{0DAB8B5A-862D-4D7A-B323-37EE926100C8}" type="presParOf" srcId="{F157035A-AE96-4C04-B218-D711134A1DFD}" destId="{380B818B-CE6A-4468-B7A0-E880D2392857}" srcOrd="2" destOrd="0" presId="urn:microsoft.com/office/officeart/2005/8/layout/hProcess6"/>
    <dgm:cxn modelId="{D625BF38-A349-4AF6-BBC2-3BD93409CAD7}" type="presParOf" srcId="{380B818B-CE6A-4468-B7A0-E880D2392857}" destId="{8B32E91C-8ACA-4081-A547-00565C5E09E4}" srcOrd="0" destOrd="0" presId="urn:microsoft.com/office/officeart/2005/8/layout/hProcess6"/>
    <dgm:cxn modelId="{D0E401E0-0EDA-4714-8E1E-7D3775BC7ABC}" type="presParOf" srcId="{380B818B-CE6A-4468-B7A0-E880D2392857}" destId="{DF6B429E-E6C7-42D2-B410-F8738C5A13AB}" srcOrd="1" destOrd="0" presId="urn:microsoft.com/office/officeart/2005/8/layout/hProcess6"/>
    <dgm:cxn modelId="{06A8B606-3529-4747-800E-19ECB81ABAC5}" type="presParOf" srcId="{380B818B-CE6A-4468-B7A0-E880D2392857}" destId="{BBCB71F5-1A8E-4638-A00C-DA7DFBA23E1B}" srcOrd="2" destOrd="0" presId="urn:microsoft.com/office/officeart/2005/8/layout/hProcess6"/>
    <dgm:cxn modelId="{5661D377-55DA-4273-8532-26227290090B}" type="presParOf" srcId="{380B818B-CE6A-4468-B7A0-E880D2392857}" destId="{38236DC2-E889-45CF-B728-5B4896EAE4BF}" srcOrd="3" destOrd="0" presId="urn:microsoft.com/office/officeart/2005/8/layout/hProcess6"/>
    <dgm:cxn modelId="{6F9B0DD9-9148-4C00-92FB-56987C1ED379}" type="presParOf" srcId="{F157035A-AE96-4C04-B218-D711134A1DFD}" destId="{669D7CA8-14D3-412B-990D-9D1B7F277C71}" srcOrd="3" destOrd="0" presId="urn:microsoft.com/office/officeart/2005/8/layout/hProcess6"/>
    <dgm:cxn modelId="{1C558694-9F9C-4AB5-B3D7-463C3B8DECA1}" type="presParOf" srcId="{F157035A-AE96-4C04-B218-D711134A1DFD}" destId="{97D0150D-0809-42D7-805E-C797367FC13B}" srcOrd="4" destOrd="0" presId="urn:microsoft.com/office/officeart/2005/8/layout/hProcess6"/>
    <dgm:cxn modelId="{C41BB52C-D769-4D08-A1E2-155D7CA355F4}" type="presParOf" srcId="{97D0150D-0809-42D7-805E-C797367FC13B}" destId="{238660B5-0AE0-4087-87DD-2086FF68A11A}" srcOrd="0" destOrd="0" presId="urn:microsoft.com/office/officeart/2005/8/layout/hProcess6"/>
    <dgm:cxn modelId="{C478CB18-E5F2-4E38-A99C-9D3B2A2612DC}" type="presParOf" srcId="{97D0150D-0809-42D7-805E-C797367FC13B}" destId="{06A72AA1-6330-4EB9-9823-0037DEE2A311}" srcOrd="1" destOrd="0" presId="urn:microsoft.com/office/officeart/2005/8/layout/hProcess6"/>
    <dgm:cxn modelId="{350B6D2D-8DAB-45AE-9654-0C41BD437EFA}" type="presParOf" srcId="{97D0150D-0809-42D7-805E-C797367FC13B}" destId="{4EED4905-CE06-4E53-BE38-59DD123DB791}" srcOrd="2" destOrd="0" presId="urn:microsoft.com/office/officeart/2005/8/layout/hProcess6"/>
    <dgm:cxn modelId="{3B3DD00C-80ED-4675-918A-BD147F876893}" type="presParOf" srcId="{97D0150D-0809-42D7-805E-C797367FC13B}" destId="{70C75195-BF08-4A88-B9F2-0A8108394989}"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29218-6843-4B0E-9898-A425CC5A8B3C}">
      <dsp:nvSpPr>
        <dsp:cNvPr id="0" name=""/>
        <dsp:cNvSpPr/>
      </dsp:nvSpPr>
      <dsp:spPr>
        <a:xfrm>
          <a:off x="682897" y="990768"/>
          <a:ext cx="2711053" cy="2369801"/>
        </a:xfrm>
        <a:prstGeom prst="rightArrow">
          <a:avLst>
            <a:gd name="adj1" fmla="val 70000"/>
            <a:gd name="adj2" fmla="val 50000"/>
          </a:avLst>
        </a:prstGeom>
        <a:solidFill>
          <a:schemeClr val="bg1">
            <a:lumMod val="8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21590"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latin typeface="Cambria" panose="02040503050406030204" pitchFamily="18" charset="0"/>
            </a:rPr>
            <a:t>Explore</a:t>
          </a:r>
        </a:p>
        <a:p>
          <a:pPr marL="171450" lvl="1" indent="-171450" algn="l" defTabSz="755650">
            <a:lnSpc>
              <a:spcPct val="90000"/>
            </a:lnSpc>
            <a:spcBef>
              <a:spcPct val="0"/>
            </a:spcBef>
            <a:spcAft>
              <a:spcPct val="15000"/>
            </a:spcAft>
            <a:buChar char="••"/>
          </a:pPr>
          <a:r>
            <a:rPr lang="en-US" sz="1700" kern="1200" dirty="0">
              <a:latin typeface="Cambria" panose="02040503050406030204" pitchFamily="18" charset="0"/>
            </a:rPr>
            <a:t>Clarify</a:t>
          </a:r>
        </a:p>
        <a:p>
          <a:pPr marL="171450" lvl="1" indent="-171450" algn="l" defTabSz="755650">
            <a:lnSpc>
              <a:spcPct val="90000"/>
            </a:lnSpc>
            <a:spcBef>
              <a:spcPct val="0"/>
            </a:spcBef>
            <a:spcAft>
              <a:spcPct val="15000"/>
            </a:spcAft>
            <a:buChar char="••"/>
          </a:pPr>
          <a:r>
            <a:rPr lang="en-US" sz="1700" kern="1200" dirty="0">
              <a:latin typeface="Cambria" panose="02040503050406030204" pitchFamily="18" charset="0"/>
            </a:rPr>
            <a:t>Engage</a:t>
          </a:r>
        </a:p>
      </dsp:txBody>
      <dsp:txXfrm>
        <a:off x="1360661" y="1346238"/>
        <a:ext cx="1321638" cy="1658861"/>
      </dsp:txXfrm>
    </dsp:sp>
    <dsp:sp modelId="{21D0A161-6610-491B-9796-25C17C9E34A3}">
      <dsp:nvSpPr>
        <dsp:cNvPr id="0" name=""/>
        <dsp:cNvSpPr/>
      </dsp:nvSpPr>
      <dsp:spPr>
        <a:xfrm>
          <a:off x="5134" y="1497906"/>
          <a:ext cx="1355526" cy="1355526"/>
        </a:xfrm>
        <a:prstGeom prst="ellipse">
          <a:avLst/>
        </a:prstGeom>
        <a:solidFill>
          <a:srgbClr val="A32B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latin typeface="Cambria" panose="02040503050406030204" pitchFamily="18" charset="0"/>
            </a:rPr>
            <a:t>Program Mapper</a:t>
          </a:r>
        </a:p>
      </dsp:txBody>
      <dsp:txXfrm>
        <a:off x="203646" y="1696418"/>
        <a:ext cx="958502" cy="958502"/>
      </dsp:txXfrm>
    </dsp:sp>
    <dsp:sp modelId="{DF6B429E-E6C7-42D2-B410-F8738C5A13AB}">
      <dsp:nvSpPr>
        <dsp:cNvPr id="0" name=""/>
        <dsp:cNvSpPr/>
      </dsp:nvSpPr>
      <dsp:spPr>
        <a:xfrm>
          <a:off x="4241155" y="990768"/>
          <a:ext cx="2711053" cy="2369801"/>
        </a:xfrm>
        <a:prstGeom prst="rightArrow">
          <a:avLst>
            <a:gd name="adj1" fmla="val 70000"/>
            <a:gd name="adj2" fmla="val 50000"/>
          </a:avLst>
        </a:prstGeom>
        <a:solidFill>
          <a:schemeClr val="bg1">
            <a:lumMod val="8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21590"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latin typeface="Cambria" panose="02040503050406030204" pitchFamily="18" charset="0"/>
            </a:rPr>
            <a:t>Select</a:t>
          </a:r>
        </a:p>
        <a:p>
          <a:pPr marL="171450" lvl="1" indent="-171450" algn="l" defTabSz="755650">
            <a:lnSpc>
              <a:spcPct val="90000"/>
            </a:lnSpc>
            <a:spcBef>
              <a:spcPct val="0"/>
            </a:spcBef>
            <a:spcAft>
              <a:spcPct val="15000"/>
            </a:spcAft>
            <a:buChar char="••"/>
          </a:pPr>
          <a:r>
            <a:rPr lang="en-US" sz="1700" kern="1200" dirty="0">
              <a:latin typeface="Cambria" panose="02040503050406030204" pitchFamily="18" charset="0"/>
            </a:rPr>
            <a:t>Register</a:t>
          </a:r>
        </a:p>
        <a:p>
          <a:pPr marL="171450" lvl="1" indent="-171450" algn="l" defTabSz="755650">
            <a:lnSpc>
              <a:spcPct val="90000"/>
            </a:lnSpc>
            <a:spcBef>
              <a:spcPct val="0"/>
            </a:spcBef>
            <a:spcAft>
              <a:spcPct val="15000"/>
            </a:spcAft>
            <a:buChar char="••"/>
          </a:pPr>
          <a:r>
            <a:rPr lang="en-US" sz="1700" kern="1200" dirty="0">
              <a:latin typeface="Cambria" panose="02040503050406030204" pitchFamily="18" charset="0"/>
            </a:rPr>
            <a:t>Personalize</a:t>
          </a:r>
        </a:p>
      </dsp:txBody>
      <dsp:txXfrm>
        <a:off x="4918918" y="1346238"/>
        <a:ext cx="1321638" cy="1658861"/>
      </dsp:txXfrm>
    </dsp:sp>
    <dsp:sp modelId="{38236DC2-E889-45CF-B728-5B4896EAE4BF}">
      <dsp:nvSpPr>
        <dsp:cNvPr id="0" name=""/>
        <dsp:cNvSpPr/>
      </dsp:nvSpPr>
      <dsp:spPr>
        <a:xfrm>
          <a:off x="3563391" y="1497906"/>
          <a:ext cx="1355526" cy="1355526"/>
        </a:xfrm>
        <a:prstGeom prst="ellipse">
          <a:avLst/>
        </a:prstGeom>
        <a:solidFill>
          <a:srgbClr val="A32B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latin typeface="Cambria" panose="02040503050406030204" pitchFamily="18" charset="0"/>
            </a:rPr>
            <a:t>Ed Planner</a:t>
          </a:r>
        </a:p>
      </dsp:txBody>
      <dsp:txXfrm>
        <a:off x="3761903" y="1696418"/>
        <a:ext cx="958502" cy="958502"/>
      </dsp:txXfrm>
    </dsp:sp>
    <dsp:sp modelId="{06A72AA1-6330-4EB9-9823-0037DEE2A311}">
      <dsp:nvSpPr>
        <dsp:cNvPr id="0" name=""/>
        <dsp:cNvSpPr/>
      </dsp:nvSpPr>
      <dsp:spPr>
        <a:xfrm>
          <a:off x="7799412" y="990768"/>
          <a:ext cx="2711053" cy="2369801"/>
        </a:xfrm>
        <a:prstGeom prst="rightArrow">
          <a:avLst>
            <a:gd name="adj1" fmla="val 70000"/>
            <a:gd name="adj2" fmla="val 50000"/>
          </a:avLst>
        </a:prstGeom>
        <a:solidFill>
          <a:schemeClr val="bg1">
            <a:lumMod val="8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21590"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latin typeface="Cambria" panose="02040503050406030204" pitchFamily="18" charset="0"/>
            </a:rPr>
            <a:t>Verify</a:t>
          </a:r>
        </a:p>
        <a:p>
          <a:pPr marL="171450" lvl="1" indent="-171450" algn="l" defTabSz="755650">
            <a:lnSpc>
              <a:spcPct val="90000"/>
            </a:lnSpc>
            <a:spcBef>
              <a:spcPct val="0"/>
            </a:spcBef>
            <a:spcAft>
              <a:spcPct val="15000"/>
            </a:spcAft>
            <a:buChar char="••"/>
          </a:pPr>
          <a:r>
            <a:rPr lang="en-US" sz="1700" kern="1200" dirty="0">
              <a:latin typeface="Cambria" panose="02040503050406030204" pitchFamily="18" charset="0"/>
            </a:rPr>
            <a:t>Correct course</a:t>
          </a:r>
        </a:p>
        <a:p>
          <a:pPr marL="171450" lvl="1" indent="-171450" algn="l" defTabSz="755650">
            <a:lnSpc>
              <a:spcPct val="90000"/>
            </a:lnSpc>
            <a:spcBef>
              <a:spcPct val="0"/>
            </a:spcBef>
            <a:spcAft>
              <a:spcPct val="15000"/>
            </a:spcAft>
            <a:buChar char="••"/>
          </a:pPr>
          <a:r>
            <a:rPr lang="en-US" sz="1700" kern="1200" dirty="0">
              <a:latin typeface="Cambria" panose="02040503050406030204" pitchFamily="18" charset="0"/>
            </a:rPr>
            <a:t>Graduate</a:t>
          </a:r>
        </a:p>
      </dsp:txBody>
      <dsp:txXfrm>
        <a:off x="8477175" y="1346238"/>
        <a:ext cx="1321638" cy="1658861"/>
      </dsp:txXfrm>
    </dsp:sp>
    <dsp:sp modelId="{70C75195-BF08-4A88-B9F2-0A8108394989}">
      <dsp:nvSpPr>
        <dsp:cNvPr id="0" name=""/>
        <dsp:cNvSpPr/>
      </dsp:nvSpPr>
      <dsp:spPr>
        <a:xfrm>
          <a:off x="7121649" y="1497906"/>
          <a:ext cx="1355526" cy="1355526"/>
        </a:xfrm>
        <a:prstGeom prst="ellipse">
          <a:avLst/>
        </a:prstGeom>
        <a:solidFill>
          <a:srgbClr val="A32B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latin typeface="Cambria" panose="02040503050406030204" pitchFamily="18" charset="0"/>
            </a:rPr>
            <a:t>Degree Audit</a:t>
          </a:r>
        </a:p>
      </dsp:txBody>
      <dsp:txXfrm>
        <a:off x="7320161" y="1696418"/>
        <a:ext cx="958502" cy="9585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DCCE4F-94C8-854B-8859-5CFF4A3198CD}" type="datetimeFigureOut">
              <a:rPr lang="en-US" smtClean="0"/>
              <a:t>3/10/2022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84562B-5DD3-5649-8764-4478CBD4F739}" type="slidenum">
              <a:rPr lang="en-US" smtClean="0"/>
              <a:t>‹#›</a:t>
            </a:fld>
            <a:endParaRPr lang="en-US"/>
          </a:p>
        </p:txBody>
      </p:sp>
    </p:spTree>
    <p:extLst>
      <p:ext uri="{BB962C8B-B14F-4D97-AF65-F5344CB8AC3E}">
        <p14:creationId xmlns:p14="http://schemas.microsoft.com/office/powerpoint/2010/main" val="2497182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74c1cb81fc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74c1cb81fc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8" name="Google Shape;73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Among students pursuing an </a:t>
            </a:r>
            <a:r>
              <a:rPr lang="en-US"/>
              <a:t>ADT, White </a:t>
            </a:r>
            <a:r>
              <a:rPr lang="en-US" dirty="0"/>
              <a:t>students increased their on-path percentage by 11 percentage points while Black students increased by 15 percentage points and Latinx students increase by 18 percentage points. </a:t>
            </a:r>
            <a:endParaRPr dirty="0"/>
          </a:p>
        </p:txBody>
      </p:sp>
      <p:sp>
        <p:nvSpPr>
          <p:cNvPr id="739" name="Google Shape;739;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798310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9c51c90bcf_0_2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9c51c90bcf_0_2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is a tool that a lot of higher education is already embracing. It ties us closer together.</a:t>
            </a:r>
          </a:p>
          <a:p>
            <a:pPr marL="0" lvl="0" indent="0" algn="l" rtl="0">
              <a:spcBef>
                <a:spcPts val="0"/>
              </a:spcBef>
              <a:spcAft>
                <a:spcPts val="0"/>
              </a:spcAft>
              <a:buNone/>
            </a:pPr>
            <a:r>
              <a:rPr lang="en-US" dirty="0"/>
              <a:t>This is becoming the way we are do business in California</a:t>
            </a:r>
          </a:p>
          <a:p>
            <a:pPr marL="0" lvl="0" indent="0" algn="l" rtl="0">
              <a:spcBef>
                <a:spcPts val="0"/>
              </a:spcBef>
              <a:spcAft>
                <a:spcPts val="0"/>
              </a:spcAft>
              <a:buNone/>
            </a:pPr>
            <a:r>
              <a:rPr lang="en-US" dirty="0"/>
              <a:t>Regional opportunities &amp; rural impact </a:t>
            </a:r>
            <a:r>
              <a:rPr lang="en-US" dirty="0">
                <a:sym typeface="Wingdings" panose="05000000000000000000" pitchFamily="2" charset="2"/>
              </a:rPr>
              <a:t> equity outcomes</a:t>
            </a:r>
            <a:endParaRPr dirty="0"/>
          </a:p>
        </p:txBody>
      </p:sp>
      <p:sp>
        <p:nvSpPr>
          <p:cNvPr id="503" name="Google Shape;503;g9c51c90bcf_0_2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1069321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Whose contact information to include?</a:t>
            </a:r>
          </a:p>
        </p:txBody>
      </p:sp>
      <p:sp>
        <p:nvSpPr>
          <p:cNvPr id="4" name="Slide Number Placeholder 3"/>
          <p:cNvSpPr>
            <a:spLocks noGrp="1"/>
          </p:cNvSpPr>
          <p:nvPr>
            <p:ph type="sldNum" sz="quarter" idx="5"/>
          </p:nvPr>
        </p:nvSpPr>
        <p:spPr/>
        <p:txBody>
          <a:bodyPr/>
          <a:lstStyle/>
          <a:p>
            <a:fld id="{7DE5CDF5-DAC4-F945-B2B8-E5B30F38D970}" type="slidenum">
              <a:rPr lang="en-US" smtClean="0"/>
              <a:t>14</a:t>
            </a:fld>
            <a:endParaRPr lang="en-US"/>
          </a:p>
        </p:txBody>
      </p:sp>
    </p:spTree>
    <p:extLst>
      <p:ext uri="{BB962C8B-B14F-4D97-AF65-F5344CB8AC3E}">
        <p14:creationId xmlns:p14="http://schemas.microsoft.com/office/powerpoint/2010/main" val="3580655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9c51c90bcf_0_9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g9c51c90bcf_0_9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Choice architecture – based on classic research study by Iyengar &amp; Lepper (2000) in which students who had watched “Twelve Angry Men” as part of a class had the option to write a short essay about the film for extra credit. Some students were given 30 possible prompts to choose from, while other students were given 6 possible prompts. What do you think happened? 74% of the students who had six prompts to choose from completed the extra credit assignment while only 60% of those who had 30 prompts to choose from opted to participate. Moreover, students from the limited choice condition actually performed slightly but significantly better.</a:t>
            </a:r>
            <a:endParaRPr dirty="0"/>
          </a:p>
          <a:p>
            <a:pPr marL="0" lvl="0" indent="0" algn="l" rtl="0">
              <a:spcBef>
                <a:spcPts val="0"/>
              </a:spcBef>
              <a:spcAft>
                <a:spcPts val="0"/>
              </a:spcAft>
              <a:buNone/>
            </a:pPr>
            <a:r>
              <a:rPr lang="en-US" dirty="0"/>
              <a:t>GP Conclusion: We need to provide default program maps that cuts through the catalog craziness, transforming the catalog into something that is easy to understand…</a:t>
            </a:r>
            <a:endParaRPr dirty="0"/>
          </a:p>
          <a:p>
            <a:pPr marL="0" lvl="0" indent="0" algn="l" rtl="0">
              <a:spcBef>
                <a:spcPts val="0"/>
              </a:spcBef>
              <a:spcAft>
                <a:spcPts val="0"/>
              </a:spcAft>
              <a:buNone/>
            </a:pPr>
            <a:endParaRPr dirty="0"/>
          </a:p>
        </p:txBody>
      </p:sp>
      <p:sp>
        <p:nvSpPr>
          <p:cNvPr id="549" name="Google Shape;549;g9c51c90bcf_0_9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362892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9c51c90bcf_0_9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6" name="Google Shape;556;g9c51c90bcf_0_9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0928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9c51c90bcf_0_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g9c51c90bcf_0_9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600"/>
              <a:buFont typeface="Calibri"/>
              <a:buNone/>
            </a:pPr>
            <a:endParaRPr/>
          </a:p>
        </p:txBody>
      </p:sp>
    </p:spTree>
    <p:extLst>
      <p:ext uri="{BB962C8B-B14F-4D97-AF65-F5344CB8AC3E}">
        <p14:creationId xmlns:p14="http://schemas.microsoft.com/office/powerpoint/2010/main" val="2560313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74c1cb81fc_1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74c1cb81fc_1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PPM also reaches beyond the degree audit to clarify the path to completion of the Bachelor’s degree in a way that is powerful for students and completely unique.</a:t>
            </a:r>
          </a:p>
        </p:txBody>
      </p:sp>
      <p:sp>
        <p:nvSpPr>
          <p:cNvPr id="4" name="Slide Number Placeholder 3"/>
          <p:cNvSpPr>
            <a:spLocks noGrp="1"/>
          </p:cNvSpPr>
          <p:nvPr>
            <p:ph type="sldNum" sz="quarter" idx="5"/>
          </p:nvPr>
        </p:nvSpPr>
        <p:spPr/>
        <p:txBody>
          <a:bodyPr/>
          <a:lstStyle/>
          <a:p>
            <a:fld id="{7DE5CDF5-DAC4-F945-B2B8-E5B30F38D970}" type="slidenum">
              <a:rPr lang="en-US" smtClean="0"/>
              <a:t>8</a:t>
            </a:fld>
            <a:endParaRPr lang="en-US"/>
          </a:p>
        </p:txBody>
      </p:sp>
    </p:spTree>
    <p:extLst>
      <p:ext uri="{BB962C8B-B14F-4D97-AF65-F5344CB8AC3E}">
        <p14:creationId xmlns:p14="http://schemas.microsoft.com/office/powerpoint/2010/main" val="501102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74c1cb81fc_1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2" name="Google Shape;472;g74c1cb81fc_1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r>
              <a:rPr lang="en-US" dirty="0"/>
              <a:t>The slide deck provides three levels of detail from novice being at level 1 and expert at level 3.  Level 1 - answers the why? and what?  Level 2 - answers why? what? how?  and Level 3 - why? what? how? and financial analysis for how much investment for scaled implementation.</a:t>
            </a:r>
          </a:p>
          <a:p>
            <a:pPr marL="457200" lvl="0" indent="0" algn="l" rtl="0">
              <a:lnSpc>
                <a:spcPct val="100000"/>
              </a:lnSpc>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fd4ff7db15_2_23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9" name="Google Shape;409;gfd4ff7db15_2_2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Ultimately, increasing OPP will result in more students graduating and more students graduating more efficiently.</a:t>
            </a:r>
            <a:endParaRPr dirty="0"/>
          </a:p>
        </p:txBody>
      </p:sp>
      <p:sp>
        <p:nvSpPr>
          <p:cNvPr id="708" name="Google Shape;708;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695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E67BA-5AC9-CC45-8731-E4E9CA00BB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56EC68-B71C-7C40-93C8-5429000D84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72DBE5-5A32-B34A-8C6D-373D8CFC2DB5}"/>
              </a:ext>
            </a:extLst>
          </p:cNvPr>
          <p:cNvSpPr>
            <a:spLocks noGrp="1"/>
          </p:cNvSpPr>
          <p:nvPr>
            <p:ph type="dt" sz="half" idx="10"/>
          </p:nvPr>
        </p:nvSpPr>
        <p:spPr/>
        <p:txBody>
          <a:bodyPr/>
          <a:lstStyle/>
          <a:p>
            <a:fld id="{B16601B1-8D6C-7C44-B908-3841C985EB14}" type="datetimeFigureOut">
              <a:rPr lang="en-US" smtClean="0"/>
              <a:t>3/10/2022</a:t>
            </a:fld>
            <a:endParaRPr lang="en-US"/>
          </a:p>
        </p:txBody>
      </p:sp>
      <p:sp>
        <p:nvSpPr>
          <p:cNvPr id="5" name="Footer Placeholder 4">
            <a:extLst>
              <a:ext uri="{FF2B5EF4-FFF2-40B4-BE49-F238E27FC236}">
                <a16:creationId xmlns:a16="http://schemas.microsoft.com/office/drawing/2014/main" id="{1E430609-72FA-9B46-8EBC-4B720A4CD6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06B517-5A27-2442-8C97-01FD6BFDB02E}"/>
              </a:ext>
            </a:extLst>
          </p:cNvPr>
          <p:cNvSpPr>
            <a:spLocks noGrp="1"/>
          </p:cNvSpPr>
          <p:nvPr>
            <p:ph type="sldNum" sz="quarter" idx="12"/>
          </p:nvPr>
        </p:nvSpPr>
        <p:spPr/>
        <p:txBody>
          <a:bodyPr/>
          <a:lstStyle/>
          <a:p>
            <a:fld id="{9F1DE8B7-7637-A44F-B0C6-913C50BD8CA4}" type="slidenum">
              <a:rPr lang="en-US" smtClean="0"/>
              <a:t>‹#›</a:t>
            </a:fld>
            <a:endParaRPr lang="en-US"/>
          </a:p>
        </p:txBody>
      </p:sp>
    </p:spTree>
    <p:extLst>
      <p:ext uri="{BB962C8B-B14F-4D97-AF65-F5344CB8AC3E}">
        <p14:creationId xmlns:p14="http://schemas.microsoft.com/office/powerpoint/2010/main" val="3645558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83271-7D3E-844A-A8DB-A4F2BA0BF3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E92966-B0EE-CE4F-BF9E-4759DC8B9F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E72DE7-E42E-4B4F-A178-83A4C41C188F}"/>
              </a:ext>
            </a:extLst>
          </p:cNvPr>
          <p:cNvSpPr>
            <a:spLocks noGrp="1"/>
          </p:cNvSpPr>
          <p:nvPr>
            <p:ph type="dt" sz="half" idx="10"/>
          </p:nvPr>
        </p:nvSpPr>
        <p:spPr/>
        <p:txBody>
          <a:bodyPr/>
          <a:lstStyle/>
          <a:p>
            <a:fld id="{B16601B1-8D6C-7C44-B908-3841C985EB14}" type="datetimeFigureOut">
              <a:rPr lang="en-US" smtClean="0"/>
              <a:t>3/10/2022</a:t>
            </a:fld>
            <a:endParaRPr lang="en-US"/>
          </a:p>
        </p:txBody>
      </p:sp>
      <p:sp>
        <p:nvSpPr>
          <p:cNvPr id="5" name="Footer Placeholder 4">
            <a:extLst>
              <a:ext uri="{FF2B5EF4-FFF2-40B4-BE49-F238E27FC236}">
                <a16:creationId xmlns:a16="http://schemas.microsoft.com/office/drawing/2014/main" id="{69218844-A1F7-9A4C-A8F9-8DAEF184E6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780462-A163-C14F-A2BE-73EA1BEC4890}"/>
              </a:ext>
            </a:extLst>
          </p:cNvPr>
          <p:cNvSpPr>
            <a:spLocks noGrp="1"/>
          </p:cNvSpPr>
          <p:nvPr>
            <p:ph type="sldNum" sz="quarter" idx="12"/>
          </p:nvPr>
        </p:nvSpPr>
        <p:spPr/>
        <p:txBody>
          <a:bodyPr/>
          <a:lstStyle/>
          <a:p>
            <a:fld id="{9F1DE8B7-7637-A44F-B0C6-913C50BD8CA4}" type="slidenum">
              <a:rPr lang="en-US" smtClean="0"/>
              <a:t>‹#›</a:t>
            </a:fld>
            <a:endParaRPr lang="en-US"/>
          </a:p>
        </p:txBody>
      </p:sp>
    </p:spTree>
    <p:extLst>
      <p:ext uri="{BB962C8B-B14F-4D97-AF65-F5344CB8AC3E}">
        <p14:creationId xmlns:p14="http://schemas.microsoft.com/office/powerpoint/2010/main" val="429427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6F5A64-05C9-4C4C-8FA5-281DBB9275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21B5A1-5E75-5E40-9F3F-B0CC0CBAC1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002168-4A29-E444-AAD5-0A9199F39015}"/>
              </a:ext>
            </a:extLst>
          </p:cNvPr>
          <p:cNvSpPr>
            <a:spLocks noGrp="1"/>
          </p:cNvSpPr>
          <p:nvPr>
            <p:ph type="dt" sz="half" idx="10"/>
          </p:nvPr>
        </p:nvSpPr>
        <p:spPr/>
        <p:txBody>
          <a:bodyPr/>
          <a:lstStyle/>
          <a:p>
            <a:fld id="{B16601B1-8D6C-7C44-B908-3841C985EB14}" type="datetimeFigureOut">
              <a:rPr lang="en-US" smtClean="0"/>
              <a:t>3/10/2022</a:t>
            </a:fld>
            <a:endParaRPr lang="en-US"/>
          </a:p>
        </p:txBody>
      </p:sp>
      <p:sp>
        <p:nvSpPr>
          <p:cNvPr id="5" name="Footer Placeholder 4">
            <a:extLst>
              <a:ext uri="{FF2B5EF4-FFF2-40B4-BE49-F238E27FC236}">
                <a16:creationId xmlns:a16="http://schemas.microsoft.com/office/drawing/2014/main" id="{7A2831B0-A08C-544C-B393-C20EC29B13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98533-C284-D14B-9B84-0FD6D5857D5C}"/>
              </a:ext>
            </a:extLst>
          </p:cNvPr>
          <p:cNvSpPr>
            <a:spLocks noGrp="1"/>
          </p:cNvSpPr>
          <p:nvPr>
            <p:ph type="sldNum" sz="quarter" idx="12"/>
          </p:nvPr>
        </p:nvSpPr>
        <p:spPr/>
        <p:txBody>
          <a:bodyPr/>
          <a:lstStyle/>
          <a:p>
            <a:fld id="{9F1DE8B7-7637-A44F-B0C6-913C50BD8CA4}" type="slidenum">
              <a:rPr lang="en-US" smtClean="0"/>
              <a:t>‹#›</a:t>
            </a:fld>
            <a:endParaRPr lang="en-US"/>
          </a:p>
        </p:txBody>
      </p:sp>
    </p:spTree>
    <p:extLst>
      <p:ext uri="{BB962C8B-B14F-4D97-AF65-F5344CB8AC3E}">
        <p14:creationId xmlns:p14="http://schemas.microsoft.com/office/powerpoint/2010/main" val="1747449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ntent slide with title and text box 6">
  <p:cSld name="content slide with title and text box 6">
    <p:spTree>
      <p:nvGrpSpPr>
        <p:cNvPr id="1" name="Shape 235"/>
        <p:cNvGrpSpPr/>
        <p:nvPr/>
      </p:nvGrpSpPr>
      <p:grpSpPr>
        <a:xfrm>
          <a:off x="0" y="0"/>
          <a:ext cx="0" cy="0"/>
          <a:chOff x="0" y="0"/>
          <a:chExt cx="0" cy="0"/>
        </a:xfrm>
      </p:grpSpPr>
      <p:sp>
        <p:nvSpPr>
          <p:cNvPr id="236" name="Google Shape;236;p55"/>
          <p:cNvSpPr txBox="1">
            <a:spLocks noGrp="1"/>
          </p:cNvSpPr>
          <p:nvPr>
            <p:ph type="title"/>
          </p:nvPr>
        </p:nvSpPr>
        <p:spPr>
          <a:xfrm>
            <a:off x="573600" y="102367"/>
            <a:ext cx="11018000" cy="820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467" b="1">
                <a:solidFill>
                  <a:srgbClr val="1D4172"/>
                </a:solidFill>
                <a:latin typeface="Barlow"/>
                <a:ea typeface="Barlow"/>
                <a:cs typeface="Barlow"/>
                <a:sym typeface="Barlow"/>
              </a:defRPr>
            </a:lvl1pPr>
            <a:lvl2pPr lvl="1" rtl="0">
              <a:spcBef>
                <a:spcPts val="0"/>
              </a:spcBef>
              <a:spcAft>
                <a:spcPts val="0"/>
              </a:spcAft>
              <a:buNone/>
              <a:defRPr>
                <a:solidFill>
                  <a:srgbClr val="274C71"/>
                </a:solidFill>
              </a:defRPr>
            </a:lvl2pPr>
            <a:lvl3pPr lvl="2" rtl="0">
              <a:spcBef>
                <a:spcPts val="0"/>
              </a:spcBef>
              <a:spcAft>
                <a:spcPts val="0"/>
              </a:spcAft>
              <a:buNone/>
              <a:defRPr>
                <a:solidFill>
                  <a:srgbClr val="274C71"/>
                </a:solidFill>
              </a:defRPr>
            </a:lvl3pPr>
            <a:lvl4pPr lvl="3" rtl="0">
              <a:spcBef>
                <a:spcPts val="0"/>
              </a:spcBef>
              <a:spcAft>
                <a:spcPts val="0"/>
              </a:spcAft>
              <a:buNone/>
              <a:defRPr>
                <a:solidFill>
                  <a:srgbClr val="274C71"/>
                </a:solidFill>
              </a:defRPr>
            </a:lvl4pPr>
            <a:lvl5pPr lvl="4" rtl="0">
              <a:spcBef>
                <a:spcPts val="0"/>
              </a:spcBef>
              <a:spcAft>
                <a:spcPts val="0"/>
              </a:spcAft>
              <a:buNone/>
              <a:defRPr>
                <a:solidFill>
                  <a:srgbClr val="274C71"/>
                </a:solidFill>
              </a:defRPr>
            </a:lvl5pPr>
            <a:lvl6pPr lvl="5" rtl="0">
              <a:spcBef>
                <a:spcPts val="0"/>
              </a:spcBef>
              <a:spcAft>
                <a:spcPts val="0"/>
              </a:spcAft>
              <a:buNone/>
              <a:defRPr>
                <a:solidFill>
                  <a:srgbClr val="274C71"/>
                </a:solidFill>
              </a:defRPr>
            </a:lvl6pPr>
            <a:lvl7pPr lvl="6" rtl="0">
              <a:spcBef>
                <a:spcPts val="0"/>
              </a:spcBef>
              <a:spcAft>
                <a:spcPts val="0"/>
              </a:spcAft>
              <a:buNone/>
              <a:defRPr>
                <a:solidFill>
                  <a:srgbClr val="274C71"/>
                </a:solidFill>
              </a:defRPr>
            </a:lvl7pPr>
            <a:lvl8pPr lvl="7" rtl="0">
              <a:spcBef>
                <a:spcPts val="0"/>
              </a:spcBef>
              <a:spcAft>
                <a:spcPts val="0"/>
              </a:spcAft>
              <a:buNone/>
              <a:defRPr>
                <a:solidFill>
                  <a:srgbClr val="274C71"/>
                </a:solidFill>
              </a:defRPr>
            </a:lvl8pPr>
            <a:lvl9pPr lvl="8" rtl="0">
              <a:spcBef>
                <a:spcPts val="0"/>
              </a:spcBef>
              <a:spcAft>
                <a:spcPts val="0"/>
              </a:spcAft>
              <a:buNone/>
              <a:defRPr>
                <a:solidFill>
                  <a:srgbClr val="274C71"/>
                </a:solidFill>
              </a:defRPr>
            </a:lvl9pPr>
          </a:lstStyle>
          <a:p>
            <a:endParaRPr/>
          </a:p>
        </p:txBody>
      </p:sp>
      <p:sp>
        <p:nvSpPr>
          <p:cNvPr id="238" name="Google Shape;238;p55"/>
          <p:cNvSpPr txBox="1">
            <a:spLocks noGrp="1"/>
          </p:cNvSpPr>
          <p:nvPr>
            <p:ph type="body" idx="1"/>
          </p:nvPr>
        </p:nvSpPr>
        <p:spPr>
          <a:xfrm>
            <a:off x="573600" y="1098933"/>
            <a:ext cx="11265600" cy="44284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2176217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25"/>
        <p:cNvGrpSpPr/>
        <p:nvPr/>
      </p:nvGrpSpPr>
      <p:grpSpPr>
        <a:xfrm>
          <a:off x="0" y="0"/>
          <a:ext cx="0" cy="0"/>
          <a:chOff x="0" y="0"/>
          <a:chExt cx="0" cy="0"/>
        </a:xfrm>
      </p:grpSpPr>
      <p:sp>
        <p:nvSpPr>
          <p:cNvPr id="26" name="Google Shape;26;g9c51c90bcf_0_301"/>
          <p:cNvSpPr txBox="1">
            <a:spLocks noGrp="1"/>
          </p:cNvSpPr>
          <p:nvPr>
            <p:ph type="title"/>
          </p:nvPr>
        </p:nvSpPr>
        <p:spPr>
          <a:xfrm>
            <a:off x="415600" y="593367"/>
            <a:ext cx="11360700" cy="7635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Clr>
                <a:schemeClr val="dk1"/>
              </a:buClr>
              <a:buSzPts val="2800"/>
              <a:buFont typeface="Balthazar"/>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g9c51c90bcf_0_301"/>
          <p:cNvSpPr txBox="1">
            <a:spLocks noGrp="1"/>
          </p:cNvSpPr>
          <p:nvPr>
            <p:ph type="body" idx="1"/>
          </p:nvPr>
        </p:nvSpPr>
        <p:spPr>
          <a:xfrm>
            <a:off x="415600" y="1536633"/>
            <a:ext cx="113607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2133"/>
              </a:spcBef>
              <a:spcAft>
                <a:spcPts val="0"/>
              </a:spcAft>
              <a:buClr>
                <a:schemeClr val="dk1"/>
              </a:buClr>
              <a:buSzPts val="1400"/>
              <a:buChar char="○"/>
              <a:defRPr/>
            </a:lvl2pPr>
            <a:lvl3pPr marL="1371600" lvl="2" indent="-317500" algn="l">
              <a:lnSpc>
                <a:spcPct val="90000"/>
              </a:lnSpc>
              <a:spcBef>
                <a:spcPts val="2133"/>
              </a:spcBef>
              <a:spcAft>
                <a:spcPts val="0"/>
              </a:spcAft>
              <a:buClr>
                <a:schemeClr val="dk1"/>
              </a:buClr>
              <a:buSzPts val="1400"/>
              <a:buChar char="■"/>
              <a:defRPr/>
            </a:lvl3pPr>
            <a:lvl4pPr marL="1828800" lvl="3" indent="-317500" algn="l">
              <a:lnSpc>
                <a:spcPct val="90000"/>
              </a:lnSpc>
              <a:spcBef>
                <a:spcPts val="2133"/>
              </a:spcBef>
              <a:spcAft>
                <a:spcPts val="0"/>
              </a:spcAft>
              <a:buClr>
                <a:schemeClr val="dk1"/>
              </a:buClr>
              <a:buSzPts val="1400"/>
              <a:buChar char="●"/>
              <a:defRPr/>
            </a:lvl4pPr>
            <a:lvl5pPr marL="2286000" lvl="4" indent="-317500" algn="l">
              <a:lnSpc>
                <a:spcPct val="90000"/>
              </a:lnSpc>
              <a:spcBef>
                <a:spcPts val="2133"/>
              </a:spcBef>
              <a:spcAft>
                <a:spcPts val="0"/>
              </a:spcAft>
              <a:buClr>
                <a:schemeClr val="dk1"/>
              </a:buClr>
              <a:buSzPts val="1400"/>
              <a:buChar char="○"/>
              <a:defRPr/>
            </a:lvl5pPr>
            <a:lvl6pPr marL="2743200" lvl="5" indent="-317500" algn="l">
              <a:lnSpc>
                <a:spcPct val="90000"/>
              </a:lnSpc>
              <a:spcBef>
                <a:spcPts val="2133"/>
              </a:spcBef>
              <a:spcAft>
                <a:spcPts val="0"/>
              </a:spcAft>
              <a:buClr>
                <a:schemeClr val="dk1"/>
              </a:buClr>
              <a:buSzPts val="1400"/>
              <a:buChar char="■"/>
              <a:defRPr/>
            </a:lvl6pPr>
            <a:lvl7pPr marL="3200400" lvl="6" indent="-317500" algn="l">
              <a:lnSpc>
                <a:spcPct val="90000"/>
              </a:lnSpc>
              <a:spcBef>
                <a:spcPts val="2133"/>
              </a:spcBef>
              <a:spcAft>
                <a:spcPts val="0"/>
              </a:spcAft>
              <a:buClr>
                <a:schemeClr val="dk1"/>
              </a:buClr>
              <a:buSzPts val="1400"/>
              <a:buChar char="●"/>
              <a:defRPr/>
            </a:lvl7pPr>
            <a:lvl8pPr marL="3657600" lvl="7" indent="-317500" algn="l">
              <a:lnSpc>
                <a:spcPct val="90000"/>
              </a:lnSpc>
              <a:spcBef>
                <a:spcPts val="2133"/>
              </a:spcBef>
              <a:spcAft>
                <a:spcPts val="0"/>
              </a:spcAft>
              <a:buClr>
                <a:schemeClr val="dk1"/>
              </a:buClr>
              <a:buSzPts val="1400"/>
              <a:buChar char="○"/>
              <a:defRPr/>
            </a:lvl8pPr>
            <a:lvl9pPr marL="4114800" lvl="8" indent="-317500" algn="l">
              <a:lnSpc>
                <a:spcPct val="90000"/>
              </a:lnSpc>
              <a:spcBef>
                <a:spcPts val="2133"/>
              </a:spcBef>
              <a:spcAft>
                <a:spcPts val="2133"/>
              </a:spcAft>
              <a:buClr>
                <a:schemeClr val="dk1"/>
              </a:buClr>
              <a:buSzPts val="1400"/>
              <a:buChar char="■"/>
              <a:defRPr/>
            </a:lvl9pPr>
          </a:lstStyle>
          <a:p>
            <a:endParaRPr/>
          </a:p>
        </p:txBody>
      </p:sp>
      <p:sp>
        <p:nvSpPr>
          <p:cNvPr id="28" name="Google Shape;28;g9c51c90bcf_0_301"/>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lvl1pPr marL="0" marR="0" lvl="0"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32684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ontent slide with title 8">
  <p:cSld name="content slide with title 8">
    <p:spTree>
      <p:nvGrpSpPr>
        <p:cNvPr id="1" name="Shape 216"/>
        <p:cNvGrpSpPr/>
        <p:nvPr/>
      </p:nvGrpSpPr>
      <p:grpSpPr>
        <a:xfrm>
          <a:off x="0" y="0"/>
          <a:ext cx="0" cy="0"/>
          <a:chOff x="0" y="0"/>
          <a:chExt cx="0" cy="0"/>
        </a:xfrm>
      </p:grpSpPr>
      <p:sp>
        <p:nvSpPr>
          <p:cNvPr id="218" name="Google Shape;218;p51"/>
          <p:cNvSpPr txBox="1">
            <a:spLocks noGrp="1"/>
          </p:cNvSpPr>
          <p:nvPr>
            <p:ph type="title"/>
          </p:nvPr>
        </p:nvSpPr>
        <p:spPr>
          <a:xfrm>
            <a:off x="573600" y="278533"/>
            <a:ext cx="11018000" cy="820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b="1">
                <a:solidFill>
                  <a:srgbClr val="274C71"/>
                </a:solidFill>
                <a:latin typeface="Roboto Slab"/>
                <a:ea typeface="Roboto Slab"/>
                <a:cs typeface="Roboto Slab"/>
                <a:sym typeface="Roboto Slab"/>
              </a:defRPr>
            </a:lvl1pPr>
            <a:lvl2pPr lvl="1" rtl="0">
              <a:spcBef>
                <a:spcPts val="0"/>
              </a:spcBef>
              <a:spcAft>
                <a:spcPts val="0"/>
              </a:spcAft>
              <a:buNone/>
              <a:defRPr sz="3200">
                <a:solidFill>
                  <a:srgbClr val="274C71"/>
                </a:solidFill>
              </a:defRPr>
            </a:lvl2pPr>
            <a:lvl3pPr lvl="2" rtl="0">
              <a:spcBef>
                <a:spcPts val="0"/>
              </a:spcBef>
              <a:spcAft>
                <a:spcPts val="0"/>
              </a:spcAft>
              <a:buNone/>
              <a:defRPr sz="3200">
                <a:solidFill>
                  <a:srgbClr val="274C71"/>
                </a:solidFill>
              </a:defRPr>
            </a:lvl3pPr>
            <a:lvl4pPr lvl="3" rtl="0">
              <a:spcBef>
                <a:spcPts val="0"/>
              </a:spcBef>
              <a:spcAft>
                <a:spcPts val="0"/>
              </a:spcAft>
              <a:buNone/>
              <a:defRPr sz="3200">
                <a:solidFill>
                  <a:srgbClr val="274C71"/>
                </a:solidFill>
              </a:defRPr>
            </a:lvl4pPr>
            <a:lvl5pPr lvl="4" rtl="0">
              <a:spcBef>
                <a:spcPts val="0"/>
              </a:spcBef>
              <a:spcAft>
                <a:spcPts val="0"/>
              </a:spcAft>
              <a:buNone/>
              <a:defRPr sz="3200">
                <a:solidFill>
                  <a:srgbClr val="274C71"/>
                </a:solidFill>
              </a:defRPr>
            </a:lvl5pPr>
            <a:lvl6pPr lvl="5" rtl="0">
              <a:spcBef>
                <a:spcPts val="0"/>
              </a:spcBef>
              <a:spcAft>
                <a:spcPts val="0"/>
              </a:spcAft>
              <a:buNone/>
              <a:defRPr sz="3200">
                <a:solidFill>
                  <a:srgbClr val="274C71"/>
                </a:solidFill>
              </a:defRPr>
            </a:lvl6pPr>
            <a:lvl7pPr lvl="6" rtl="0">
              <a:spcBef>
                <a:spcPts val="0"/>
              </a:spcBef>
              <a:spcAft>
                <a:spcPts val="0"/>
              </a:spcAft>
              <a:buNone/>
              <a:defRPr sz="3200">
                <a:solidFill>
                  <a:srgbClr val="274C71"/>
                </a:solidFill>
              </a:defRPr>
            </a:lvl7pPr>
            <a:lvl8pPr lvl="7" rtl="0">
              <a:spcBef>
                <a:spcPts val="0"/>
              </a:spcBef>
              <a:spcAft>
                <a:spcPts val="0"/>
              </a:spcAft>
              <a:buNone/>
              <a:defRPr sz="3200">
                <a:solidFill>
                  <a:srgbClr val="274C71"/>
                </a:solidFill>
              </a:defRPr>
            </a:lvl8pPr>
            <a:lvl9pPr lvl="8" rtl="0">
              <a:spcBef>
                <a:spcPts val="0"/>
              </a:spcBef>
              <a:spcAft>
                <a:spcPts val="0"/>
              </a:spcAft>
              <a:buNone/>
              <a:defRPr sz="3200">
                <a:solidFill>
                  <a:srgbClr val="274C71"/>
                </a:solidFill>
              </a:defRPr>
            </a:lvl9pPr>
          </a:lstStyle>
          <a:p>
            <a:endParaRPr/>
          </a:p>
        </p:txBody>
      </p:sp>
    </p:spTree>
    <p:extLst>
      <p:ext uri="{BB962C8B-B14F-4D97-AF65-F5344CB8AC3E}">
        <p14:creationId xmlns:p14="http://schemas.microsoft.com/office/powerpoint/2010/main" val="985754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8347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1D2DB-18F0-2741-B777-1A8CF9A103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26B8C3-BB2D-5C4C-BE82-A95FAD4980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BBCED3-7542-214B-BF9F-120BC7038098}"/>
              </a:ext>
            </a:extLst>
          </p:cNvPr>
          <p:cNvSpPr>
            <a:spLocks noGrp="1"/>
          </p:cNvSpPr>
          <p:nvPr>
            <p:ph type="dt" sz="half" idx="10"/>
          </p:nvPr>
        </p:nvSpPr>
        <p:spPr/>
        <p:txBody>
          <a:bodyPr/>
          <a:lstStyle/>
          <a:p>
            <a:fld id="{B16601B1-8D6C-7C44-B908-3841C985EB14}" type="datetimeFigureOut">
              <a:rPr lang="en-US" smtClean="0"/>
              <a:t>3/10/2022</a:t>
            </a:fld>
            <a:endParaRPr lang="en-US"/>
          </a:p>
        </p:txBody>
      </p:sp>
      <p:sp>
        <p:nvSpPr>
          <p:cNvPr id="5" name="Footer Placeholder 4">
            <a:extLst>
              <a:ext uri="{FF2B5EF4-FFF2-40B4-BE49-F238E27FC236}">
                <a16:creationId xmlns:a16="http://schemas.microsoft.com/office/drawing/2014/main" id="{C918F3FF-47D4-8C48-A349-C0ACB59759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34D9E8-3F9D-404A-A2A4-284C4E7A2604}"/>
              </a:ext>
            </a:extLst>
          </p:cNvPr>
          <p:cNvSpPr>
            <a:spLocks noGrp="1"/>
          </p:cNvSpPr>
          <p:nvPr>
            <p:ph type="sldNum" sz="quarter" idx="12"/>
          </p:nvPr>
        </p:nvSpPr>
        <p:spPr/>
        <p:txBody>
          <a:bodyPr/>
          <a:lstStyle/>
          <a:p>
            <a:fld id="{9F1DE8B7-7637-A44F-B0C6-913C50BD8CA4}" type="slidenum">
              <a:rPr lang="en-US" smtClean="0"/>
              <a:t>‹#›</a:t>
            </a:fld>
            <a:endParaRPr lang="en-US"/>
          </a:p>
        </p:txBody>
      </p:sp>
    </p:spTree>
    <p:extLst>
      <p:ext uri="{BB962C8B-B14F-4D97-AF65-F5344CB8AC3E}">
        <p14:creationId xmlns:p14="http://schemas.microsoft.com/office/powerpoint/2010/main" val="3973690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6110C-6540-5144-BD06-ED801E6092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60E96F-ED93-4946-AB56-8789EF8821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0BA0FC-A6FA-694A-9EB9-13C8051F0342}"/>
              </a:ext>
            </a:extLst>
          </p:cNvPr>
          <p:cNvSpPr>
            <a:spLocks noGrp="1"/>
          </p:cNvSpPr>
          <p:nvPr>
            <p:ph type="dt" sz="half" idx="10"/>
          </p:nvPr>
        </p:nvSpPr>
        <p:spPr/>
        <p:txBody>
          <a:bodyPr/>
          <a:lstStyle/>
          <a:p>
            <a:fld id="{B16601B1-8D6C-7C44-B908-3841C985EB14}" type="datetimeFigureOut">
              <a:rPr lang="en-US" smtClean="0"/>
              <a:t>3/10/2022</a:t>
            </a:fld>
            <a:endParaRPr lang="en-US"/>
          </a:p>
        </p:txBody>
      </p:sp>
      <p:sp>
        <p:nvSpPr>
          <p:cNvPr id="5" name="Footer Placeholder 4">
            <a:extLst>
              <a:ext uri="{FF2B5EF4-FFF2-40B4-BE49-F238E27FC236}">
                <a16:creationId xmlns:a16="http://schemas.microsoft.com/office/drawing/2014/main" id="{11D66E81-4747-F947-AADB-9A73407C31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0B877E-1982-4A47-B7E5-9C66D3E7819B}"/>
              </a:ext>
            </a:extLst>
          </p:cNvPr>
          <p:cNvSpPr>
            <a:spLocks noGrp="1"/>
          </p:cNvSpPr>
          <p:nvPr>
            <p:ph type="sldNum" sz="quarter" idx="12"/>
          </p:nvPr>
        </p:nvSpPr>
        <p:spPr/>
        <p:txBody>
          <a:bodyPr/>
          <a:lstStyle/>
          <a:p>
            <a:fld id="{9F1DE8B7-7637-A44F-B0C6-913C50BD8CA4}" type="slidenum">
              <a:rPr lang="en-US" smtClean="0"/>
              <a:t>‹#›</a:t>
            </a:fld>
            <a:endParaRPr lang="en-US"/>
          </a:p>
        </p:txBody>
      </p:sp>
    </p:spTree>
    <p:extLst>
      <p:ext uri="{BB962C8B-B14F-4D97-AF65-F5344CB8AC3E}">
        <p14:creationId xmlns:p14="http://schemas.microsoft.com/office/powerpoint/2010/main" val="421082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D4099-94B6-E74B-9238-1B2CAED1E1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EC3158-5202-0045-8555-0BB1C4B21D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87A7E3-4A42-0243-B7E9-3804D0B84B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FCA928-0DF3-7544-8871-83B0CBCC4F30}"/>
              </a:ext>
            </a:extLst>
          </p:cNvPr>
          <p:cNvSpPr>
            <a:spLocks noGrp="1"/>
          </p:cNvSpPr>
          <p:nvPr>
            <p:ph type="dt" sz="half" idx="10"/>
          </p:nvPr>
        </p:nvSpPr>
        <p:spPr/>
        <p:txBody>
          <a:bodyPr/>
          <a:lstStyle/>
          <a:p>
            <a:fld id="{B16601B1-8D6C-7C44-B908-3841C985EB14}" type="datetimeFigureOut">
              <a:rPr lang="en-US" smtClean="0"/>
              <a:t>3/10/2022</a:t>
            </a:fld>
            <a:endParaRPr lang="en-US"/>
          </a:p>
        </p:txBody>
      </p:sp>
      <p:sp>
        <p:nvSpPr>
          <p:cNvPr id="6" name="Footer Placeholder 5">
            <a:extLst>
              <a:ext uri="{FF2B5EF4-FFF2-40B4-BE49-F238E27FC236}">
                <a16:creationId xmlns:a16="http://schemas.microsoft.com/office/drawing/2014/main" id="{3EB16D1B-BCEC-CF46-BB6D-3B3B84E990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D0DE84-F856-B24D-961E-F8DD02D0217F}"/>
              </a:ext>
            </a:extLst>
          </p:cNvPr>
          <p:cNvSpPr>
            <a:spLocks noGrp="1"/>
          </p:cNvSpPr>
          <p:nvPr>
            <p:ph type="sldNum" sz="quarter" idx="12"/>
          </p:nvPr>
        </p:nvSpPr>
        <p:spPr/>
        <p:txBody>
          <a:bodyPr/>
          <a:lstStyle/>
          <a:p>
            <a:fld id="{9F1DE8B7-7637-A44F-B0C6-913C50BD8CA4}" type="slidenum">
              <a:rPr lang="en-US" smtClean="0"/>
              <a:t>‹#›</a:t>
            </a:fld>
            <a:endParaRPr lang="en-US"/>
          </a:p>
        </p:txBody>
      </p:sp>
    </p:spTree>
    <p:extLst>
      <p:ext uri="{BB962C8B-B14F-4D97-AF65-F5344CB8AC3E}">
        <p14:creationId xmlns:p14="http://schemas.microsoft.com/office/powerpoint/2010/main" val="2133685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8CC13-1DBD-4947-BE70-07C59B7B21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F06638-2891-E741-8EB6-30759EAE64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1B2388-4587-5A48-BF1B-562E306F1F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4EC5D3-B3B0-664B-B237-5B24D3697B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319ACE-5783-5D49-938B-BD8527B50A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E93950-DEC0-A148-B440-17D5D93C751B}"/>
              </a:ext>
            </a:extLst>
          </p:cNvPr>
          <p:cNvSpPr>
            <a:spLocks noGrp="1"/>
          </p:cNvSpPr>
          <p:nvPr>
            <p:ph type="dt" sz="half" idx="10"/>
          </p:nvPr>
        </p:nvSpPr>
        <p:spPr/>
        <p:txBody>
          <a:bodyPr/>
          <a:lstStyle/>
          <a:p>
            <a:fld id="{B16601B1-8D6C-7C44-B908-3841C985EB14}" type="datetimeFigureOut">
              <a:rPr lang="en-US" smtClean="0"/>
              <a:t>3/10/2022</a:t>
            </a:fld>
            <a:endParaRPr lang="en-US"/>
          </a:p>
        </p:txBody>
      </p:sp>
      <p:sp>
        <p:nvSpPr>
          <p:cNvPr id="8" name="Footer Placeholder 7">
            <a:extLst>
              <a:ext uri="{FF2B5EF4-FFF2-40B4-BE49-F238E27FC236}">
                <a16:creationId xmlns:a16="http://schemas.microsoft.com/office/drawing/2014/main" id="{885C33A1-3A5A-D34F-921F-20D33F2C9C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10E938-8E74-FB44-81C0-6484A2CAD57F}"/>
              </a:ext>
            </a:extLst>
          </p:cNvPr>
          <p:cNvSpPr>
            <a:spLocks noGrp="1"/>
          </p:cNvSpPr>
          <p:nvPr>
            <p:ph type="sldNum" sz="quarter" idx="12"/>
          </p:nvPr>
        </p:nvSpPr>
        <p:spPr/>
        <p:txBody>
          <a:bodyPr/>
          <a:lstStyle/>
          <a:p>
            <a:fld id="{9F1DE8B7-7637-A44F-B0C6-913C50BD8CA4}" type="slidenum">
              <a:rPr lang="en-US" smtClean="0"/>
              <a:t>‹#›</a:t>
            </a:fld>
            <a:endParaRPr lang="en-US"/>
          </a:p>
        </p:txBody>
      </p:sp>
    </p:spTree>
    <p:extLst>
      <p:ext uri="{BB962C8B-B14F-4D97-AF65-F5344CB8AC3E}">
        <p14:creationId xmlns:p14="http://schemas.microsoft.com/office/powerpoint/2010/main" val="974319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A05BE-8050-0E4C-890F-27601F65C4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1784DD-C91D-3D44-821E-C4585CB30143}"/>
              </a:ext>
            </a:extLst>
          </p:cNvPr>
          <p:cNvSpPr>
            <a:spLocks noGrp="1"/>
          </p:cNvSpPr>
          <p:nvPr>
            <p:ph type="dt" sz="half" idx="10"/>
          </p:nvPr>
        </p:nvSpPr>
        <p:spPr/>
        <p:txBody>
          <a:bodyPr/>
          <a:lstStyle/>
          <a:p>
            <a:fld id="{B16601B1-8D6C-7C44-B908-3841C985EB14}" type="datetimeFigureOut">
              <a:rPr lang="en-US" smtClean="0"/>
              <a:t>3/10/2022</a:t>
            </a:fld>
            <a:endParaRPr lang="en-US"/>
          </a:p>
        </p:txBody>
      </p:sp>
      <p:sp>
        <p:nvSpPr>
          <p:cNvPr id="4" name="Footer Placeholder 3">
            <a:extLst>
              <a:ext uri="{FF2B5EF4-FFF2-40B4-BE49-F238E27FC236}">
                <a16:creationId xmlns:a16="http://schemas.microsoft.com/office/drawing/2014/main" id="{D1791117-BEB1-494E-B0E3-33EF2412C3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A99882-16DC-C745-B9FC-9F4F05374730}"/>
              </a:ext>
            </a:extLst>
          </p:cNvPr>
          <p:cNvSpPr>
            <a:spLocks noGrp="1"/>
          </p:cNvSpPr>
          <p:nvPr>
            <p:ph type="sldNum" sz="quarter" idx="12"/>
          </p:nvPr>
        </p:nvSpPr>
        <p:spPr/>
        <p:txBody>
          <a:bodyPr/>
          <a:lstStyle/>
          <a:p>
            <a:fld id="{9F1DE8B7-7637-A44F-B0C6-913C50BD8CA4}" type="slidenum">
              <a:rPr lang="en-US" smtClean="0"/>
              <a:t>‹#›</a:t>
            </a:fld>
            <a:endParaRPr lang="en-US"/>
          </a:p>
        </p:txBody>
      </p:sp>
    </p:spTree>
    <p:extLst>
      <p:ext uri="{BB962C8B-B14F-4D97-AF65-F5344CB8AC3E}">
        <p14:creationId xmlns:p14="http://schemas.microsoft.com/office/powerpoint/2010/main" val="3048529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7ECB5E-2F74-044C-8BFF-75174362B85B}"/>
              </a:ext>
            </a:extLst>
          </p:cNvPr>
          <p:cNvSpPr>
            <a:spLocks noGrp="1"/>
          </p:cNvSpPr>
          <p:nvPr>
            <p:ph type="dt" sz="half" idx="10"/>
          </p:nvPr>
        </p:nvSpPr>
        <p:spPr/>
        <p:txBody>
          <a:bodyPr/>
          <a:lstStyle/>
          <a:p>
            <a:fld id="{B16601B1-8D6C-7C44-B908-3841C985EB14}" type="datetimeFigureOut">
              <a:rPr lang="en-US" smtClean="0"/>
              <a:t>3/10/2022</a:t>
            </a:fld>
            <a:endParaRPr lang="en-US"/>
          </a:p>
        </p:txBody>
      </p:sp>
      <p:sp>
        <p:nvSpPr>
          <p:cNvPr id="3" name="Footer Placeholder 2">
            <a:extLst>
              <a:ext uri="{FF2B5EF4-FFF2-40B4-BE49-F238E27FC236}">
                <a16:creationId xmlns:a16="http://schemas.microsoft.com/office/drawing/2014/main" id="{EC6C811E-CB51-B14A-92A1-2FCC2B505D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FE1E81-5247-B741-BEF1-5A0B3DC98E7B}"/>
              </a:ext>
            </a:extLst>
          </p:cNvPr>
          <p:cNvSpPr>
            <a:spLocks noGrp="1"/>
          </p:cNvSpPr>
          <p:nvPr>
            <p:ph type="sldNum" sz="quarter" idx="12"/>
          </p:nvPr>
        </p:nvSpPr>
        <p:spPr/>
        <p:txBody>
          <a:bodyPr/>
          <a:lstStyle/>
          <a:p>
            <a:fld id="{9F1DE8B7-7637-A44F-B0C6-913C50BD8CA4}" type="slidenum">
              <a:rPr lang="en-US" smtClean="0"/>
              <a:t>‹#›</a:t>
            </a:fld>
            <a:endParaRPr lang="en-US"/>
          </a:p>
        </p:txBody>
      </p:sp>
    </p:spTree>
    <p:extLst>
      <p:ext uri="{BB962C8B-B14F-4D97-AF65-F5344CB8AC3E}">
        <p14:creationId xmlns:p14="http://schemas.microsoft.com/office/powerpoint/2010/main" val="462059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7BCAC-FDF1-1146-A38A-DC1218253B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EE5CF7-699F-664D-88DC-CD1C9A5ADC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51D634-5AA8-E340-9E21-BC99FC5040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A0F174-7834-5640-87F0-F4B6211B79C8}"/>
              </a:ext>
            </a:extLst>
          </p:cNvPr>
          <p:cNvSpPr>
            <a:spLocks noGrp="1"/>
          </p:cNvSpPr>
          <p:nvPr>
            <p:ph type="dt" sz="half" idx="10"/>
          </p:nvPr>
        </p:nvSpPr>
        <p:spPr/>
        <p:txBody>
          <a:bodyPr/>
          <a:lstStyle/>
          <a:p>
            <a:fld id="{B16601B1-8D6C-7C44-B908-3841C985EB14}" type="datetimeFigureOut">
              <a:rPr lang="en-US" smtClean="0"/>
              <a:t>3/10/2022</a:t>
            </a:fld>
            <a:endParaRPr lang="en-US"/>
          </a:p>
        </p:txBody>
      </p:sp>
      <p:sp>
        <p:nvSpPr>
          <p:cNvPr id="6" name="Footer Placeholder 5">
            <a:extLst>
              <a:ext uri="{FF2B5EF4-FFF2-40B4-BE49-F238E27FC236}">
                <a16:creationId xmlns:a16="http://schemas.microsoft.com/office/drawing/2014/main" id="{5349C9BD-A65E-BA46-9369-BF1E8EAAC2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EB736E-BF05-1F4F-9219-21730C675D24}"/>
              </a:ext>
            </a:extLst>
          </p:cNvPr>
          <p:cNvSpPr>
            <a:spLocks noGrp="1"/>
          </p:cNvSpPr>
          <p:nvPr>
            <p:ph type="sldNum" sz="quarter" idx="12"/>
          </p:nvPr>
        </p:nvSpPr>
        <p:spPr/>
        <p:txBody>
          <a:bodyPr/>
          <a:lstStyle/>
          <a:p>
            <a:fld id="{9F1DE8B7-7637-A44F-B0C6-913C50BD8CA4}" type="slidenum">
              <a:rPr lang="en-US" smtClean="0"/>
              <a:t>‹#›</a:t>
            </a:fld>
            <a:endParaRPr lang="en-US"/>
          </a:p>
        </p:txBody>
      </p:sp>
    </p:spTree>
    <p:extLst>
      <p:ext uri="{BB962C8B-B14F-4D97-AF65-F5344CB8AC3E}">
        <p14:creationId xmlns:p14="http://schemas.microsoft.com/office/powerpoint/2010/main" val="99518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B22E4-5E01-2846-B56F-C4E0DBE506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1B17B3-54F1-C942-ABF7-1EA1A6A782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A68EA7-2CB4-9149-959F-54D45DE96F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03DD6C-A2BD-5043-84DE-7F7BC819FEDA}"/>
              </a:ext>
            </a:extLst>
          </p:cNvPr>
          <p:cNvSpPr>
            <a:spLocks noGrp="1"/>
          </p:cNvSpPr>
          <p:nvPr>
            <p:ph type="dt" sz="half" idx="10"/>
          </p:nvPr>
        </p:nvSpPr>
        <p:spPr/>
        <p:txBody>
          <a:bodyPr/>
          <a:lstStyle/>
          <a:p>
            <a:fld id="{B16601B1-8D6C-7C44-B908-3841C985EB14}" type="datetimeFigureOut">
              <a:rPr lang="en-US" smtClean="0"/>
              <a:t>3/10/2022</a:t>
            </a:fld>
            <a:endParaRPr lang="en-US"/>
          </a:p>
        </p:txBody>
      </p:sp>
      <p:sp>
        <p:nvSpPr>
          <p:cNvPr id="6" name="Footer Placeholder 5">
            <a:extLst>
              <a:ext uri="{FF2B5EF4-FFF2-40B4-BE49-F238E27FC236}">
                <a16:creationId xmlns:a16="http://schemas.microsoft.com/office/drawing/2014/main" id="{FAE636AB-084E-554D-BB82-E26614AEF0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CE05A7-3182-CB48-92EF-8B0C7ADF9E97}"/>
              </a:ext>
            </a:extLst>
          </p:cNvPr>
          <p:cNvSpPr>
            <a:spLocks noGrp="1"/>
          </p:cNvSpPr>
          <p:nvPr>
            <p:ph type="sldNum" sz="quarter" idx="12"/>
          </p:nvPr>
        </p:nvSpPr>
        <p:spPr/>
        <p:txBody>
          <a:bodyPr/>
          <a:lstStyle/>
          <a:p>
            <a:fld id="{9F1DE8B7-7637-A44F-B0C6-913C50BD8CA4}" type="slidenum">
              <a:rPr lang="en-US" smtClean="0"/>
              <a:t>‹#›</a:t>
            </a:fld>
            <a:endParaRPr lang="en-US"/>
          </a:p>
        </p:txBody>
      </p:sp>
    </p:spTree>
    <p:extLst>
      <p:ext uri="{BB962C8B-B14F-4D97-AF65-F5344CB8AC3E}">
        <p14:creationId xmlns:p14="http://schemas.microsoft.com/office/powerpoint/2010/main" val="2410915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sky, outdoor, boat&#10;&#10;Description automatically generated">
            <a:extLst>
              <a:ext uri="{FF2B5EF4-FFF2-40B4-BE49-F238E27FC236}">
                <a16:creationId xmlns:a16="http://schemas.microsoft.com/office/drawing/2014/main" id="{BECEF10A-5771-424B-A518-6AC8F05CFBBA}"/>
              </a:ext>
            </a:extLst>
          </p:cNvPr>
          <p:cNvPicPr>
            <a:picLocks noChangeAspect="1"/>
          </p:cNvPicPr>
          <p:nvPr userDrawn="1"/>
        </p:nvPicPr>
        <p:blipFill>
          <a:blip r:embed="rId17" cstate="screen">
            <a:alphaModFix amt="25000"/>
            <a:extLst>
              <a:ext uri="{28A0092B-C50C-407E-A947-70E740481C1C}">
                <a14:useLocalDpi xmlns:a14="http://schemas.microsoft.com/office/drawing/2010/main"/>
              </a:ext>
            </a:extLst>
          </a:blip>
          <a:stretch>
            <a:fillRect/>
          </a:stretch>
        </p:blipFill>
        <p:spPr>
          <a:xfrm>
            <a:off x="0" y="0"/>
            <a:ext cx="12206711" cy="6858000"/>
          </a:xfrm>
          <a:prstGeom prst="rect">
            <a:avLst/>
          </a:prstGeom>
        </p:spPr>
      </p:pic>
      <p:sp>
        <p:nvSpPr>
          <p:cNvPr id="2" name="Title Placeholder 1">
            <a:extLst>
              <a:ext uri="{FF2B5EF4-FFF2-40B4-BE49-F238E27FC236}">
                <a16:creationId xmlns:a16="http://schemas.microsoft.com/office/drawing/2014/main" id="{73E554DE-5699-044D-B159-F6D73746BC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4807801-6BF6-7141-B301-2712037669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4CAB203-07A3-7040-B147-20EA94EFAB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6601B1-8D6C-7C44-B908-3841C985EB14}" type="datetimeFigureOut">
              <a:rPr lang="en-US" smtClean="0"/>
              <a:t>3/10/2022</a:t>
            </a:fld>
            <a:endParaRPr lang="en-US"/>
          </a:p>
        </p:txBody>
      </p:sp>
      <p:sp>
        <p:nvSpPr>
          <p:cNvPr id="5" name="Footer Placeholder 4">
            <a:extLst>
              <a:ext uri="{FF2B5EF4-FFF2-40B4-BE49-F238E27FC236}">
                <a16:creationId xmlns:a16="http://schemas.microsoft.com/office/drawing/2014/main" id="{72832341-FBE8-5C49-8454-A62F34ECE9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CFD8EA-D94E-084D-9330-F6269D49AF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DE8B7-7637-A44F-B0C6-913C50BD8CA4}" type="slidenum">
              <a:rPr lang="en-US" smtClean="0"/>
              <a:t>‹#›</a:t>
            </a:fld>
            <a:endParaRPr lang="en-US"/>
          </a:p>
        </p:txBody>
      </p:sp>
    </p:spTree>
    <p:extLst>
      <p:ext uri="{BB962C8B-B14F-4D97-AF65-F5344CB8AC3E}">
        <p14:creationId xmlns:p14="http://schemas.microsoft.com/office/powerpoint/2010/main" val="2971768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7" r:id="rId15"/>
  </p:sldLayoutIdLst>
  <p:txStyles>
    <p:titleStyle>
      <a:lvl1pPr algn="ctr" defTabSz="914400" rtl="0" eaLnBrk="1" latinLnBrk="0" hangingPunct="1">
        <a:lnSpc>
          <a:spcPct val="90000"/>
        </a:lnSpc>
        <a:spcBef>
          <a:spcPct val="0"/>
        </a:spcBef>
        <a:buNone/>
        <a:defRPr sz="4400" kern="1200">
          <a:solidFill>
            <a:srgbClr val="163768"/>
          </a:solidFill>
          <a:latin typeface="Cambria" panose="0204050305040603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18" Type="http://schemas.openxmlformats.org/officeDocument/2006/relationships/image" Target="../media/image35.png"/><Relationship Id="rId26" Type="http://schemas.openxmlformats.org/officeDocument/2006/relationships/image" Target="../media/image43.png"/><Relationship Id="rId3" Type="http://schemas.openxmlformats.org/officeDocument/2006/relationships/image" Target="../media/image20.png"/><Relationship Id="rId21" Type="http://schemas.openxmlformats.org/officeDocument/2006/relationships/image" Target="../media/image38.png"/><Relationship Id="rId7" Type="http://schemas.openxmlformats.org/officeDocument/2006/relationships/image" Target="../media/image24.jpeg"/><Relationship Id="rId12" Type="http://schemas.openxmlformats.org/officeDocument/2006/relationships/image" Target="../media/image29.jpeg"/><Relationship Id="rId17" Type="http://schemas.openxmlformats.org/officeDocument/2006/relationships/image" Target="../media/image34.tiff"/><Relationship Id="rId25" Type="http://schemas.openxmlformats.org/officeDocument/2006/relationships/image" Target="../media/image42.png"/><Relationship Id="rId2" Type="http://schemas.openxmlformats.org/officeDocument/2006/relationships/notesSlide" Target="../notesSlides/notesSlide11.xml"/><Relationship Id="rId16" Type="http://schemas.openxmlformats.org/officeDocument/2006/relationships/image" Target="../media/image33.png"/><Relationship Id="rId20" Type="http://schemas.openxmlformats.org/officeDocument/2006/relationships/image" Target="../media/image37.png"/><Relationship Id="rId29" Type="http://schemas.openxmlformats.org/officeDocument/2006/relationships/image" Target="../media/image46.png"/><Relationship Id="rId1" Type="http://schemas.openxmlformats.org/officeDocument/2006/relationships/slideLayout" Target="../slideLayouts/slideLayout13.xml"/><Relationship Id="rId6" Type="http://schemas.openxmlformats.org/officeDocument/2006/relationships/image" Target="../media/image23.jpeg"/><Relationship Id="rId11" Type="http://schemas.openxmlformats.org/officeDocument/2006/relationships/image" Target="../media/image28.png"/><Relationship Id="rId24" Type="http://schemas.openxmlformats.org/officeDocument/2006/relationships/image" Target="../media/image41.pn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28" Type="http://schemas.openxmlformats.org/officeDocument/2006/relationships/image" Target="../media/image45.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jpg"/><Relationship Id="rId27" Type="http://schemas.openxmlformats.org/officeDocument/2006/relationships/image" Target="../media/image44.png"/><Relationship Id="rId30"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hyperlink" Target="http://www.aacc21stcenturycenter.org/article/student-success-centers-aim-to-improve-outcom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481E576-88A2-F44E-8063-9BD1F1CB6AD7}"/>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picture containing boat, outdoor, open, day&#10;&#10;Description automatically generated">
            <a:extLst>
              <a:ext uri="{FF2B5EF4-FFF2-40B4-BE49-F238E27FC236}">
                <a16:creationId xmlns:a16="http://schemas.microsoft.com/office/drawing/2014/main" id="{DA050DE0-78CA-3E4D-BD96-45C4B8D06A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7213"/>
          <a:stretch/>
        </p:blipFill>
        <p:spPr>
          <a:xfrm>
            <a:off x="0" y="0"/>
            <a:ext cx="12192000" cy="4991704"/>
          </a:xfrm>
          <a:prstGeom prst="rect">
            <a:avLst/>
          </a:prstGeom>
        </p:spPr>
      </p:pic>
      <p:sp>
        <p:nvSpPr>
          <p:cNvPr id="6" name="Google Shape;199;p1">
            <a:extLst>
              <a:ext uri="{FF2B5EF4-FFF2-40B4-BE49-F238E27FC236}">
                <a16:creationId xmlns:a16="http://schemas.microsoft.com/office/drawing/2014/main" id="{3DA8F9DC-7EA5-5946-8FE6-164BD5AB5C20}"/>
              </a:ext>
            </a:extLst>
          </p:cNvPr>
          <p:cNvSpPr txBox="1">
            <a:spLocks/>
          </p:cNvSpPr>
          <p:nvPr/>
        </p:nvSpPr>
        <p:spPr>
          <a:xfrm>
            <a:off x="1906425" y="1323296"/>
            <a:ext cx="8923071" cy="2571367"/>
          </a:xfrm>
          <a:prstGeom prst="rect">
            <a:avLst/>
          </a:prstGeom>
          <a:noFill/>
          <a:ln>
            <a:noFill/>
          </a:ln>
        </p:spPr>
        <p:txBody>
          <a:bodyPr spcFirstLastPara="1" wrap="square" lIns="91425" tIns="45700" rIns="91425" bIns="45700" anchor="b" anchorCtr="0">
            <a:normAutofit/>
          </a:bodyPr>
          <a:lstStyle>
            <a:lvl1pPr algn="ctr"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a:lstStyle>
          <a:p>
            <a:pPr>
              <a:spcBef>
                <a:spcPts val="0"/>
              </a:spcBef>
              <a:buClr>
                <a:schemeClr val="dk1"/>
              </a:buClr>
              <a:buSzPts val="3600"/>
              <a:buFont typeface="Lustria"/>
              <a:buNone/>
            </a:pPr>
            <a:r>
              <a:rPr lang="en-US" sz="5400" b="1" dirty="0">
                <a:solidFill>
                  <a:srgbClr val="163768"/>
                </a:solidFill>
                <a:latin typeface="Cambria" panose="02040503050406030204" pitchFamily="18" charset="0"/>
                <a:ea typeface="Lustria"/>
                <a:cs typeface="Lustria"/>
                <a:sym typeface="Lustria"/>
              </a:rPr>
              <a:t>Program Pathways Mapper</a:t>
            </a:r>
            <a:r>
              <a:rPr lang="en-US" sz="5400" dirty="0">
                <a:solidFill>
                  <a:srgbClr val="163768"/>
                </a:solidFill>
                <a:latin typeface="Cambria" panose="02040503050406030204" pitchFamily="18" charset="0"/>
                <a:ea typeface="Lustria"/>
                <a:cs typeface="Lustria"/>
                <a:sym typeface="Lustria"/>
              </a:rPr>
              <a:t>: </a:t>
            </a:r>
            <a:r>
              <a:rPr lang="en-US" sz="4200" dirty="0">
                <a:latin typeface="Cambria" panose="02040503050406030204" pitchFamily="18" charset="0"/>
                <a:ea typeface="Lustria"/>
                <a:cs typeface="Lustria"/>
                <a:sym typeface="Lustria"/>
              </a:rPr>
              <a:t/>
            </a:r>
            <a:br>
              <a:rPr lang="en-US" sz="4200" dirty="0">
                <a:latin typeface="Cambria" panose="02040503050406030204" pitchFamily="18" charset="0"/>
                <a:ea typeface="Lustria"/>
                <a:cs typeface="Lustria"/>
                <a:sym typeface="Lustria"/>
              </a:rPr>
            </a:br>
            <a:r>
              <a:rPr lang="en-US" sz="4000" dirty="0">
                <a:latin typeface="Cambria" panose="02040503050406030204" pitchFamily="18" charset="0"/>
                <a:ea typeface="Lustria"/>
                <a:cs typeface="Lustria"/>
                <a:sym typeface="Lustria"/>
              </a:rPr>
              <a:t>An Intersegmental Pathways Solution </a:t>
            </a:r>
          </a:p>
          <a:p>
            <a:pPr>
              <a:spcBef>
                <a:spcPts val="0"/>
              </a:spcBef>
              <a:buClr>
                <a:schemeClr val="dk1"/>
              </a:buClr>
              <a:buSzPts val="3600"/>
              <a:buFont typeface="Lustria"/>
              <a:buNone/>
            </a:pPr>
            <a:r>
              <a:rPr lang="en-US" sz="4000" dirty="0">
                <a:latin typeface="Cambria" panose="02040503050406030204" pitchFamily="18" charset="0"/>
                <a:ea typeface="Lustria"/>
                <a:cs typeface="Lustria"/>
                <a:sym typeface="Lustria"/>
              </a:rPr>
              <a:t>to Advance Transfer &amp; Degree </a:t>
            </a:r>
            <a:br>
              <a:rPr lang="en-US" sz="4000" dirty="0">
                <a:latin typeface="Cambria" panose="02040503050406030204" pitchFamily="18" charset="0"/>
                <a:ea typeface="Lustria"/>
                <a:cs typeface="Lustria"/>
                <a:sym typeface="Lustria"/>
              </a:rPr>
            </a:br>
            <a:r>
              <a:rPr lang="en-US" sz="4000" dirty="0">
                <a:latin typeface="Cambria" panose="02040503050406030204" pitchFamily="18" charset="0"/>
                <a:ea typeface="Lustria"/>
                <a:cs typeface="Lustria"/>
                <a:sym typeface="Lustria"/>
              </a:rPr>
              <a:t>Completion with Equity</a:t>
            </a:r>
            <a:endParaRPr lang="en-US" sz="4200" dirty="0">
              <a:latin typeface="Cambria" panose="02040503050406030204" pitchFamily="18" charset="0"/>
              <a:ea typeface="Lustria"/>
              <a:cs typeface="Lustria"/>
              <a:sym typeface="Lustria"/>
            </a:endParaRPr>
          </a:p>
        </p:txBody>
      </p:sp>
      <p:pic>
        <p:nvPicPr>
          <p:cNvPr id="3" name="Picture 2" descr="A picture containing logo&#10;&#10;Description automatically generated">
            <a:extLst>
              <a:ext uri="{FF2B5EF4-FFF2-40B4-BE49-F238E27FC236}">
                <a16:creationId xmlns:a16="http://schemas.microsoft.com/office/drawing/2014/main" id="{656F03A4-0064-8F49-8857-3CB0D48E36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268" y="5486519"/>
            <a:ext cx="2448923" cy="885325"/>
          </a:xfrm>
          <a:prstGeom prst="rect">
            <a:avLst/>
          </a:prstGeom>
        </p:spPr>
      </p:pic>
      <p:pic>
        <p:nvPicPr>
          <p:cNvPr id="5" name="Picture 4">
            <a:extLst>
              <a:ext uri="{FF2B5EF4-FFF2-40B4-BE49-F238E27FC236}">
                <a16:creationId xmlns:a16="http://schemas.microsoft.com/office/drawing/2014/main" id="{F988DE6F-8C1B-C34D-870A-C4B098E911E2}"/>
              </a:ext>
            </a:extLst>
          </p:cNvPr>
          <p:cNvPicPr>
            <a:picLocks noChangeAspect="1"/>
          </p:cNvPicPr>
          <p:nvPr/>
        </p:nvPicPr>
        <p:blipFill>
          <a:blip r:embed="rId4"/>
          <a:stretch>
            <a:fillRect/>
          </a:stretch>
        </p:blipFill>
        <p:spPr>
          <a:xfrm>
            <a:off x="9310732" y="5454952"/>
            <a:ext cx="1905000" cy="939800"/>
          </a:xfrm>
          <a:prstGeom prst="rect">
            <a:avLst/>
          </a:prstGeom>
        </p:spPr>
      </p:pic>
      <p:pic>
        <p:nvPicPr>
          <p:cNvPr id="2052" name="Picture 4" descr="California State University and Advanced Microgrid Solutions Announce a  Portfolio of State-of-the-art Hybrid Electric Buildings®">
            <a:extLst>
              <a:ext uri="{FF2B5EF4-FFF2-40B4-BE49-F238E27FC236}">
                <a16:creationId xmlns:a16="http://schemas.microsoft.com/office/drawing/2014/main" id="{43B90D93-6C6F-4643-A130-E6CDA736B40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09345" y="5574124"/>
            <a:ext cx="3317230" cy="70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89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4" name="Google Shape;414;p63"/>
          <p:cNvSpPr/>
          <p:nvPr/>
        </p:nvSpPr>
        <p:spPr>
          <a:xfrm>
            <a:off x="320249" y="1326712"/>
            <a:ext cx="3467340" cy="3202759"/>
          </a:xfrm>
          <a:prstGeom prst="roundRect">
            <a:avLst>
              <a:gd name="adj" fmla="val 16667"/>
            </a:avLst>
          </a:prstGeom>
          <a:solidFill>
            <a:schemeClr val="tx1">
              <a:lumMod val="65000"/>
              <a:lumOff val="35000"/>
            </a:schemeClr>
          </a:solidFill>
          <a:ln w="76200" cap="flat" cmpd="sng">
            <a:solidFill>
              <a:srgbClr val="163768"/>
            </a:solidFill>
            <a:prstDash val="solid"/>
            <a:miter lim="800000"/>
            <a:headEnd type="none" w="sm" len="sm"/>
            <a:tailEnd type="none" w="sm" len="sm"/>
          </a:ln>
        </p:spPr>
        <p:txBody>
          <a:bodyPr spcFirstLastPara="1" wrap="square" lIns="91433" tIns="45700" rIns="91433" bIns="45700" anchor="ctr" anchorCtr="0">
            <a:noAutofit/>
          </a:bodyPr>
          <a:lstStyle/>
          <a:p>
            <a:r>
              <a:rPr lang="en" sz="2000" b="1" i="1" dirty="0">
                <a:solidFill>
                  <a:schemeClr val="bg1"/>
                </a:solidFill>
                <a:latin typeface="Cambria" panose="02040503050406030204" pitchFamily="18" charset="0"/>
                <a:ea typeface="Calibri"/>
                <a:cs typeface="Calibri"/>
                <a:sym typeface="Calibri"/>
              </a:rPr>
              <a:t>[Program Mapper] puts you at ease </a:t>
            </a:r>
            <a:r>
              <a:rPr lang="en" sz="2000" i="1" dirty="0">
                <a:solidFill>
                  <a:schemeClr val="bg1"/>
                </a:solidFill>
                <a:latin typeface="Cambria" panose="02040503050406030204" pitchFamily="18" charset="0"/>
                <a:ea typeface="Calibri"/>
                <a:cs typeface="Calibri"/>
                <a:sym typeface="Calibri"/>
              </a:rPr>
              <a:t>as a college student, like, okay, </a:t>
            </a:r>
            <a:r>
              <a:rPr lang="en" sz="2000" b="1" i="1" dirty="0">
                <a:solidFill>
                  <a:schemeClr val="bg1"/>
                </a:solidFill>
                <a:latin typeface="Cambria" panose="02040503050406030204" pitchFamily="18" charset="0"/>
                <a:ea typeface="Calibri"/>
                <a:cs typeface="Calibri"/>
                <a:sym typeface="Calibri"/>
              </a:rPr>
              <a:t>this is what I need to do.</a:t>
            </a:r>
            <a:r>
              <a:rPr lang="en" sz="2000" i="1" dirty="0">
                <a:solidFill>
                  <a:schemeClr val="bg1"/>
                </a:solidFill>
                <a:latin typeface="Cambria" panose="02040503050406030204" pitchFamily="18" charset="0"/>
                <a:ea typeface="Calibri"/>
                <a:cs typeface="Calibri"/>
                <a:sym typeface="Calibri"/>
              </a:rPr>
              <a:t> This is what has to happen next. . . .[I like] just </a:t>
            </a:r>
            <a:r>
              <a:rPr lang="en" sz="2000" b="1" i="1" dirty="0">
                <a:solidFill>
                  <a:schemeClr val="bg1"/>
                </a:solidFill>
                <a:latin typeface="Cambria" panose="02040503050406030204" pitchFamily="18" charset="0"/>
                <a:ea typeface="Calibri"/>
                <a:cs typeface="Calibri"/>
                <a:sym typeface="Calibri"/>
              </a:rPr>
              <a:t>how simple it is </a:t>
            </a:r>
            <a:r>
              <a:rPr lang="en" sz="2000" i="1" dirty="0">
                <a:solidFill>
                  <a:schemeClr val="bg1"/>
                </a:solidFill>
                <a:latin typeface="Cambria" panose="02040503050406030204" pitchFamily="18" charset="0"/>
                <a:ea typeface="Calibri"/>
                <a:cs typeface="Calibri"/>
                <a:sym typeface="Calibri"/>
              </a:rPr>
              <a:t>and how organized it is. I think that's my favorite part.</a:t>
            </a:r>
            <a:endParaRPr sz="2000" i="1" dirty="0">
              <a:solidFill>
                <a:schemeClr val="bg1"/>
              </a:solidFill>
              <a:latin typeface="Cambria" panose="02040503050406030204" pitchFamily="18" charset="0"/>
              <a:ea typeface="Calibri"/>
              <a:cs typeface="Calibri"/>
              <a:sym typeface="Calibri"/>
            </a:endParaRPr>
          </a:p>
        </p:txBody>
      </p:sp>
      <p:sp>
        <p:nvSpPr>
          <p:cNvPr id="415" name="Google Shape;415;p63"/>
          <p:cNvSpPr/>
          <p:nvPr/>
        </p:nvSpPr>
        <p:spPr>
          <a:xfrm>
            <a:off x="4125047" y="3429000"/>
            <a:ext cx="3941907" cy="3100429"/>
          </a:xfrm>
          <a:prstGeom prst="roundRect">
            <a:avLst>
              <a:gd name="adj" fmla="val 16667"/>
            </a:avLst>
          </a:prstGeom>
          <a:solidFill>
            <a:schemeClr val="bg1">
              <a:lumMod val="85000"/>
            </a:schemeClr>
          </a:solidFill>
          <a:ln w="76200" cap="flat" cmpd="sng">
            <a:solidFill>
              <a:srgbClr val="820000"/>
            </a:solidFill>
            <a:prstDash val="solid"/>
            <a:miter lim="800000"/>
            <a:headEnd type="none" w="sm" len="sm"/>
            <a:tailEnd type="none" w="sm" len="sm"/>
          </a:ln>
        </p:spPr>
        <p:txBody>
          <a:bodyPr spcFirstLastPara="1" wrap="square" lIns="91433" tIns="45700" rIns="91433" bIns="45700" anchor="ctr" anchorCtr="0">
            <a:noAutofit/>
          </a:bodyPr>
          <a:lstStyle/>
          <a:p>
            <a:r>
              <a:rPr lang="en" sz="2000" i="1" dirty="0">
                <a:solidFill>
                  <a:schemeClr val="tx1">
                    <a:lumMod val="85000"/>
                    <a:lumOff val="15000"/>
                  </a:schemeClr>
                </a:solidFill>
                <a:latin typeface="Cambria" panose="02040503050406030204" pitchFamily="18" charset="0"/>
                <a:ea typeface="Calibri"/>
                <a:cs typeface="Calibri"/>
                <a:sym typeface="Calibri"/>
              </a:rPr>
              <a:t>If you follow Program Mapper or the pathways, you probably could have gotten everything out of the way and then </a:t>
            </a:r>
            <a:r>
              <a:rPr lang="en" sz="2000" b="1" i="1" dirty="0">
                <a:solidFill>
                  <a:schemeClr val="tx1">
                    <a:lumMod val="85000"/>
                    <a:lumOff val="15000"/>
                  </a:schemeClr>
                </a:solidFill>
                <a:latin typeface="Cambria" panose="02040503050406030204" pitchFamily="18" charset="0"/>
                <a:ea typeface="Calibri"/>
                <a:cs typeface="Calibri"/>
                <a:sym typeface="Calibri"/>
              </a:rPr>
              <a:t>been done on time</a:t>
            </a:r>
            <a:r>
              <a:rPr lang="en" sz="2000" i="1" dirty="0">
                <a:solidFill>
                  <a:schemeClr val="tx1">
                    <a:lumMod val="85000"/>
                    <a:lumOff val="15000"/>
                  </a:schemeClr>
                </a:solidFill>
                <a:latin typeface="Cambria" panose="02040503050406030204" pitchFamily="18" charset="0"/>
                <a:ea typeface="Calibri"/>
                <a:cs typeface="Calibri"/>
                <a:sym typeface="Calibri"/>
              </a:rPr>
              <a:t>. . . So </a:t>
            </a:r>
            <a:r>
              <a:rPr lang="en" sz="2000" b="1" i="1" dirty="0">
                <a:solidFill>
                  <a:schemeClr val="tx1">
                    <a:lumMod val="85000"/>
                    <a:lumOff val="15000"/>
                  </a:schemeClr>
                </a:solidFill>
                <a:latin typeface="Cambria" panose="02040503050406030204" pitchFamily="18" charset="0"/>
                <a:ea typeface="Calibri"/>
                <a:cs typeface="Calibri"/>
                <a:sym typeface="Calibri"/>
              </a:rPr>
              <a:t>it helps you with efficiency and being clear </a:t>
            </a:r>
            <a:r>
              <a:rPr lang="en" sz="2000" i="1" dirty="0">
                <a:solidFill>
                  <a:schemeClr val="tx1">
                    <a:lumMod val="85000"/>
                    <a:lumOff val="15000"/>
                  </a:schemeClr>
                </a:solidFill>
                <a:latin typeface="Cambria" panose="02040503050406030204" pitchFamily="18" charset="0"/>
                <a:ea typeface="Calibri"/>
                <a:cs typeface="Calibri"/>
                <a:sym typeface="Calibri"/>
              </a:rPr>
              <a:t>about how to get out as quickly as possible.</a:t>
            </a:r>
            <a:endParaRPr sz="2000" dirty="0">
              <a:solidFill>
                <a:schemeClr val="tx1">
                  <a:lumMod val="85000"/>
                  <a:lumOff val="15000"/>
                </a:schemeClr>
              </a:solidFill>
              <a:latin typeface="Cambria" panose="02040503050406030204" pitchFamily="18" charset="0"/>
              <a:ea typeface="Calibri"/>
              <a:cs typeface="Calibri"/>
              <a:sym typeface="Calibri"/>
            </a:endParaRPr>
          </a:p>
        </p:txBody>
      </p:sp>
      <p:sp>
        <p:nvSpPr>
          <p:cNvPr id="416" name="Google Shape;416;p63"/>
          <p:cNvSpPr/>
          <p:nvPr/>
        </p:nvSpPr>
        <p:spPr>
          <a:xfrm>
            <a:off x="4125046" y="1326712"/>
            <a:ext cx="3941908" cy="1759235"/>
          </a:xfrm>
          <a:prstGeom prst="roundRect">
            <a:avLst>
              <a:gd name="adj" fmla="val 16667"/>
            </a:avLst>
          </a:prstGeom>
          <a:solidFill>
            <a:schemeClr val="bg1">
              <a:lumMod val="85000"/>
            </a:schemeClr>
          </a:solidFill>
          <a:ln w="76200" cap="flat" cmpd="sng">
            <a:solidFill>
              <a:srgbClr val="820000"/>
            </a:solidFill>
            <a:prstDash val="solid"/>
            <a:miter lim="800000"/>
            <a:headEnd type="none" w="sm" len="sm"/>
            <a:tailEnd type="none" w="sm" len="sm"/>
          </a:ln>
        </p:spPr>
        <p:txBody>
          <a:bodyPr spcFirstLastPara="1" wrap="square" lIns="91433" tIns="45700" rIns="91433" bIns="45700" anchor="ctr" anchorCtr="0">
            <a:noAutofit/>
          </a:bodyPr>
          <a:lstStyle/>
          <a:p>
            <a:r>
              <a:rPr lang="en" sz="2000" i="1" dirty="0">
                <a:solidFill>
                  <a:schemeClr val="tx1">
                    <a:lumMod val="85000"/>
                    <a:lumOff val="15000"/>
                  </a:schemeClr>
                </a:solidFill>
                <a:latin typeface="Cambria" panose="02040503050406030204" pitchFamily="18" charset="0"/>
                <a:ea typeface="Calibri"/>
                <a:cs typeface="Calibri"/>
                <a:sym typeface="Calibri"/>
              </a:rPr>
              <a:t>The salary growth and career section </a:t>
            </a:r>
            <a:r>
              <a:rPr lang="en" sz="2000" b="1" i="1" dirty="0">
                <a:solidFill>
                  <a:schemeClr val="tx1">
                    <a:lumMod val="85000"/>
                    <a:lumOff val="15000"/>
                  </a:schemeClr>
                </a:solidFill>
                <a:latin typeface="Cambria" panose="02040503050406030204" pitchFamily="18" charset="0"/>
                <a:ea typeface="Calibri"/>
                <a:cs typeface="Calibri"/>
                <a:sym typeface="Calibri"/>
              </a:rPr>
              <a:t>helped me to get a stepping-stone into researching </a:t>
            </a:r>
            <a:r>
              <a:rPr lang="en" sz="2000" i="1" dirty="0">
                <a:solidFill>
                  <a:schemeClr val="tx1">
                    <a:lumMod val="85000"/>
                    <a:lumOff val="15000"/>
                  </a:schemeClr>
                </a:solidFill>
                <a:latin typeface="Cambria" panose="02040503050406030204" pitchFamily="18" charset="0"/>
                <a:ea typeface="Calibri"/>
                <a:cs typeface="Calibri"/>
                <a:sym typeface="Calibri"/>
              </a:rPr>
              <a:t>more specifics about what I wanted to start a career in.</a:t>
            </a:r>
            <a:endParaRPr sz="1467" dirty="0">
              <a:solidFill>
                <a:schemeClr val="tx1">
                  <a:lumMod val="85000"/>
                  <a:lumOff val="15000"/>
                </a:schemeClr>
              </a:solidFill>
              <a:latin typeface="Cambria" panose="02040503050406030204" pitchFamily="18" charset="0"/>
            </a:endParaRPr>
          </a:p>
        </p:txBody>
      </p:sp>
      <p:sp>
        <p:nvSpPr>
          <p:cNvPr id="417" name="Google Shape;417;p63"/>
          <p:cNvSpPr/>
          <p:nvPr/>
        </p:nvSpPr>
        <p:spPr>
          <a:xfrm>
            <a:off x="8304460" y="1674914"/>
            <a:ext cx="3131477" cy="3508173"/>
          </a:xfrm>
          <a:prstGeom prst="roundRect">
            <a:avLst>
              <a:gd name="adj" fmla="val 16667"/>
            </a:avLst>
          </a:prstGeom>
          <a:solidFill>
            <a:schemeClr val="tx1">
              <a:lumMod val="65000"/>
              <a:lumOff val="35000"/>
            </a:schemeClr>
          </a:solidFill>
          <a:ln w="76200" cap="flat" cmpd="sng">
            <a:solidFill>
              <a:srgbClr val="163768"/>
            </a:solidFill>
            <a:prstDash val="solid"/>
            <a:miter lim="800000"/>
            <a:headEnd type="none" w="sm" len="sm"/>
            <a:tailEnd type="none" w="sm" len="sm"/>
          </a:ln>
        </p:spPr>
        <p:txBody>
          <a:bodyPr spcFirstLastPara="1" wrap="square" lIns="91433" tIns="45700" rIns="91433" bIns="45700" anchor="ctr" anchorCtr="0">
            <a:noAutofit/>
          </a:bodyPr>
          <a:lstStyle/>
          <a:p>
            <a:r>
              <a:rPr lang="en" sz="2000" b="1" i="1" dirty="0">
                <a:solidFill>
                  <a:schemeClr val="bg1"/>
                </a:solidFill>
                <a:latin typeface="Cambria" panose="02040503050406030204" pitchFamily="18" charset="0"/>
                <a:ea typeface="Calibri"/>
                <a:cs typeface="Calibri"/>
                <a:sym typeface="Calibri"/>
              </a:rPr>
              <a:t>It's really useful to figure out which [classes] can transfer </a:t>
            </a:r>
            <a:r>
              <a:rPr lang="en" sz="2000" i="1" dirty="0">
                <a:solidFill>
                  <a:schemeClr val="bg1"/>
                </a:solidFill>
                <a:latin typeface="Cambria" panose="02040503050406030204" pitchFamily="18" charset="0"/>
                <a:ea typeface="Calibri"/>
                <a:cs typeface="Calibri"/>
                <a:sym typeface="Calibri"/>
              </a:rPr>
              <a:t>over into your certain area to the certain [transfer destination] because </a:t>
            </a:r>
            <a:r>
              <a:rPr lang="en" sz="2000" b="1" i="1" dirty="0">
                <a:solidFill>
                  <a:schemeClr val="bg1"/>
                </a:solidFill>
                <a:latin typeface="Cambria" panose="02040503050406030204" pitchFamily="18" charset="0"/>
                <a:ea typeface="Calibri"/>
                <a:cs typeface="Calibri"/>
                <a:sym typeface="Calibri"/>
              </a:rPr>
              <a:t>you don't want to take a class that's not going to mean anything.</a:t>
            </a:r>
            <a:endParaRPr sz="1467" dirty="0">
              <a:solidFill>
                <a:schemeClr val="bg1"/>
              </a:solidFill>
              <a:latin typeface="Cambria" panose="02040503050406030204" pitchFamily="18" charset="0"/>
            </a:endParaRPr>
          </a:p>
        </p:txBody>
      </p:sp>
      <p:sp>
        <p:nvSpPr>
          <p:cNvPr id="10" name="Google Shape;402;p62">
            <a:extLst>
              <a:ext uri="{FF2B5EF4-FFF2-40B4-BE49-F238E27FC236}">
                <a16:creationId xmlns:a16="http://schemas.microsoft.com/office/drawing/2014/main" id="{C3FE9869-848F-1D49-9CE3-E61B53C509D3}"/>
              </a:ext>
            </a:extLst>
          </p:cNvPr>
          <p:cNvSpPr txBox="1"/>
          <p:nvPr/>
        </p:nvSpPr>
        <p:spPr>
          <a:xfrm>
            <a:off x="415600" y="115677"/>
            <a:ext cx="11360800" cy="1137155"/>
          </a:xfrm>
          <a:prstGeom prst="rect">
            <a:avLst/>
          </a:prstGeom>
          <a:noFill/>
          <a:ln>
            <a:noFill/>
          </a:ln>
        </p:spPr>
        <p:txBody>
          <a:bodyPr spcFirstLastPara="1" wrap="square" lIns="91433" tIns="45700" rIns="91433" bIns="45700" anchor="t" anchorCtr="0">
            <a:normAutofit fontScale="97500"/>
          </a:bodyPr>
          <a:lstStyle/>
          <a:p>
            <a:pPr algn="ctr">
              <a:lnSpc>
                <a:spcPct val="90000"/>
              </a:lnSpc>
              <a:buClr>
                <a:schemeClr val="dk1"/>
              </a:buClr>
              <a:buSzPct val="100000"/>
            </a:pPr>
            <a:r>
              <a:rPr lang="en" sz="4400" dirty="0">
                <a:solidFill>
                  <a:srgbClr val="163768"/>
                </a:solidFill>
                <a:latin typeface="Cambria" panose="02040503050406030204" pitchFamily="18" charset="0"/>
                <a:ea typeface="Calibri"/>
                <a:cs typeface="Calibri"/>
                <a:sym typeface="Calibri"/>
              </a:rPr>
              <a:t>PPM’s value proposition for students</a:t>
            </a:r>
          </a:p>
          <a:p>
            <a:pPr algn="ctr">
              <a:lnSpc>
                <a:spcPct val="90000"/>
              </a:lnSpc>
              <a:buClr>
                <a:schemeClr val="dk1"/>
              </a:buClr>
              <a:buSzPct val="100000"/>
            </a:pPr>
            <a:r>
              <a:rPr lang="en" sz="3000" i="1" dirty="0">
                <a:solidFill>
                  <a:schemeClr val="dk1"/>
                </a:solidFill>
                <a:latin typeface="Cambria" panose="02040503050406030204" pitchFamily="18" charset="0"/>
                <a:ea typeface="Calibri"/>
                <a:cs typeface="Calibri"/>
                <a:sym typeface="Calibri"/>
              </a:rPr>
              <a:t>What students are saying about PPM</a:t>
            </a:r>
            <a:endParaRPr sz="3000" i="1" dirty="0">
              <a:solidFill>
                <a:schemeClr val="dk1"/>
              </a:solidFill>
              <a:latin typeface="Cambria" panose="02040503050406030204" pitchFamily="18" charset="0"/>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52"/>
          <p:cNvSpPr txBox="1">
            <a:spLocks noGrp="1"/>
          </p:cNvSpPr>
          <p:nvPr>
            <p:ph type="title"/>
          </p:nvPr>
        </p:nvSpPr>
        <p:spPr>
          <a:xfrm>
            <a:off x="-1" y="261"/>
            <a:ext cx="12192000" cy="1325463"/>
          </a:xfrm>
          <a:prstGeom prst="rect">
            <a:avLst/>
          </a:prstGeom>
          <a:noFill/>
          <a:ln>
            <a:noFill/>
          </a:ln>
        </p:spPr>
        <p:txBody>
          <a:bodyPr spcFirstLastPara="1" vert="horz" wrap="square" lIns="91425" tIns="45700" rIns="91425" bIns="45700" rtlCol="0" anchor="ctr" anchorCtr="0">
            <a:noAutofit/>
          </a:bodyPr>
          <a:lstStyle/>
          <a:p>
            <a:pPr algn="ctr">
              <a:lnSpc>
                <a:spcPct val="100000"/>
              </a:lnSpc>
              <a:buSzPts val="3750"/>
            </a:pPr>
            <a:r>
              <a:rPr lang="en-US" sz="3751" dirty="0">
                <a:ea typeface="Arial"/>
                <a:cs typeface="Arial"/>
                <a:sym typeface="Arial"/>
              </a:rPr>
              <a:t>Evidence of PPM Effectiveness</a:t>
            </a:r>
            <a:br>
              <a:rPr lang="en-US" sz="3751" dirty="0">
                <a:ea typeface="Arial"/>
                <a:cs typeface="Arial"/>
                <a:sym typeface="Arial"/>
              </a:rPr>
            </a:br>
            <a:r>
              <a:rPr lang="en-US" sz="2000" dirty="0">
                <a:solidFill>
                  <a:schemeClr val="tx1">
                    <a:lumMod val="75000"/>
                    <a:lumOff val="25000"/>
                  </a:schemeClr>
                </a:solidFill>
                <a:ea typeface="Arial"/>
                <a:cs typeface="Arial"/>
                <a:sym typeface="Arial"/>
              </a:rPr>
              <a:t>Student Course-Taking Becomes More Focused</a:t>
            </a:r>
            <a:endParaRPr sz="2000" dirty="0">
              <a:solidFill>
                <a:schemeClr val="tx1">
                  <a:lumMod val="75000"/>
                  <a:lumOff val="25000"/>
                </a:schemeClr>
              </a:solidFill>
            </a:endParaRPr>
          </a:p>
        </p:txBody>
      </p:sp>
      <p:pic>
        <p:nvPicPr>
          <p:cNvPr id="712" name="Google Shape;712;p52" descr="Graphic showing students' on-path percentage increasing from 63% in 2016 to 78% in 2019."/>
          <p:cNvPicPr preferRelativeResize="0">
            <a:picLocks noGrp="1"/>
          </p:cNvPicPr>
          <p:nvPr>
            <p:ph idx="1"/>
          </p:nvPr>
        </p:nvPicPr>
        <p:blipFill rotWithShape="1">
          <a:blip r:embed="rId3" cstate="screen">
            <a:alphaModFix/>
            <a:extLst>
              <a:ext uri="{28A0092B-C50C-407E-A947-70E740481C1C}">
                <a14:useLocalDpi xmlns:a14="http://schemas.microsoft.com/office/drawing/2010/main"/>
              </a:ext>
            </a:extLst>
          </a:blip>
          <a:srcRect/>
          <a:stretch/>
        </p:blipFill>
        <p:spPr>
          <a:xfrm>
            <a:off x="607882" y="1773911"/>
            <a:ext cx="6048408" cy="4468761"/>
          </a:xfrm>
          <a:prstGeom prst="rect">
            <a:avLst/>
          </a:prstGeom>
          <a:noFill/>
          <a:ln>
            <a:noFill/>
          </a:ln>
        </p:spPr>
      </p:pic>
      <p:sp>
        <p:nvSpPr>
          <p:cNvPr id="711" name="Google Shape;711;p52"/>
          <p:cNvSpPr/>
          <p:nvPr/>
        </p:nvSpPr>
        <p:spPr>
          <a:xfrm>
            <a:off x="462" y="3895800"/>
            <a:ext cx="184719" cy="307736"/>
          </a:xfrm>
          <a:prstGeom prst="rect">
            <a:avLst/>
          </a:prstGeom>
          <a:noFill/>
          <a:ln>
            <a:noFill/>
          </a:ln>
        </p:spPr>
        <p:txBody>
          <a:bodyPr spcFirstLastPara="1" wrap="square" lIns="91425" tIns="45700" rIns="91425" bIns="45700" anchor="ctr" anchorCtr="0">
            <a:spAutoFit/>
          </a:bodyPr>
          <a:lstStyle/>
          <a:p>
            <a:endParaRPr sz="1400">
              <a:solidFill>
                <a:schemeClr val="dk1"/>
              </a:solidFill>
              <a:latin typeface="Calibri"/>
              <a:ea typeface="Calibri"/>
              <a:cs typeface="Calibri"/>
              <a:sym typeface="Calibri"/>
            </a:endParaRPr>
          </a:p>
        </p:txBody>
      </p:sp>
      <p:sp>
        <p:nvSpPr>
          <p:cNvPr id="713" name="Google Shape;713;p52"/>
          <p:cNvSpPr/>
          <p:nvPr/>
        </p:nvSpPr>
        <p:spPr>
          <a:xfrm>
            <a:off x="2368735" y="1064735"/>
            <a:ext cx="6453499" cy="87936"/>
          </a:xfrm>
          <a:prstGeom prst="rect">
            <a:avLst/>
          </a:prstGeom>
          <a:solidFill>
            <a:schemeClr val="lt1"/>
          </a:solidFill>
          <a:ln>
            <a:noFill/>
          </a:ln>
        </p:spPr>
        <p:txBody>
          <a:bodyPr spcFirstLastPara="1" wrap="square" lIns="91425" tIns="45700" rIns="91425" bIns="45700" anchor="ctr" anchorCtr="0">
            <a:noAutofit/>
          </a:bodyPr>
          <a:lstStyle/>
          <a:p>
            <a:pPr algn="ctr"/>
            <a:endParaRPr sz="2500">
              <a:solidFill>
                <a:schemeClr val="lt1"/>
              </a:solidFill>
              <a:latin typeface="Calibri"/>
              <a:ea typeface="Calibri"/>
              <a:cs typeface="Calibri"/>
              <a:sym typeface="Calibri"/>
            </a:endParaRPr>
          </a:p>
        </p:txBody>
      </p:sp>
      <p:graphicFrame>
        <p:nvGraphicFramePr>
          <p:cNvPr id="6" name="Google Shape;742;p56">
            <a:extLst>
              <a:ext uri="{FF2B5EF4-FFF2-40B4-BE49-F238E27FC236}">
                <a16:creationId xmlns:a16="http://schemas.microsoft.com/office/drawing/2014/main" id="{48205098-9837-46BB-9F49-D6D1DAF03038}"/>
              </a:ext>
            </a:extLst>
          </p:cNvPr>
          <p:cNvGraphicFramePr/>
          <p:nvPr>
            <p:extLst>
              <p:ext uri="{D42A27DB-BD31-4B8C-83A1-F6EECF244321}">
                <p14:modId xmlns:p14="http://schemas.microsoft.com/office/powerpoint/2010/main" val="409501944"/>
              </p:ext>
            </p:extLst>
          </p:nvPr>
        </p:nvGraphicFramePr>
        <p:xfrm>
          <a:off x="6861862" y="1773912"/>
          <a:ext cx="5061155" cy="446876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97BEBC99-7060-4108-B4BE-0A3EC07ADFC2}"/>
              </a:ext>
            </a:extLst>
          </p:cNvPr>
          <p:cNvSpPr txBox="1"/>
          <p:nvPr/>
        </p:nvSpPr>
        <p:spPr>
          <a:xfrm>
            <a:off x="7095381" y="6300332"/>
            <a:ext cx="1819729" cy="261610"/>
          </a:xfrm>
          <a:prstGeom prst="rect">
            <a:avLst/>
          </a:prstGeom>
          <a:noFill/>
        </p:spPr>
        <p:txBody>
          <a:bodyPr wrap="none" rtlCol="0">
            <a:spAutoFit/>
          </a:bodyPr>
          <a:lstStyle/>
          <a:p>
            <a:r>
              <a:rPr lang="en-US" sz="1100" dirty="0">
                <a:latin typeface="Cambria" panose="02040503050406030204" pitchFamily="18" charset="0"/>
                <a:ea typeface="Cambria" panose="02040503050406030204" pitchFamily="18" charset="0"/>
              </a:rPr>
              <a:t>Source: Bakersfield College</a:t>
            </a:r>
          </a:p>
        </p:txBody>
      </p:sp>
    </p:spTree>
    <p:extLst>
      <p:ext uri="{BB962C8B-B14F-4D97-AF65-F5344CB8AC3E}">
        <p14:creationId xmlns:p14="http://schemas.microsoft.com/office/powerpoint/2010/main" val="153477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56"/>
          <p:cNvSpPr txBox="1">
            <a:spLocks noGrp="1"/>
          </p:cNvSpPr>
          <p:nvPr>
            <p:ph type="title"/>
          </p:nvPr>
        </p:nvSpPr>
        <p:spPr>
          <a:xfrm>
            <a:off x="838200" y="365125"/>
            <a:ext cx="10515600" cy="1132203"/>
          </a:xfrm>
          <a:prstGeom prst="rect">
            <a:avLst/>
          </a:prstGeom>
          <a:noFill/>
          <a:ln>
            <a:noFill/>
          </a:ln>
        </p:spPr>
        <p:txBody>
          <a:bodyPr spcFirstLastPara="1" vert="horz" wrap="square" lIns="91425" tIns="45700" rIns="91425" bIns="45700" rtlCol="0" anchor="ctr" anchorCtr="0">
            <a:normAutofit/>
          </a:bodyPr>
          <a:lstStyle/>
          <a:p>
            <a:pPr>
              <a:buSzPts val="4400"/>
            </a:pPr>
            <a:r>
              <a:rPr lang="en-US" dirty="0">
                <a:ea typeface="Arial"/>
                <a:cs typeface="Arial"/>
                <a:sym typeface="Arial"/>
              </a:rPr>
              <a:t>Evidence of PPM Impact on Equity </a:t>
            </a:r>
            <a:r>
              <a:rPr lang="en-US" sz="3200" dirty="0">
                <a:ea typeface="Arial"/>
                <a:cs typeface="Arial"/>
                <a:sym typeface="Arial"/>
              </a:rPr>
              <a:t/>
            </a:r>
            <a:br>
              <a:rPr lang="en-US" sz="3200" dirty="0">
                <a:ea typeface="Arial"/>
                <a:cs typeface="Arial"/>
                <a:sym typeface="Arial"/>
              </a:rPr>
            </a:br>
            <a:r>
              <a:rPr lang="en-US" sz="2700" dirty="0">
                <a:solidFill>
                  <a:schemeClr val="tx1">
                    <a:lumMod val="75000"/>
                    <a:lumOff val="25000"/>
                  </a:schemeClr>
                </a:solidFill>
              </a:rPr>
              <a:t>The PPM has already advanced the equity agenda</a:t>
            </a:r>
            <a:endParaRPr sz="2700" dirty="0">
              <a:solidFill>
                <a:schemeClr val="tx1">
                  <a:lumMod val="75000"/>
                  <a:lumOff val="25000"/>
                </a:schemeClr>
              </a:solidFill>
            </a:endParaRPr>
          </a:p>
        </p:txBody>
      </p:sp>
      <p:sp>
        <p:nvSpPr>
          <p:cNvPr id="743" name="Google Shape;743;p56"/>
          <p:cNvSpPr txBox="1">
            <a:spLocks noGrp="1"/>
          </p:cNvSpPr>
          <p:nvPr>
            <p:ph type="sldNum" sz="quarter" idx="12"/>
          </p:nvPr>
        </p:nvSpPr>
        <p:spPr>
          <a:xfrm>
            <a:off x="8610600" y="6356351"/>
            <a:ext cx="27432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12</a:t>
            </a:fld>
            <a:endParaRPr/>
          </a:p>
        </p:txBody>
      </p:sp>
      <p:graphicFrame>
        <p:nvGraphicFramePr>
          <p:cNvPr id="742" name="Google Shape;742;p56"/>
          <p:cNvGraphicFramePr/>
          <p:nvPr>
            <p:extLst>
              <p:ext uri="{D42A27DB-BD31-4B8C-83A1-F6EECF244321}">
                <p14:modId xmlns:p14="http://schemas.microsoft.com/office/powerpoint/2010/main" val="482118683"/>
              </p:ext>
            </p:extLst>
          </p:nvPr>
        </p:nvGraphicFramePr>
        <p:xfrm>
          <a:off x="838202" y="1497330"/>
          <a:ext cx="10515599" cy="465892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03A73873-2B89-4E02-8723-7DFBB78383CE}"/>
              </a:ext>
            </a:extLst>
          </p:cNvPr>
          <p:cNvSpPr txBox="1"/>
          <p:nvPr/>
        </p:nvSpPr>
        <p:spPr>
          <a:xfrm>
            <a:off x="977661" y="6408108"/>
            <a:ext cx="1819729" cy="261610"/>
          </a:xfrm>
          <a:prstGeom prst="rect">
            <a:avLst/>
          </a:prstGeom>
          <a:noFill/>
        </p:spPr>
        <p:txBody>
          <a:bodyPr wrap="none" rtlCol="0">
            <a:spAutoFit/>
          </a:bodyPr>
          <a:lstStyle/>
          <a:p>
            <a:r>
              <a:rPr lang="en-US" sz="1100" dirty="0">
                <a:latin typeface="Cambria" panose="02040503050406030204" pitchFamily="18" charset="0"/>
                <a:ea typeface="Cambria" panose="02040503050406030204" pitchFamily="18" charset="0"/>
              </a:rPr>
              <a:t>Source: Bakersfield College</a:t>
            </a:r>
          </a:p>
        </p:txBody>
      </p:sp>
    </p:spTree>
    <p:extLst>
      <p:ext uri="{BB962C8B-B14F-4D97-AF65-F5344CB8AC3E}">
        <p14:creationId xmlns:p14="http://schemas.microsoft.com/office/powerpoint/2010/main" val="190053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graphicFrame>
        <p:nvGraphicFramePr>
          <p:cNvPr id="505" name="Google Shape;505;g9c51c90bcf_0_266"/>
          <p:cNvGraphicFramePr/>
          <p:nvPr>
            <p:extLst>
              <p:ext uri="{D42A27DB-BD31-4B8C-83A1-F6EECF244321}">
                <p14:modId xmlns:p14="http://schemas.microsoft.com/office/powerpoint/2010/main" val="3958042617"/>
              </p:ext>
            </p:extLst>
          </p:nvPr>
        </p:nvGraphicFramePr>
        <p:xfrm>
          <a:off x="4652276" y="1484535"/>
          <a:ext cx="3121155" cy="2560170"/>
        </p:xfrm>
        <a:graphic>
          <a:graphicData uri="http://schemas.openxmlformats.org/drawingml/2006/table">
            <a:tbl>
              <a:tblPr firstRow="1" lastRow="1" bandRow="1">
                <a:tableStyleId>{F5AB1C69-6EDB-4FF4-983F-18BD219EF322}</a:tableStyleId>
              </a:tblPr>
              <a:tblGrid>
                <a:gridCol w="1493000">
                  <a:extLst>
                    <a:ext uri="{9D8B030D-6E8A-4147-A177-3AD203B41FA5}">
                      <a16:colId xmlns:a16="http://schemas.microsoft.com/office/drawing/2014/main" val="20000"/>
                    </a:ext>
                  </a:extLst>
                </a:gridCol>
                <a:gridCol w="1628155">
                  <a:extLst>
                    <a:ext uri="{9D8B030D-6E8A-4147-A177-3AD203B41FA5}">
                      <a16:colId xmlns:a16="http://schemas.microsoft.com/office/drawing/2014/main" val="20001"/>
                    </a:ext>
                  </a:extLst>
                </a:gridCol>
              </a:tblGrid>
              <a:tr h="220063">
                <a:tc>
                  <a:txBody>
                    <a:bodyPr/>
                    <a:lstStyle/>
                    <a:p>
                      <a:pPr marL="0" lvl="0" indent="0" algn="l" rtl="0">
                        <a:spcBef>
                          <a:spcPts val="0"/>
                        </a:spcBef>
                        <a:spcAft>
                          <a:spcPts val="0"/>
                        </a:spcAft>
                        <a:buNone/>
                      </a:pPr>
                      <a:r>
                        <a:rPr lang="en-US" sz="1800" b="1" dirty="0">
                          <a:solidFill>
                            <a:srgbClr val="FFFFFF"/>
                          </a:solidFill>
                          <a:latin typeface="Cambria" panose="02040503050406030204" pitchFamily="18" charset="0"/>
                          <a:sym typeface="Cambria"/>
                        </a:rPr>
                        <a:t>Institutions</a:t>
                      </a:r>
                      <a:endParaRPr sz="1800" b="1" dirty="0">
                        <a:solidFill>
                          <a:srgbClr val="FFFFFF"/>
                        </a:solidFill>
                        <a:latin typeface="Cambria" panose="02040503050406030204" pitchFamily="18" charset="0"/>
                        <a:ea typeface="Cambria"/>
                        <a:cs typeface="Cambria"/>
                        <a:sym typeface="Cambria"/>
                      </a:endParaRPr>
                    </a:p>
                  </a:txBody>
                  <a:tcPr marL="91425" marR="91425" marT="91425" marB="91425">
                    <a:solidFill>
                      <a:srgbClr val="A32B30"/>
                    </a:solidFill>
                  </a:tcPr>
                </a:tc>
                <a:tc>
                  <a:txBody>
                    <a:bodyPr/>
                    <a:lstStyle/>
                    <a:p>
                      <a:pPr marL="0" lvl="0" indent="0" algn="l" rtl="0">
                        <a:spcBef>
                          <a:spcPts val="0"/>
                        </a:spcBef>
                        <a:spcAft>
                          <a:spcPts val="0"/>
                        </a:spcAft>
                        <a:buNone/>
                      </a:pPr>
                      <a:r>
                        <a:rPr lang="en-US" sz="1800" b="1" dirty="0">
                          <a:solidFill>
                            <a:srgbClr val="FFFFFF"/>
                          </a:solidFill>
                          <a:latin typeface="Cambria" panose="02040503050406030204" pitchFamily="18" charset="0"/>
                          <a:sym typeface="Cambria"/>
                        </a:rPr>
                        <a:t>Student Population</a:t>
                      </a:r>
                      <a:endParaRPr sz="1800" b="1" dirty="0">
                        <a:solidFill>
                          <a:srgbClr val="FFFFFF"/>
                        </a:solidFill>
                        <a:latin typeface="Cambria" panose="02040503050406030204" pitchFamily="18" charset="0"/>
                        <a:ea typeface="Cambria"/>
                        <a:cs typeface="Cambria"/>
                        <a:sym typeface="Cambria"/>
                      </a:endParaRPr>
                    </a:p>
                  </a:txBody>
                  <a:tcPr marL="91425" marR="91425" marT="91425" marB="91425">
                    <a:solidFill>
                      <a:srgbClr val="A32B30"/>
                    </a:solidFill>
                  </a:tcPr>
                </a:tc>
                <a:extLst>
                  <a:ext uri="{0D108BD9-81ED-4DB2-BD59-A6C34878D82A}">
                    <a16:rowId xmlns:a16="http://schemas.microsoft.com/office/drawing/2014/main" val="10000"/>
                  </a:ext>
                </a:extLst>
              </a:tr>
              <a:tr h="300275">
                <a:tc>
                  <a:txBody>
                    <a:bodyPr/>
                    <a:lstStyle/>
                    <a:p>
                      <a:pPr marL="0" lvl="0" indent="0" algn="l" rtl="0">
                        <a:spcBef>
                          <a:spcPts val="0"/>
                        </a:spcBef>
                        <a:spcAft>
                          <a:spcPts val="0"/>
                        </a:spcAft>
                        <a:buNone/>
                      </a:pPr>
                      <a:r>
                        <a:rPr lang="en-US" sz="1800" b="1" dirty="0">
                          <a:latin typeface="Cambria" panose="02040503050406030204" pitchFamily="18" charset="0"/>
                          <a:sym typeface="Cambria"/>
                        </a:rPr>
                        <a:t>42 CCCs</a:t>
                      </a:r>
                      <a:endParaRPr sz="1800" b="1" dirty="0">
                        <a:latin typeface="Cambria" panose="02040503050406030204" pitchFamily="18" charset="0"/>
                        <a:ea typeface="Cambria"/>
                        <a:cs typeface="Cambria"/>
                        <a:sym typeface="Cambria"/>
                      </a:endParaRPr>
                    </a:p>
                  </a:txBody>
                  <a:tcPr marL="91425" marR="91425" marT="91425" marB="91425"/>
                </a:tc>
                <a:tc>
                  <a:txBody>
                    <a:bodyPr/>
                    <a:lstStyle/>
                    <a:p>
                      <a:pPr marL="0" lvl="0" indent="0" algn="l" rtl="0">
                        <a:spcBef>
                          <a:spcPts val="0"/>
                        </a:spcBef>
                        <a:spcAft>
                          <a:spcPts val="0"/>
                        </a:spcAft>
                        <a:buNone/>
                      </a:pPr>
                      <a:r>
                        <a:rPr lang="en-US" sz="1800" dirty="0">
                          <a:latin typeface="Cambria" panose="02040503050406030204" pitchFamily="18" charset="0"/>
                          <a:sym typeface="Cambria"/>
                        </a:rPr>
                        <a:t>942,283</a:t>
                      </a:r>
                      <a:endParaRPr sz="1800" dirty="0">
                        <a:latin typeface="Cambria" panose="02040503050406030204" pitchFamily="18" charset="0"/>
                        <a:ea typeface="Cambria"/>
                        <a:cs typeface="Cambria"/>
                        <a:sym typeface="Cambria"/>
                      </a:endParaRPr>
                    </a:p>
                  </a:txBody>
                  <a:tcPr marL="91425" marR="91425" marT="91425" marB="91425"/>
                </a:tc>
                <a:extLst>
                  <a:ext uri="{0D108BD9-81ED-4DB2-BD59-A6C34878D82A}">
                    <a16:rowId xmlns:a16="http://schemas.microsoft.com/office/drawing/2014/main" val="10001"/>
                  </a:ext>
                </a:extLst>
              </a:tr>
              <a:tr h="300275">
                <a:tc>
                  <a:txBody>
                    <a:bodyPr/>
                    <a:lstStyle/>
                    <a:p>
                      <a:pPr marL="0" lvl="0" indent="0" algn="l" rtl="0">
                        <a:spcBef>
                          <a:spcPts val="0"/>
                        </a:spcBef>
                        <a:spcAft>
                          <a:spcPts val="0"/>
                        </a:spcAft>
                        <a:buNone/>
                      </a:pPr>
                      <a:r>
                        <a:rPr lang="en-US" sz="1800" b="1" dirty="0">
                          <a:latin typeface="Cambria" panose="02040503050406030204" pitchFamily="18" charset="0"/>
                          <a:sym typeface="Cambria"/>
                        </a:rPr>
                        <a:t>6 CSUs</a:t>
                      </a:r>
                      <a:endParaRPr sz="1800" b="1" dirty="0">
                        <a:latin typeface="Cambria" panose="02040503050406030204" pitchFamily="18" charset="0"/>
                        <a:ea typeface="Cambria"/>
                        <a:cs typeface="Cambria"/>
                        <a:sym typeface="Cambria"/>
                      </a:endParaRPr>
                    </a:p>
                  </a:txBody>
                  <a:tcPr marL="91425" marR="91425" marT="91425" marB="91425"/>
                </a:tc>
                <a:tc>
                  <a:txBody>
                    <a:bodyPr/>
                    <a:lstStyle/>
                    <a:p>
                      <a:pPr marL="0" lvl="0" indent="0" algn="l" rtl="0">
                        <a:spcBef>
                          <a:spcPts val="0"/>
                        </a:spcBef>
                        <a:spcAft>
                          <a:spcPts val="0"/>
                        </a:spcAft>
                        <a:buNone/>
                      </a:pPr>
                      <a:r>
                        <a:rPr lang="en-US" sz="1800" dirty="0">
                          <a:latin typeface="Cambria" panose="02040503050406030204" pitchFamily="18" charset="0"/>
                          <a:sym typeface="Cambria"/>
                        </a:rPr>
                        <a:t>102,106</a:t>
                      </a:r>
                      <a:endParaRPr sz="1800" dirty="0">
                        <a:latin typeface="Cambria" panose="02040503050406030204" pitchFamily="18" charset="0"/>
                        <a:ea typeface="Cambria"/>
                        <a:cs typeface="Cambria"/>
                        <a:sym typeface="Cambria"/>
                      </a:endParaRPr>
                    </a:p>
                  </a:txBody>
                  <a:tcPr marL="91425" marR="91425" marT="91425" marB="91425"/>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US" sz="1800" b="1" dirty="0">
                          <a:latin typeface="Cambria" panose="02040503050406030204" pitchFamily="18" charset="0"/>
                          <a:sym typeface="Cambria"/>
                        </a:rPr>
                        <a:t>1 UC</a:t>
                      </a:r>
                      <a:endParaRPr sz="1800" b="1" dirty="0">
                        <a:latin typeface="Cambria" panose="02040503050406030204" pitchFamily="18" charset="0"/>
                        <a:ea typeface="Cambria"/>
                        <a:cs typeface="Cambria"/>
                        <a:sym typeface="Cambria"/>
                      </a:endParaRPr>
                    </a:p>
                  </a:txBody>
                  <a:tcPr marL="91425" marR="91425" marT="91425" marB="91425"/>
                </a:tc>
                <a:tc>
                  <a:txBody>
                    <a:bodyPr/>
                    <a:lstStyle/>
                    <a:p>
                      <a:pPr marL="0" lvl="0" indent="0" algn="l" rtl="0">
                        <a:spcBef>
                          <a:spcPts val="0"/>
                        </a:spcBef>
                        <a:spcAft>
                          <a:spcPts val="0"/>
                        </a:spcAft>
                        <a:buNone/>
                      </a:pPr>
                      <a:r>
                        <a:rPr lang="en-US" sz="1800" dirty="0">
                          <a:latin typeface="Cambria" panose="02040503050406030204" pitchFamily="18" charset="0"/>
                          <a:sym typeface="Cambria"/>
                        </a:rPr>
                        <a:t>8,151</a:t>
                      </a:r>
                      <a:endParaRPr sz="1800" dirty="0">
                        <a:latin typeface="Cambria" panose="02040503050406030204" pitchFamily="18" charset="0"/>
                        <a:ea typeface="Cambria"/>
                        <a:cs typeface="Cambria"/>
                        <a:sym typeface="Cambria"/>
                      </a:endParaRPr>
                    </a:p>
                  </a:txBody>
                  <a:tcPr marL="91425" marR="91425" marT="91425" marB="91425"/>
                </a:tc>
                <a:extLst>
                  <a:ext uri="{0D108BD9-81ED-4DB2-BD59-A6C34878D82A}">
                    <a16:rowId xmlns:a16="http://schemas.microsoft.com/office/drawing/2014/main" val="10003"/>
                  </a:ext>
                </a:extLst>
              </a:tr>
              <a:tr h="300275">
                <a:tc>
                  <a:txBody>
                    <a:bodyPr/>
                    <a:lstStyle/>
                    <a:p>
                      <a:pPr marL="0" lvl="0" indent="0" algn="r" rtl="0">
                        <a:spcBef>
                          <a:spcPts val="0"/>
                        </a:spcBef>
                        <a:spcAft>
                          <a:spcPts val="0"/>
                        </a:spcAft>
                        <a:buNone/>
                      </a:pPr>
                      <a:r>
                        <a:rPr lang="en-US" sz="1800" b="1" dirty="0">
                          <a:solidFill>
                            <a:schemeClr val="tx1"/>
                          </a:solidFill>
                          <a:latin typeface="Cambria" panose="02040503050406030204" pitchFamily="18" charset="0"/>
                          <a:sym typeface="Cambria"/>
                        </a:rPr>
                        <a:t>TOTAL</a:t>
                      </a:r>
                      <a:endParaRPr sz="1800" b="1" dirty="0">
                        <a:solidFill>
                          <a:schemeClr val="tx1"/>
                        </a:solidFill>
                        <a:latin typeface="Cambria" panose="02040503050406030204" pitchFamily="18" charset="0"/>
                        <a:ea typeface="Cambria"/>
                        <a:cs typeface="Cambria"/>
                        <a:sym typeface="Cambria"/>
                      </a:endParaRPr>
                    </a:p>
                  </a:txBody>
                  <a:tcPr marL="91425" marR="91425" marT="91425" marB="91425">
                    <a:solidFill>
                      <a:schemeClr val="bg1">
                        <a:lumMod val="85000"/>
                      </a:schemeClr>
                    </a:solidFill>
                  </a:tcPr>
                </a:tc>
                <a:tc>
                  <a:txBody>
                    <a:bodyPr/>
                    <a:lstStyle/>
                    <a:p>
                      <a:pPr marL="0" lvl="0" indent="0" algn="l" rtl="0">
                        <a:spcBef>
                          <a:spcPts val="0"/>
                        </a:spcBef>
                        <a:spcAft>
                          <a:spcPts val="0"/>
                        </a:spcAft>
                        <a:buNone/>
                      </a:pPr>
                      <a:r>
                        <a:rPr lang="en-US" sz="1800" b="1" dirty="0">
                          <a:solidFill>
                            <a:schemeClr val="tx1"/>
                          </a:solidFill>
                          <a:latin typeface="Cambria" panose="02040503050406030204" pitchFamily="18" charset="0"/>
                          <a:sym typeface="Cambria"/>
                        </a:rPr>
                        <a:t>1,052,540</a:t>
                      </a:r>
                      <a:endParaRPr sz="1800" b="1" dirty="0">
                        <a:solidFill>
                          <a:schemeClr val="tx1"/>
                        </a:solidFill>
                        <a:latin typeface="Cambria" panose="02040503050406030204" pitchFamily="18" charset="0"/>
                        <a:ea typeface="Cambria"/>
                        <a:cs typeface="Cambria"/>
                        <a:sym typeface="Cambria"/>
                      </a:endParaRPr>
                    </a:p>
                  </a:txBody>
                  <a:tcPr marL="91425" marR="91425" marT="91425" marB="91425">
                    <a:solidFill>
                      <a:schemeClr val="bg1">
                        <a:lumMod val="85000"/>
                      </a:schemeClr>
                    </a:solidFill>
                  </a:tcPr>
                </a:tc>
                <a:extLst>
                  <a:ext uri="{0D108BD9-81ED-4DB2-BD59-A6C34878D82A}">
                    <a16:rowId xmlns:a16="http://schemas.microsoft.com/office/drawing/2014/main" val="10004"/>
                  </a:ext>
                </a:extLst>
              </a:tr>
            </a:tbl>
          </a:graphicData>
        </a:graphic>
      </p:graphicFrame>
      <p:sp>
        <p:nvSpPr>
          <p:cNvPr id="506" name="Google Shape;506;g9c51c90bcf_0_266"/>
          <p:cNvSpPr txBox="1">
            <a:spLocks noGrp="1"/>
          </p:cNvSpPr>
          <p:nvPr>
            <p:ph type="title"/>
          </p:nvPr>
        </p:nvSpPr>
        <p:spPr>
          <a:xfrm>
            <a:off x="260742" y="140667"/>
            <a:ext cx="113607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Current PPM Reach</a:t>
            </a:r>
            <a:endParaRPr dirty="0"/>
          </a:p>
        </p:txBody>
      </p:sp>
      <p:pic>
        <p:nvPicPr>
          <p:cNvPr id="5" name="Google Shape;476;p18" descr="Slide shows logos for all first wave and early implementer colleges: Bakersfield College, Cypress, Cabrillo, Coastline, Los Medanos, Compton, Cuesta, East LA, LA City, LA Trade Tech, LA Valley, West LA">
            <a:extLst>
              <a:ext uri="{FF2B5EF4-FFF2-40B4-BE49-F238E27FC236}">
                <a16:creationId xmlns:a16="http://schemas.microsoft.com/office/drawing/2014/main" id="{963C36F1-DF43-4E69-9B45-54AE2AF8F346}"/>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t="7792"/>
          <a:stretch/>
        </p:blipFill>
        <p:spPr>
          <a:xfrm>
            <a:off x="260742" y="1709776"/>
            <a:ext cx="3865636" cy="2679600"/>
          </a:xfrm>
          <a:prstGeom prst="rect">
            <a:avLst/>
          </a:prstGeom>
          <a:noFill/>
          <a:ln>
            <a:noFill/>
          </a:ln>
        </p:spPr>
      </p:pic>
      <p:pic>
        <p:nvPicPr>
          <p:cNvPr id="7" name="Google Shape;477;p18" descr="Image shows logos of second wave program mapper implementers: &#10;Pasadena City College&#10;Modesto Jr. College&#10;Cañada College&#10;College of the Canyons&#10;Glendale Community College&#10;El Camino College&#10;Santa Barbara City College&#10;Merced College&#10;L.A. Harbor&#10;L.A. Pierce College&#10;L.A. Mission College&#10;L.A. Southwest College&#10;Chaffey College&#10;Lake Tahoe Community College&#10;Palomar Community College">
            <a:extLst>
              <a:ext uri="{FF2B5EF4-FFF2-40B4-BE49-F238E27FC236}">
                <a16:creationId xmlns:a16="http://schemas.microsoft.com/office/drawing/2014/main" id="{0CEE103D-0F7F-4B1F-A149-0A716D7B9A3C}"/>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t="5475" b="2316"/>
          <a:stretch/>
        </p:blipFill>
        <p:spPr>
          <a:xfrm>
            <a:off x="8097653" y="1684570"/>
            <a:ext cx="3865636" cy="2679600"/>
          </a:xfrm>
          <a:prstGeom prst="rect">
            <a:avLst/>
          </a:prstGeom>
          <a:noFill/>
          <a:ln>
            <a:noFill/>
          </a:ln>
        </p:spPr>
      </p:pic>
      <p:grpSp>
        <p:nvGrpSpPr>
          <p:cNvPr id="8" name="Group 7">
            <a:extLst>
              <a:ext uri="{FF2B5EF4-FFF2-40B4-BE49-F238E27FC236}">
                <a16:creationId xmlns:a16="http://schemas.microsoft.com/office/drawing/2014/main" id="{4DECAD42-6E64-4FA9-9C50-3610E518CCF0}"/>
              </a:ext>
            </a:extLst>
          </p:cNvPr>
          <p:cNvGrpSpPr/>
          <p:nvPr/>
        </p:nvGrpSpPr>
        <p:grpSpPr>
          <a:xfrm>
            <a:off x="1122184" y="4245573"/>
            <a:ext cx="9667567" cy="1186072"/>
            <a:chOff x="669147" y="4436495"/>
            <a:chExt cx="10694803" cy="1619595"/>
          </a:xfrm>
        </p:grpSpPr>
        <p:sp>
          <p:nvSpPr>
            <p:cNvPr id="9" name="Google Shape;478;p18">
              <a:extLst>
                <a:ext uri="{FF2B5EF4-FFF2-40B4-BE49-F238E27FC236}">
                  <a16:creationId xmlns:a16="http://schemas.microsoft.com/office/drawing/2014/main" id="{7FC9E172-E6D8-4B1C-99A0-DD59D10ACE18}"/>
                </a:ext>
              </a:extLst>
            </p:cNvPr>
            <p:cNvSpPr txBox="1"/>
            <p:nvPr/>
          </p:nvSpPr>
          <p:spPr>
            <a:xfrm>
              <a:off x="4827285" y="4436495"/>
              <a:ext cx="3216300" cy="468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u="sng" dirty="0">
                  <a:solidFill>
                    <a:schemeClr val="dk1"/>
                  </a:solidFill>
                  <a:latin typeface="Cambria" panose="02040503050406030204" pitchFamily="18" charset="0"/>
                  <a:ea typeface="Calibri"/>
                  <a:cs typeface="Calibri"/>
                  <a:sym typeface="Calibri"/>
                </a:rPr>
                <a:t>Third Wave Participants</a:t>
              </a:r>
              <a:endParaRPr sz="1600" u="sng" dirty="0">
                <a:latin typeface="Cambria" panose="02040503050406030204" pitchFamily="18" charset="0"/>
              </a:endParaRPr>
            </a:p>
          </p:txBody>
        </p:sp>
        <p:pic>
          <p:nvPicPr>
            <p:cNvPr id="10" name="Google Shape;479;p18" descr="Cuyamaca College logo vector">
              <a:extLst>
                <a:ext uri="{FF2B5EF4-FFF2-40B4-BE49-F238E27FC236}">
                  <a16:creationId xmlns:a16="http://schemas.microsoft.com/office/drawing/2014/main" id="{1F5FF3ED-FDD0-4FD2-83F2-06B75D9B09D2}"/>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265765" y="4954034"/>
              <a:ext cx="1155688" cy="1094867"/>
            </a:xfrm>
            <a:prstGeom prst="rect">
              <a:avLst/>
            </a:prstGeom>
            <a:noFill/>
            <a:ln>
              <a:noFill/>
            </a:ln>
          </p:spPr>
        </p:pic>
        <p:pic>
          <p:nvPicPr>
            <p:cNvPr id="11" name="Google Shape;480;p18" descr="Delta College Brand Standards | San Joaquin Delta College">
              <a:extLst>
                <a:ext uri="{FF2B5EF4-FFF2-40B4-BE49-F238E27FC236}">
                  <a16:creationId xmlns:a16="http://schemas.microsoft.com/office/drawing/2014/main" id="{A672EC25-3C40-4472-B718-A1F182816C44}"/>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652275" y="5043155"/>
              <a:ext cx="736563" cy="1012935"/>
            </a:xfrm>
            <a:prstGeom prst="rect">
              <a:avLst/>
            </a:prstGeom>
            <a:noFill/>
            <a:ln>
              <a:noFill/>
            </a:ln>
          </p:spPr>
        </p:pic>
        <p:pic>
          <p:nvPicPr>
            <p:cNvPr id="12" name="Google Shape;481;p18" descr="Fullerton College">
              <a:extLst>
                <a:ext uri="{FF2B5EF4-FFF2-40B4-BE49-F238E27FC236}">
                  <a16:creationId xmlns:a16="http://schemas.microsoft.com/office/drawing/2014/main" id="{F7187BA5-BA7D-4A5F-ABCD-7DAE1F0DCF53}"/>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5893875" y="5128418"/>
              <a:ext cx="1321709" cy="872509"/>
            </a:xfrm>
            <a:prstGeom prst="rect">
              <a:avLst/>
            </a:prstGeom>
            <a:noFill/>
            <a:ln>
              <a:noFill/>
            </a:ln>
          </p:spPr>
        </p:pic>
        <p:pic>
          <p:nvPicPr>
            <p:cNvPr id="13" name="Google Shape;482;p18" descr="Laney College">
              <a:extLst>
                <a:ext uri="{FF2B5EF4-FFF2-40B4-BE49-F238E27FC236}">
                  <a16:creationId xmlns:a16="http://schemas.microsoft.com/office/drawing/2014/main" id="{98188FDF-0F5D-4C40-8941-988FCA4A3E10}"/>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7371797" y="5128418"/>
              <a:ext cx="671788" cy="827364"/>
            </a:xfrm>
            <a:prstGeom prst="rect">
              <a:avLst/>
            </a:prstGeom>
            <a:noFill/>
            <a:ln>
              <a:noFill/>
            </a:ln>
          </p:spPr>
        </p:pic>
        <p:pic>
          <p:nvPicPr>
            <p:cNvPr id="14" name="Google Shape;483;p18" descr="Gavilan College Mission Statement, Employees and Hiring | LinkedIn">
              <a:extLst>
                <a:ext uri="{FF2B5EF4-FFF2-40B4-BE49-F238E27FC236}">
                  <a16:creationId xmlns:a16="http://schemas.microsoft.com/office/drawing/2014/main" id="{E8275BC2-6DCA-48C1-9EAA-FCF31390E42C}"/>
                </a:ext>
              </a:extLst>
            </p:cNvPr>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8332999" y="5005904"/>
              <a:ext cx="1064531" cy="1008509"/>
            </a:xfrm>
            <a:prstGeom prst="rect">
              <a:avLst/>
            </a:prstGeom>
            <a:noFill/>
            <a:ln>
              <a:noFill/>
            </a:ln>
          </p:spPr>
        </p:pic>
        <p:pic>
          <p:nvPicPr>
            <p:cNvPr id="15" name="Google Shape;484;p18" descr="Saddleback College logo">
              <a:extLst>
                <a:ext uri="{FF2B5EF4-FFF2-40B4-BE49-F238E27FC236}">
                  <a16:creationId xmlns:a16="http://schemas.microsoft.com/office/drawing/2014/main" id="{09257F2A-2ED0-4352-9AD0-6A8983B3E9ED}"/>
                </a:ext>
              </a:extLst>
            </p:cNvPr>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10624366" y="5005903"/>
              <a:ext cx="739584" cy="995025"/>
            </a:xfrm>
            <a:prstGeom prst="rect">
              <a:avLst/>
            </a:prstGeom>
            <a:noFill/>
            <a:ln>
              <a:noFill/>
            </a:ln>
          </p:spPr>
        </p:pic>
        <p:pic>
          <p:nvPicPr>
            <p:cNvPr id="16" name="Google Shape;485;p18" descr="Long Beach City College">
              <a:extLst>
                <a:ext uri="{FF2B5EF4-FFF2-40B4-BE49-F238E27FC236}">
                  <a16:creationId xmlns:a16="http://schemas.microsoft.com/office/drawing/2014/main" id="{793A1C88-3CF5-402A-A11F-9497C5E73309}"/>
                </a:ext>
              </a:extLst>
            </p:cNvPr>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9463821" y="5005903"/>
              <a:ext cx="959038" cy="1008509"/>
            </a:xfrm>
            <a:prstGeom prst="rect">
              <a:avLst/>
            </a:prstGeom>
            <a:noFill/>
            <a:ln>
              <a:noFill/>
            </a:ln>
          </p:spPr>
        </p:pic>
        <p:pic>
          <p:nvPicPr>
            <p:cNvPr id="17" name="Google Shape;486;p18" descr="College of San Mateo log">
              <a:extLst>
                <a:ext uri="{FF2B5EF4-FFF2-40B4-BE49-F238E27FC236}">
                  <a16:creationId xmlns:a16="http://schemas.microsoft.com/office/drawing/2014/main" id="{736BFAF5-703E-47D1-8A74-988562B79B08}"/>
                </a:ext>
              </a:extLst>
            </p:cNvP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1961585" y="5128418"/>
              <a:ext cx="1155688" cy="721170"/>
            </a:xfrm>
            <a:prstGeom prst="rect">
              <a:avLst/>
            </a:prstGeom>
            <a:noFill/>
            <a:ln>
              <a:noFill/>
            </a:ln>
          </p:spPr>
        </p:pic>
        <p:pic>
          <p:nvPicPr>
            <p:cNvPr id="18" name="Google Shape;487;p18" descr="LAS POSitAS CONNECtiON">
              <a:extLst>
                <a:ext uri="{FF2B5EF4-FFF2-40B4-BE49-F238E27FC236}">
                  <a16:creationId xmlns:a16="http://schemas.microsoft.com/office/drawing/2014/main" id="{957FED77-96AD-46F4-BCD2-5482DF3783AC}"/>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669147" y="5007289"/>
              <a:ext cx="1061616" cy="1005747"/>
            </a:xfrm>
            <a:prstGeom prst="rect">
              <a:avLst/>
            </a:prstGeom>
            <a:noFill/>
            <a:ln>
              <a:noFill/>
            </a:ln>
          </p:spPr>
        </p:pic>
      </p:grpSp>
      <p:sp>
        <p:nvSpPr>
          <p:cNvPr id="20" name="TextBox 19">
            <a:extLst>
              <a:ext uri="{FF2B5EF4-FFF2-40B4-BE49-F238E27FC236}">
                <a16:creationId xmlns:a16="http://schemas.microsoft.com/office/drawing/2014/main" id="{F27BF776-3B20-4E54-89A4-AA7D1E6EAC2C}"/>
              </a:ext>
            </a:extLst>
          </p:cNvPr>
          <p:cNvSpPr txBox="1"/>
          <p:nvPr/>
        </p:nvSpPr>
        <p:spPr>
          <a:xfrm>
            <a:off x="1372864" y="757287"/>
            <a:ext cx="9761589" cy="400110"/>
          </a:xfrm>
          <a:prstGeom prst="rect">
            <a:avLst/>
          </a:prstGeom>
          <a:noFill/>
        </p:spPr>
        <p:txBody>
          <a:bodyPr wrap="square">
            <a:spAutoFit/>
          </a:bodyPr>
          <a:lstStyle/>
          <a:p>
            <a:pPr algn="ctr"/>
            <a:r>
              <a:rPr lang="en-US" sz="2000" i="1" dirty="0">
                <a:latin typeface="Cambria" panose="02040503050406030204" pitchFamily="18" charset="0"/>
              </a:rPr>
              <a:t>We’ve been doing this work for years and are poised to scale statewide</a:t>
            </a:r>
          </a:p>
        </p:txBody>
      </p:sp>
      <p:sp>
        <p:nvSpPr>
          <p:cNvPr id="19" name="Google Shape;478;p18">
            <a:extLst>
              <a:ext uri="{FF2B5EF4-FFF2-40B4-BE49-F238E27FC236}">
                <a16:creationId xmlns:a16="http://schemas.microsoft.com/office/drawing/2014/main" id="{F0B6DBCD-9BC5-064B-9D17-850B165D7F88}"/>
              </a:ext>
            </a:extLst>
          </p:cNvPr>
          <p:cNvSpPr txBox="1"/>
          <p:nvPr/>
        </p:nvSpPr>
        <p:spPr>
          <a:xfrm>
            <a:off x="243327" y="1235919"/>
            <a:ext cx="2907374" cy="48493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u="sng" dirty="0">
                <a:solidFill>
                  <a:schemeClr val="dk1"/>
                </a:solidFill>
                <a:latin typeface="Cambria" panose="02040503050406030204" pitchFamily="18" charset="0"/>
                <a:ea typeface="Calibri"/>
                <a:cs typeface="Calibri"/>
                <a:sym typeface="Calibri"/>
              </a:rPr>
              <a:t>Early Implementers</a:t>
            </a:r>
            <a:endParaRPr u="sng" dirty="0">
              <a:latin typeface="Cambria" panose="02040503050406030204" pitchFamily="18" charset="0"/>
            </a:endParaRPr>
          </a:p>
        </p:txBody>
      </p:sp>
      <p:sp>
        <p:nvSpPr>
          <p:cNvPr id="21" name="Google Shape;478;p18">
            <a:extLst>
              <a:ext uri="{FF2B5EF4-FFF2-40B4-BE49-F238E27FC236}">
                <a16:creationId xmlns:a16="http://schemas.microsoft.com/office/drawing/2014/main" id="{EAD6F340-EE99-DF46-95D6-DCAAF4B66E5E}"/>
              </a:ext>
            </a:extLst>
          </p:cNvPr>
          <p:cNvSpPr txBox="1"/>
          <p:nvPr/>
        </p:nvSpPr>
        <p:spPr>
          <a:xfrm>
            <a:off x="8201036" y="1278358"/>
            <a:ext cx="3637706" cy="48493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u="sng" dirty="0">
                <a:solidFill>
                  <a:schemeClr val="dk1"/>
                </a:solidFill>
                <a:latin typeface="Cambria" panose="02040503050406030204" pitchFamily="18" charset="0"/>
                <a:ea typeface="Calibri"/>
                <a:cs typeface="Calibri"/>
                <a:sym typeface="Calibri"/>
              </a:rPr>
              <a:t>Second Wave Participants</a:t>
            </a:r>
            <a:endParaRPr sz="1600" u="sng" dirty="0">
              <a:latin typeface="Cambria" panose="02040503050406030204" pitchFamily="18" charset="0"/>
            </a:endParaRPr>
          </a:p>
        </p:txBody>
      </p:sp>
      <p:pic>
        <p:nvPicPr>
          <p:cNvPr id="22" name="Google Shape;444;g9c51c90bcf_0_274" descr="CSU Bakersfield in big graphic text">
            <a:extLst>
              <a:ext uri="{FF2B5EF4-FFF2-40B4-BE49-F238E27FC236}">
                <a16:creationId xmlns:a16="http://schemas.microsoft.com/office/drawing/2014/main" id="{14F05D0C-F4D1-460D-B911-BD91628E6939}"/>
              </a:ext>
            </a:extLst>
          </p:cNvPr>
          <p:cNvPicPr preferRelativeResize="0"/>
          <p:nvPr/>
        </p:nvPicPr>
        <p:blipFill rotWithShape="1">
          <a:blip r:embed="rId14">
            <a:alphaModFix/>
          </a:blip>
          <a:srcRect/>
          <a:stretch/>
        </p:blipFill>
        <p:spPr>
          <a:xfrm>
            <a:off x="107977" y="6365936"/>
            <a:ext cx="1191694" cy="314730"/>
          </a:xfrm>
          <a:prstGeom prst="rect">
            <a:avLst/>
          </a:prstGeom>
          <a:noFill/>
          <a:ln>
            <a:noFill/>
          </a:ln>
        </p:spPr>
      </p:pic>
      <p:pic>
        <p:nvPicPr>
          <p:cNvPr id="24" name="Picture 23">
            <a:extLst>
              <a:ext uri="{FF2B5EF4-FFF2-40B4-BE49-F238E27FC236}">
                <a16:creationId xmlns:a16="http://schemas.microsoft.com/office/drawing/2014/main" id="{AB9BA381-7E99-4DB2-B11C-0F8A070FE7F0}"/>
              </a:ext>
            </a:extLst>
          </p:cNvPr>
          <p:cNvPicPr>
            <a:picLocks noChangeAspect="1"/>
          </p:cNvPicPr>
          <p:nvPr/>
        </p:nvPicPr>
        <p:blipFill rotWithShape="1">
          <a:blip r:embed="rId15"/>
          <a:srcRect t="11431" b="14941"/>
          <a:stretch/>
        </p:blipFill>
        <p:spPr>
          <a:xfrm>
            <a:off x="2890504" y="6330053"/>
            <a:ext cx="1398880" cy="416109"/>
          </a:xfrm>
          <a:prstGeom prst="rect">
            <a:avLst/>
          </a:prstGeom>
        </p:spPr>
      </p:pic>
      <p:pic>
        <p:nvPicPr>
          <p:cNvPr id="25" name="Picture 24">
            <a:extLst>
              <a:ext uri="{FF2B5EF4-FFF2-40B4-BE49-F238E27FC236}">
                <a16:creationId xmlns:a16="http://schemas.microsoft.com/office/drawing/2014/main" id="{FAAE46F5-84A0-4076-80F6-ADF8F49F1B87}"/>
              </a:ext>
            </a:extLst>
          </p:cNvPr>
          <p:cNvPicPr>
            <a:picLocks noChangeAspect="1"/>
          </p:cNvPicPr>
          <p:nvPr/>
        </p:nvPicPr>
        <p:blipFill rotWithShape="1">
          <a:blip r:embed="rId16"/>
          <a:srcRect l="6663" t="21771" r="6367" b="20878"/>
          <a:stretch/>
        </p:blipFill>
        <p:spPr>
          <a:xfrm>
            <a:off x="1372661" y="6333691"/>
            <a:ext cx="1578174" cy="343000"/>
          </a:xfrm>
          <a:prstGeom prst="rect">
            <a:avLst/>
          </a:prstGeom>
        </p:spPr>
      </p:pic>
      <p:pic>
        <p:nvPicPr>
          <p:cNvPr id="26" name="Picture 25">
            <a:extLst>
              <a:ext uri="{FF2B5EF4-FFF2-40B4-BE49-F238E27FC236}">
                <a16:creationId xmlns:a16="http://schemas.microsoft.com/office/drawing/2014/main" id="{20BA0BB0-6CF4-45E6-B805-7A4EE3427B29}"/>
              </a:ext>
            </a:extLst>
          </p:cNvPr>
          <p:cNvPicPr>
            <a:picLocks noChangeAspect="1"/>
          </p:cNvPicPr>
          <p:nvPr/>
        </p:nvPicPr>
        <p:blipFill rotWithShape="1">
          <a:blip r:embed="rId17"/>
          <a:srcRect l="8429" r="32353"/>
          <a:stretch/>
        </p:blipFill>
        <p:spPr>
          <a:xfrm>
            <a:off x="7582292" y="6256384"/>
            <a:ext cx="1626061" cy="577121"/>
          </a:xfrm>
          <a:prstGeom prst="rect">
            <a:avLst/>
          </a:prstGeom>
        </p:spPr>
      </p:pic>
      <p:pic>
        <p:nvPicPr>
          <p:cNvPr id="27" name="Picture 26">
            <a:extLst>
              <a:ext uri="{FF2B5EF4-FFF2-40B4-BE49-F238E27FC236}">
                <a16:creationId xmlns:a16="http://schemas.microsoft.com/office/drawing/2014/main" id="{ED758F91-E8CC-4D26-BFCD-CBF71E691FEA}"/>
              </a:ext>
            </a:extLst>
          </p:cNvPr>
          <p:cNvPicPr>
            <a:picLocks noChangeAspect="1"/>
          </p:cNvPicPr>
          <p:nvPr/>
        </p:nvPicPr>
        <p:blipFill>
          <a:blip r:embed="rId18"/>
          <a:stretch>
            <a:fillRect/>
          </a:stretch>
        </p:blipFill>
        <p:spPr>
          <a:xfrm>
            <a:off x="6280227" y="6216801"/>
            <a:ext cx="1191695" cy="576780"/>
          </a:xfrm>
          <a:prstGeom prst="rect">
            <a:avLst/>
          </a:prstGeom>
        </p:spPr>
      </p:pic>
      <p:pic>
        <p:nvPicPr>
          <p:cNvPr id="28" name="Picture 27">
            <a:extLst>
              <a:ext uri="{FF2B5EF4-FFF2-40B4-BE49-F238E27FC236}">
                <a16:creationId xmlns:a16="http://schemas.microsoft.com/office/drawing/2014/main" id="{5D9AA070-51AB-4436-9A6F-B5A4FD71245E}"/>
              </a:ext>
            </a:extLst>
          </p:cNvPr>
          <p:cNvPicPr>
            <a:picLocks noChangeAspect="1"/>
          </p:cNvPicPr>
          <p:nvPr/>
        </p:nvPicPr>
        <p:blipFill>
          <a:blip r:embed="rId19"/>
          <a:stretch>
            <a:fillRect/>
          </a:stretch>
        </p:blipFill>
        <p:spPr>
          <a:xfrm>
            <a:off x="9656227" y="6256384"/>
            <a:ext cx="1947807" cy="497615"/>
          </a:xfrm>
          <a:prstGeom prst="rect">
            <a:avLst/>
          </a:prstGeom>
        </p:spPr>
      </p:pic>
      <p:sp>
        <p:nvSpPr>
          <p:cNvPr id="29" name="Google Shape;442;g9c51c90bcf_0_274">
            <a:extLst>
              <a:ext uri="{FF2B5EF4-FFF2-40B4-BE49-F238E27FC236}">
                <a16:creationId xmlns:a16="http://schemas.microsoft.com/office/drawing/2014/main" id="{68111DBB-B0AC-4FED-9E25-BB64A3C6C752}"/>
              </a:ext>
            </a:extLst>
          </p:cNvPr>
          <p:cNvSpPr txBox="1"/>
          <p:nvPr/>
        </p:nvSpPr>
        <p:spPr>
          <a:xfrm>
            <a:off x="3833734" y="5864182"/>
            <a:ext cx="2118563" cy="34174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u="sng" dirty="0">
                <a:latin typeface="Cambria" panose="02040503050406030204" pitchFamily="18" charset="0"/>
                <a:ea typeface="Cambria"/>
                <a:cs typeface="Cambria"/>
                <a:sym typeface="Cambria"/>
              </a:rPr>
              <a:t>CSUs</a:t>
            </a:r>
            <a:endParaRPr sz="2000" b="1" u="sng" dirty="0">
              <a:latin typeface="Cambria" panose="02040503050406030204" pitchFamily="18" charset="0"/>
              <a:ea typeface="Cambria"/>
              <a:cs typeface="Cambria"/>
              <a:sym typeface="Cambria"/>
            </a:endParaRPr>
          </a:p>
        </p:txBody>
      </p:sp>
      <p:sp>
        <p:nvSpPr>
          <p:cNvPr id="30" name="Google Shape;442;g9c51c90bcf_0_274">
            <a:extLst>
              <a:ext uri="{FF2B5EF4-FFF2-40B4-BE49-F238E27FC236}">
                <a16:creationId xmlns:a16="http://schemas.microsoft.com/office/drawing/2014/main" id="{F71D746E-6E99-4E5C-9590-230664C4DD67}"/>
              </a:ext>
            </a:extLst>
          </p:cNvPr>
          <p:cNvSpPr txBox="1"/>
          <p:nvPr/>
        </p:nvSpPr>
        <p:spPr>
          <a:xfrm>
            <a:off x="9502879" y="5799700"/>
            <a:ext cx="2118563" cy="34174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u="sng" dirty="0">
                <a:latin typeface="Cambria" panose="02040503050406030204" pitchFamily="18" charset="0"/>
                <a:ea typeface="Cambria"/>
                <a:cs typeface="Cambria"/>
                <a:sym typeface="Cambria"/>
              </a:rPr>
              <a:t>UC</a:t>
            </a:r>
            <a:endParaRPr sz="2000" b="1" u="sng" dirty="0">
              <a:latin typeface="Cambria" panose="02040503050406030204" pitchFamily="18" charset="0"/>
              <a:ea typeface="Cambria"/>
              <a:cs typeface="Cambria"/>
              <a:sym typeface="Cambria"/>
            </a:endParaRPr>
          </a:p>
        </p:txBody>
      </p:sp>
      <p:pic>
        <p:nvPicPr>
          <p:cNvPr id="3" name="Picture 2">
            <a:extLst>
              <a:ext uri="{FF2B5EF4-FFF2-40B4-BE49-F238E27FC236}">
                <a16:creationId xmlns:a16="http://schemas.microsoft.com/office/drawing/2014/main" id="{426E665F-4133-4301-8A3B-EB2270D7581A}"/>
              </a:ext>
            </a:extLst>
          </p:cNvPr>
          <p:cNvPicPr>
            <a:picLocks noChangeAspect="1"/>
          </p:cNvPicPr>
          <p:nvPr/>
        </p:nvPicPr>
        <p:blipFill>
          <a:blip r:embed="rId20"/>
          <a:stretch>
            <a:fillRect/>
          </a:stretch>
        </p:blipFill>
        <p:spPr>
          <a:xfrm>
            <a:off x="1226772" y="1661084"/>
            <a:ext cx="1933575" cy="752475"/>
          </a:xfrm>
          <a:prstGeom prst="rect">
            <a:avLst/>
          </a:prstGeom>
        </p:spPr>
      </p:pic>
      <p:pic>
        <p:nvPicPr>
          <p:cNvPr id="1026" name="Picture 2" descr="Porterville College">
            <a:extLst>
              <a:ext uri="{FF2B5EF4-FFF2-40B4-BE49-F238E27FC236}">
                <a16:creationId xmlns:a16="http://schemas.microsoft.com/office/drawing/2014/main" id="{CA3A8AB6-64BC-4833-9FDC-19C01DE9FD72}"/>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22184" y="5521530"/>
            <a:ext cx="927220" cy="2959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A7CE132-C3ED-4AD0-9FDE-427EBA4BBC3D}"/>
              </a:ext>
            </a:extLst>
          </p:cNvPr>
          <p:cNvPicPr>
            <a:picLocks noChangeAspect="1"/>
          </p:cNvPicPr>
          <p:nvPr/>
        </p:nvPicPr>
        <p:blipFill>
          <a:blip r:embed="rId22"/>
          <a:stretch>
            <a:fillRect/>
          </a:stretch>
        </p:blipFill>
        <p:spPr>
          <a:xfrm>
            <a:off x="10971904" y="4756570"/>
            <a:ext cx="902424" cy="601616"/>
          </a:xfrm>
          <a:prstGeom prst="rect">
            <a:avLst/>
          </a:prstGeom>
        </p:spPr>
      </p:pic>
      <p:pic>
        <p:nvPicPr>
          <p:cNvPr id="480" name="Picture 479">
            <a:extLst>
              <a:ext uri="{FF2B5EF4-FFF2-40B4-BE49-F238E27FC236}">
                <a16:creationId xmlns:a16="http://schemas.microsoft.com/office/drawing/2014/main" id="{0EBE6779-6F54-422F-864C-9FACF2DEB3C5}"/>
              </a:ext>
            </a:extLst>
          </p:cNvPr>
          <p:cNvPicPr>
            <a:picLocks noChangeAspect="1"/>
          </p:cNvPicPr>
          <p:nvPr/>
        </p:nvPicPr>
        <p:blipFill>
          <a:blip r:embed="rId23"/>
          <a:stretch>
            <a:fillRect/>
          </a:stretch>
        </p:blipFill>
        <p:spPr>
          <a:xfrm>
            <a:off x="2127276" y="5519493"/>
            <a:ext cx="1570071" cy="295997"/>
          </a:xfrm>
          <a:prstGeom prst="rect">
            <a:avLst/>
          </a:prstGeom>
        </p:spPr>
      </p:pic>
      <p:pic>
        <p:nvPicPr>
          <p:cNvPr id="482" name="Picture 481">
            <a:extLst>
              <a:ext uri="{FF2B5EF4-FFF2-40B4-BE49-F238E27FC236}">
                <a16:creationId xmlns:a16="http://schemas.microsoft.com/office/drawing/2014/main" id="{16C9A59B-F613-4C00-ACC5-6B237BF7E62B}"/>
              </a:ext>
            </a:extLst>
          </p:cNvPr>
          <p:cNvPicPr>
            <a:picLocks noChangeAspect="1"/>
          </p:cNvPicPr>
          <p:nvPr/>
        </p:nvPicPr>
        <p:blipFill>
          <a:blip r:embed="rId24"/>
          <a:stretch>
            <a:fillRect/>
          </a:stretch>
        </p:blipFill>
        <p:spPr>
          <a:xfrm>
            <a:off x="6936028" y="5554990"/>
            <a:ext cx="1097294" cy="354846"/>
          </a:xfrm>
          <a:prstGeom prst="rect">
            <a:avLst/>
          </a:prstGeom>
        </p:spPr>
      </p:pic>
      <p:pic>
        <p:nvPicPr>
          <p:cNvPr id="484" name="Picture 483">
            <a:extLst>
              <a:ext uri="{FF2B5EF4-FFF2-40B4-BE49-F238E27FC236}">
                <a16:creationId xmlns:a16="http://schemas.microsoft.com/office/drawing/2014/main" id="{37D13B83-3D18-46CE-92B5-C293FC360BFF}"/>
              </a:ext>
            </a:extLst>
          </p:cNvPr>
          <p:cNvPicPr>
            <a:picLocks noChangeAspect="1"/>
          </p:cNvPicPr>
          <p:nvPr/>
        </p:nvPicPr>
        <p:blipFill>
          <a:blip r:embed="rId25"/>
          <a:stretch>
            <a:fillRect/>
          </a:stretch>
        </p:blipFill>
        <p:spPr>
          <a:xfrm>
            <a:off x="5853627" y="5439502"/>
            <a:ext cx="1022448" cy="492290"/>
          </a:xfrm>
          <a:prstGeom prst="rect">
            <a:avLst/>
          </a:prstGeom>
        </p:spPr>
      </p:pic>
      <p:pic>
        <p:nvPicPr>
          <p:cNvPr id="486" name="Picture 485">
            <a:extLst>
              <a:ext uri="{FF2B5EF4-FFF2-40B4-BE49-F238E27FC236}">
                <a16:creationId xmlns:a16="http://schemas.microsoft.com/office/drawing/2014/main" id="{874980B3-AF8A-4FB6-9870-EE861B6C157A}"/>
              </a:ext>
            </a:extLst>
          </p:cNvPr>
          <p:cNvPicPr>
            <a:picLocks noChangeAspect="1"/>
          </p:cNvPicPr>
          <p:nvPr/>
        </p:nvPicPr>
        <p:blipFill>
          <a:blip r:embed="rId26"/>
          <a:stretch>
            <a:fillRect/>
          </a:stretch>
        </p:blipFill>
        <p:spPr>
          <a:xfrm>
            <a:off x="3465000" y="4493617"/>
            <a:ext cx="962025" cy="790575"/>
          </a:xfrm>
          <a:prstGeom prst="rect">
            <a:avLst/>
          </a:prstGeom>
        </p:spPr>
      </p:pic>
      <p:pic>
        <p:nvPicPr>
          <p:cNvPr id="1028" name="Picture 4">
            <a:extLst>
              <a:ext uri="{FF2B5EF4-FFF2-40B4-BE49-F238E27FC236}">
                <a16:creationId xmlns:a16="http://schemas.microsoft.com/office/drawing/2014/main" id="{370F086B-C795-4CB3-8B44-6A8E0A39FBCA}"/>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458040" y="4725961"/>
            <a:ext cx="1022449" cy="5804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BE82348-7C35-41D4-98BF-C5D4FFE819E1}"/>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134894" y="5406287"/>
            <a:ext cx="789496" cy="605281"/>
          </a:xfrm>
          <a:prstGeom prst="rect">
            <a:avLst/>
          </a:prstGeom>
          <a:noFill/>
          <a:extLst>
            <a:ext uri="{909E8E84-426E-40DD-AFC4-6F175D3DCCD1}">
              <a14:hiddenFill xmlns:a14="http://schemas.microsoft.com/office/drawing/2010/main">
                <a:solidFill>
                  <a:srgbClr val="FFFFFF"/>
                </a:solidFill>
              </a14:hiddenFill>
            </a:ext>
          </a:extLst>
        </p:spPr>
      </p:pic>
      <p:pic>
        <p:nvPicPr>
          <p:cNvPr id="488" name="Picture 487">
            <a:extLst>
              <a:ext uri="{FF2B5EF4-FFF2-40B4-BE49-F238E27FC236}">
                <a16:creationId xmlns:a16="http://schemas.microsoft.com/office/drawing/2014/main" id="{E5E6A3DA-6610-49A8-92B7-1EDE121DCBFE}"/>
              </a:ext>
            </a:extLst>
          </p:cNvPr>
          <p:cNvPicPr>
            <a:picLocks noChangeAspect="1"/>
          </p:cNvPicPr>
          <p:nvPr/>
        </p:nvPicPr>
        <p:blipFill>
          <a:blip r:embed="rId29"/>
          <a:stretch>
            <a:fillRect/>
          </a:stretch>
        </p:blipFill>
        <p:spPr>
          <a:xfrm>
            <a:off x="11176183" y="5391247"/>
            <a:ext cx="522795" cy="576780"/>
          </a:xfrm>
          <a:prstGeom prst="rect">
            <a:avLst/>
          </a:prstGeom>
        </p:spPr>
      </p:pic>
      <p:pic>
        <p:nvPicPr>
          <p:cNvPr id="4" name="Picture 3">
            <a:extLst>
              <a:ext uri="{FF2B5EF4-FFF2-40B4-BE49-F238E27FC236}">
                <a16:creationId xmlns:a16="http://schemas.microsoft.com/office/drawing/2014/main" id="{A951E014-507E-494C-8621-7197F24818B8}"/>
              </a:ext>
            </a:extLst>
          </p:cNvPr>
          <p:cNvPicPr>
            <a:picLocks noChangeAspect="1"/>
          </p:cNvPicPr>
          <p:nvPr/>
        </p:nvPicPr>
        <p:blipFill>
          <a:blip r:embed="rId30"/>
          <a:stretch>
            <a:fillRect/>
          </a:stretch>
        </p:blipFill>
        <p:spPr>
          <a:xfrm>
            <a:off x="4362971" y="6350977"/>
            <a:ext cx="1745044" cy="281210"/>
          </a:xfrm>
          <a:prstGeom prst="rect">
            <a:avLst/>
          </a:prstGeom>
        </p:spPr>
      </p:pic>
    </p:spTree>
    <p:extLst>
      <p:ext uri="{BB962C8B-B14F-4D97-AF65-F5344CB8AC3E}">
        <p14:creationId xmlns:p14="http://schemas.microsoft.com/office/powerpoint/2010/main" val="107269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in graduation gowns holding diplomas&#10;&#10;Description automatically generated with medium confidence">
            <a:extLst>
              <a:ext uri="{FF2B5EF4-FFF2-40B4-BE49-F238E27FC236}">
                <a16:creationId xmlns:a16="http://schemas.microsoft.com/office/drawing/2014/main" id="{52B771E0-A88B-4AE4-A53D-DD3F1C10FCBF}"/>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xmlns="" r:id="rId4"/>
              </a:ext>
            </a:extLst>
          </a:blip>
          <a:srcRect l="21986" t="-334" r="24151" b="334"/>
          <a:stretch/>
        </p:blipFill>
        <p:spPr>
          <a:xfrm>
            <a:off x="6633882" y="-22953"/>
            <a:ext cx="5558118" cy="6880953"/>
          </a:xfrm>
          <a:prstGeom prst="rect">
            <a:avLst/>
          </a:prstGeom>
        </p:spPr>
      </p:pic>
      <p:sp>
        <p:nvSpPr>
          <p:cNvPr id="3" name="Google Shape;459;p69">
            <a:extLst>
              <a:ext uri="{FF2B5EF4-FFF2-40B4-BE49-F238E27FC236}">
                <a16:creationId xmlns:a16="http://schemas.microsoft.com/office/drawing/2014/main" id="{FD348C84-F7A1-4245-9C56-54A228368DB6}"/>
              </a:ext>
            </a:extLst>
          </p:cNvPr>
          <p:cNvSpPr txBox="1">
            <a:spLocks noGrp="1"/>
          </p:cNvSpPr>
          <p:nvPr>
            <p:ph type="title" idx="4294967295"/>
          </p:nvPr>
        </p:nvSpPr>
        <p:spPr>
          <a:xfrm>
            <a:off x="976972" y="334963"/>
            <a:ext cx="3956977" cy="763587"/>
          </a:xfrm>
          <a:prstGeom prst="rect">
            <a:avLst/>
          </a:prstGeom>
        </p:spPr>
        <p:txBody>
          <a:bodyPr spcFirstLastPara="1" vert="horz" wrap="square" lIns="121900" tIns="121900" rIns="121900" bIns="121900" rtlCol="0" anchor="t" anchorCtr="0">
            <a:normAutofit fontScale="90000"/>
          </a:bodyPr>
          <a:lstStyle/>
          <a:p>
            <a:pPr algn="l"/>
            <a:r>
              <a:rPr lang="en" dirty="0"/>
              <a:t>Thank You!</a:t>
            </a:r>
            <a:endParaRPr dirty="0"/>
          </a:p>
        </p:txBody>
      </p:sp>
      <p:sp>
        <p:nvSpPr>
          <p:cNvPr id="13" name="Google Shape;760;p68">
            <a:extLst>
              <a:ext uri="{FF2B5EF4-FFF2-40B4-BE49-F238E27FC236}">
                <a16:creationId xmlns:a16="http://schemas.microsoft.com/office/drawing/2014/main" id="{6A832C24-847C-BF42-8BAD-E07DD2FD5CC1}"/>
              </a:ext>
            </a:extLst>
          </p:cNvPr>
          <p:cNvSpPr txBox="1">
            <a:spLocks/>
          </p:cNvSpPr>
          <p:nvPr/>
        </p:nvSpPr>
        <p:spPr>
          <a:xfrm>
            <a:off x="984126" y="1925726"/>
            <a:ext cx="4910387" cy="1495500"/>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2913" indent="0">
              <a:spcBef>
                <a:spcPts val="0"/>
              </a:spcBef>
              <a:buClr>
                <a:schemeClr val="dk1"/>
              </a:buClr>
              <a:buSzPts val="2800"/>
              <a:buNone/>
            </a:pPr>
            <a:r>
              <a:rPr lang="en-US" sz="2400" b="1" dirty="0"/>
              <a:t>Craig Hayward</a:t>
            </a:r>
            <a:br>
              <a:rPr lang="en-US" sz="2400" b="1" dirty="0"/>
            </a:br>
            <a:r>
              <a:rPr lang="en-US" sz="2000" u="sng" dirty="0">
                <a:solidFill>
                  <a:srgbClr val="163768"/>
                </a:solidFill>
              </a:rPr>
              <a:t>Craig.Hayward@bakersfieldcollege.edu</a:t>
            </a:r>
            <a:r>
              <a:rPr lang="en-US" sz="2083" dirty="0"/>
              <a:t>	</a:t>
            </a:r>
            <a:endParaRPr lang="en-US" dirty="0"/>
          </a:p>
          <a:p>
            <a:pPr marL="52913" indent="0">
              <a:buClr>
                <a:schemeClr val="dk1"/>
              </a:buClr>
              <a:buSzPts val="2500"/>
              <a:buNone/>
            </a:pPr>
            <a:r>
              <a:rPr lang="en-US" sz="2000" dirty="0"/>
              <a:t>       </a:t>
            </a:r>
            <a:r>
              <a:rPr lang="fr-FR" sz="2000" dirty="0"/>
              <a:t> @doc9x</a:t>
            </a:r>
            <a:endParaRPr lang="en-US" sz="2000" dirty="0">
              <a:solidFill>
                <a:srgbClr val="163768"/>
              </a:solidFill>
            </a:endParaRPr>
          </a:p>
        </p:txBody>
      </p:sp>
      <p:grpSp>
        <p:nvGrpSpPr>
          <p:cNvPr id="7" name="Group 6">
            <a:extLst>
              <a:ext uri="{FF2B5EF4-FFF2-40B4-BE49-F238E27FC236}">
                <a16:creationId xmlns:a16="http://schemas.microsoft.com/office/drawing/2014/main" id="{2E29D792-EF78-4D40-8C7D-ADEF521A979A}"/>
              </a:ext>
            </a:extLst>
          </p:cNvPr>
          <p:cNvGrpSpPr/>
          <p:nvPr/>
        </p:nvGrpSpPr>
        <p:grpSpPr>
          <a:xfrm>
            <a:off x="984126" y="3496333"/>
            <a:ext cx="5181600" cy="1432022"/>
            <a:chOff x="1057088" y="4130982"/>
            <a:chExt cx="5181600" cy="1311696"/>
          </a:xfrm>
        </p:grpSpPr>
        <p:sp>
          <p:nvSpPr>
            <p:cNvPr id="5" name="Google Shape;754;p68">
              <a:extLst>
                <a:ext uri="{FF2B5EF4-FFF2-40B4-BE49-F238E27FC236}">
                  <a16:creationId xmlns:a16="http://schemas.microsoft.com/office/drawing/2014/main" id="{E01CEE44-7D73-46B2-B4EE-09D6FEA7D889}"/>
                </a:ext>
              </a:extLst>
            </p:cNvPr>
            <p:cNvSpPr txBox="1">
              <a:spLocks/>
            </p:cNvSpPr>
            <p:nvPr/>
          </p:nvSpPr>
          <p:spPr>
            <a:xfrm>
              <a:off x="1057088" y="4130982"/>
              <a:ext cx="5181600" cy="1311696"/>
            </a:xfrm>
            <a:prstGeom prst="rect">
              <a:avLst/>
            </a:prstGeom>
            <a:noFill/>
            <a:ln>
              <a:noFill/>
            </a:ln>
          </p:spPr>
          <p:txBody>
            <a:bodyPr spcFirstLastPara="1" wrap="square" lIns="121875" tIns="121875" rIns="121875" bIns="12187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2800"/>
                <a:buFont typeface="Arial" panose="020B0604020202020204" pitchFamily="34" charset="0"/>
                <a:buNone/>
              </a:pPr>
              <a:r>
                <a:rPr lang="sv-SE" sz="2400" b="1" dirty="0"/>
                <a:t>Sonya Christian</a:t>
              </a:r>
            </a:p>
            <a:p>
              <a:pPr marL="0" indent="0">
                <a:spcBef>
                  <a:spcPts val="0"/>
                </a:spcBef>
                <a:buClr>
                  <a:schemeClr val="dk1"/>
                </a:buClr>
                <a:buSzPts val="2083"/>
                <a:buFont typeface="Arial" panose="020B0604020202020204" pitchFamily="34" charset="0"/>
                <a:buNone/>
              </a:pPr>
              <a:r>
                <a:rPr lang="sv-SE" sz="2000" u="sng" dirty="0">
                  <a:solidFill>
                    <a:srgbClr val="163768"/>
                  </a:solidFill>
                </a:rPr>
                <a:t>Sonya.Christian@kccd.edu</a:t>
              </a:r>
              <a:r>
                <a:rPr lang="sv-SE" sz="2500" dirty="0"/>
                <a:t>                    </a:t>
              </a:r>
            </a:p>
            <a:p>
              <a:pPr marL="0" indent="0">
                <a:spcBef>
                  <a:spcPts val="0"/>
                </a:spcBef>
                <a:buClr>
                  <a:schemeClr val="dk1"/>
                </a:buClr>
                <a:buSzPts val="2083"/>
                <a:buFont typeface="Arial" panose="020B0604020202020204" pitchFamily="34" charset="0"/>
                <a:buNone/>
              </a:pPr>
              <a:r>
                <a:rPr lang="sv-SE" sz="2500" dirty="0">
                  <a:solidFill>
                    <a:srgbClr val="163768"/>
                  </a:solidFill>
                </a:rPr>
                <a:t>      </a:t>
              </a:r>
              <a:r>
                <a:rPr lang="sv-SE" sz="2000" dirty="0">
                  <a:solidFill>
                    <a:srgbClr val="163768"/>
                  </a:solidFill>
                </a:rPr>
                <a:t>@sonyachristian</a:t>
              </a:r>
            </a:p>
            <a:p>
              <a:pPr marL="0" indent="0">
                <a:spcBef>
                  <a:spcPts val="3133"/>
                </a:spcBef>
                <a:buClr>
                  <a:schemeClr val="dk1"/>
                </a:buClr>
                <a:buSzPts val="2800"/>
                <a:buFont typeface="Arial" panose="020B0604020202020204" pitchFamily="34" charset="0"/>
                <a:buNone/>
              </a:pPr>
              <a:endParaRPr lang="sv-SE" dirty="0"/>
            </a:p>
            <a:p>
              <a:pPr marL="0" indent="0">
                <a:spcBef>
                  <a:spcPts val="3133"/>
                </a:spcBef>
                <a:spcAft>
                  <a:spcPts val="2133"/>
                </a:spcAft>
                <a:buClr>
                  <a:schemeClr val="dk1"/>
                </a:buClr>
                <a:buSzPts val="2800"/>
                <a:buFont typeface="Arial" panose="020B0604020202020204" pitchFamily="34" charset="0"/>
                <a:buNone/>
              </a:pPr>
              <a:endParaRPr lang="sv-SE" dirty="0"/>
            </a:p>
          </p:txBody>
        </p:sp>
        <p:pic>
          <p:nvPicPr>
            <p:cNvPr id="12" name="Google Shape;759;p68">
              <a:extLst>
                <a:ext uri="{FF2B5EF4-FFF2-40B4-BE49-F238E27FC236}">
                  <a16:creationId xmlns:a16="http://schemas.microsoft.com/office/drawing/2014/main" id="{0B2A452D-F62C-5349-85F4-E94E796DF3D2}"/>
                </a:ext>
              </a:extLst>
            </p:cNvPr>
            <p:cNvPicPr preferRelativeResize="0">
              <a:picLocks noChangeAspect="1"/>
            </p:cNvPicPr>
            <p:nvPr/>
          </p:nvPicPr>
          <p:blipFill rotWithShape="1">
            <a:blip r:embed="rId5">
              <a:alphaModFix/>
            </a:blip>
            <a:srcRect/>
            <a:stretch/>
          </p:blipFill>
          <p:spPr>
            <a:xfrm>
              <a:off x="1225717" y="4890450"/>
              <a:ext cx="295931" cy="280755"/>
            </a:xfrm>
            <a:prstGeom prst="rect">
              <a:avLst/>
            </a:prstGeom>
            <a:noFill/>
            <a:ln>
              <a:noFill/>
            </a:ln>
          </p:spPr>
        </p:pic>
      </p:grpSp>
      <p:pic>
        <p:nvPicPr>
          <p:cNvPr id="10" name="Google Shape;759;p68">
            <a:extLst>
              <a:ext uri="{FF2B5EF4-FFF2-40B4-BE49-F238E27FC236}">
                <a16:creationId xmlns:a16="http://schemas.microsoft.com/office/drawing/2014/main" id="{14B2D22F-7722-4116-B481-89D4749E0542}"/>
              </a:ext>
            </a:extLst>
          </p:cNvPr>
          <p:cNvPicPr preferRelativeResize="0">
            <a:picLocks noChangeAspect="1"/>
          </p:cNvPicPr>
          <p:nvPr/>
        </p:nvPicPr>
        <p:blipFill rotWithShape="1">
          <a:blip r:embed="rId5">
            <a:alphaModFix/>
          </a:blip>
          <a:srcRect/>
          <a:stretch/>
        </p:blipFill>
        <p:spPr>
          <a:xfrm>
            <a:off x="1200042" y="2709039"/>
            <a:ext cx="295931" cy="306510"/>
          </a:xfrm>
          <a:prstGeom prst="rect">
            <a:avLst/>
          </a:prstGeom>
          <a:noFill/>
          <a:ln>
            <a:noFill/>
          </a:ln>
        </p:spPr>
      </p:pic>
    </p:spTree>
    <p:extLst>
      <p:ext uri="{BB962C8B-B14F-4D97-AF65-F5344CB8AC3E}">
        <p14:creationId xmlns:p14="http://schemas.microsoft.com/office/powerpoint/2010/main" val="2948910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E4C6BB-BA25-4A88-848D-23C8428635DF}"/>
              </a:ext>
            </a:extLst>
          </p:cNvPr>
          <p:cNvSpPr>
            <a:spLocks noGrp="1"/>
          </p:cNvSpPr>
          <p:nvPr>
            <p:ph type="title"/>
          </p:nvPr>
        </p:nvSpPr>
        <p:spPr/>
        <p:txBody>
          <a:bodyPr/>
          <a:lstStyle/>
          <a:p>
            <a:r>
              <a:rPr lang="en-US" dirty="0"/>
              <a:t>Everything you always wanted to know about the Program Pathways Mapper </a:t>
            </a:r>
          </a:p>
        </p:txBody>
      </p:sp>
      <p:sp>
        <p:nvSpPr>
          <p:cNvPr id="5" name="Content Placeholder 4">
            <a:extLst>
              <a:ext uri="{FF2B5EF4-FFF2-40B4-BE49-F238E27FC236}">
                <a16:creationId xmlns:a16="http://schemas.microsoft.com/office/drawing/2014/main" id="{997DFB13-C938-4BCB-A4D5-F163A158861C}"/>
              </a:ext>
            </a:extLst>
          </p:cNvPr>
          <p:cNvSpPr>
            <a:spLocks noGrp="1"/>
          </p:cNvSpPr>
          <p:nvPr>
            <p:ph idx="1"/>
          </p:nvPr>
        </p:nvSpPr>
        <p:spPr/>
        <p:txBody>
          <a:bodyPr/>
          <a:lstStyle/>
          <a:p>
            <a:r>
              <a:rPr lang="en-US" dirty="0"/>
              <a:t>Program Pathways Mapper 101: An Overview</a:t>
            </a:r>
          </a:p>
          <a:p>
            <a:r>
              <a:rPr lang="en-US" dirty="0"/>
              <a:t>Increasing STEM Student Flow in the Central Valley</a:t>
            </a:r>
          </a:p>
          <a:p>
            <a:pPr lvl="1"/>
            <a:r>
              <a:rPr lang="en-US" dirty="0"/>
              <a:t>Working with UC Merced, Merced College, &amp; Bakersfield College</a:t>
            </a:r>
          </a:p>
          <a:p>
            <a:pPr lvl="1"/>
            <a:r>
              <a:rPr lang="en-US" dirty="0"/>
              <a:t>A technology of collaboration</a:t>
            </a:r>
          </a:p>
          <a:p>
            <a:r>
              <a:rPr lang="en-US" dirty="0"/>
              <a:t>Where we are today</a:t>
            </a:r>
          </a:p>
          <a:p>
            <a:pPr lvl="1"/>
            <a:r>
              <a:rPr lang="en-US" dirty="0"/>
              <a:t>Possible funding in the state budget for scale up</a:t>
            </a:r>
          </a:p>
          <a:p>
            <a:pPr lvl="1"/>
            <a:r>
              <a:rPr lang="en-US" dirty="0"/>
              <a:t>Sharing about the PPM’s value and building support</a:t>
            </a:r>
          </a:p>
          <a:p>
            <a:endParaRPr lang="en-US" dirty="0"/>
          </a:p>
        </p:txBody>
      </p:sp>
    </p:spTree>
    <p:extLst>
      <p:ext uri="{BB962C8B-B14F-4D97-AF65-F5344CB8AC3E}">
        <p14:creationId xmlns:p14="http://schemas.microsoft.com/office/powerpoint/2010/main" val="3948360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79"/>
          <p:cNvSpPr txBox="1">
            <a:spLocks noGrp="1"/>
          </p:cNvSpPr>
          <p:nvPr>
            <p:ph type="title"/>
          </p:nvPr>
        </p:nvSpPr>
        <p:spPr>
          <a:xfrm>
            <a:off x="788918" y="358994"/>
            <a:ext cx="10515600" cy="635192"/>
          </a:xfrm>
          <a:prstGeom prst="rect">
            <a:avLst/>
          </a:prstGeom>
        </p:spPr>
        <p:txBody>
          <a:bodyPr spcFirstLastPara="1" vert="horz" wrap="square" lIns="121900" tIns="121900" rIns="121900" bIns="121900" rtlCol="0" anchor="t" anchorCtr="0">
            <a:noAutofit/>
          </a:bodyPr>
          <a:lstStyle/>
          <a:p>
            <a:pPr algn="ctr"/>
            <a:r>
              <a:rPr lang="en-US" sz="3600" dirty="0">
                <a:solidFill>
                  <a:srgbClr val="163768"/>
                </a:solidFill>
                <a:ea typeface="Roboto Slab"/>
                <a:cs typeface="Roboto Slab"/>
                <a:sym typeface="Roboto Slab"/>
              </a:rPr>
              <a:t>W</a:t>
            </a:r>
            <a:r>
              <a:rPr lang="en" sz="3600" dirty="0">
                <a:solidFill>
                  <a:srgbClr val="163768"/>
                </a:solidFill>
                <a:ea typeface="Roboto Slab"/>
                <a:cs typeface="Roboto Slab"/>
                <a:sym typeface="Roboto Slab"/>
              </a:rPr>
              <a:t>hat Is Program Pathways Mapper?</a:t>
            </a:r>
            <a:endParaRPr sz="3600" dirty="0">
              <a:solidFill>
                <a:srgbClr val="163768"/>
              </a:solidFill>
              <a:highlight>
                <a:srgbClr val="FFFF00"/>
              </a:highlight>
              <a:ea typeface="Roboto Slab"/>
              <a:cs typeface="Roboto Slab"/>
              <a:sym typeface="Roboto Slab"/>
            </a:endParaRPr>
          </a:p>
        </p:txBody>
      </p:sp>
      <p:sp>
        <p:nvSpPr>
          <p:cNvPr id="428" name="Google Shape;428;p79"/>
          <p:cNvSpPr txBox="1"/>
          <p:nvPr/>
        </p:nvSpPr>
        <p:spPr>
          <a:xfrm>
            <a:off x="788918" y="1019744"/>
            <a:ext cx="11071315" cy="927381"/>
          </a:xfrm>
          <a:prstGeom prst="rect">
            <a:avLst/>
          </a:prstGeom>
          <a:noFill/>
          <a:ln>
            <a:noFill/>
          </a:ln>
        </p:spPr>
        <p:txBody>
          <a:bodyPr spcFirstLastPara="1" wrap="square" lIns="121900" tIns="121900" rIns="121900" bIns="121900" anchor="t" anchorCtr="0">
            <a:noAutofit/>
          </a:bodyPr>
          <a:lstStyle/>
          <a:p>
            <a:pPr algn="ctr"/>
            <a:r>
              <a:rPr lang="en" sz="1600" dirty="0">
                <a:latin typeface="Cambria" panose="02040503050406030204" pitchFamily="18" charset="0"/>
                <a:ea typeface="Roboto Slab"/>
                <a:cs typeface="Roboto Slab"/>
                <a:sym typeface="Roboto Slab"/>
              </a:rPr>
              <a:t>PPM is a tool that creates interactive, pathway-based visualizations. </a:t>
            </a:r>
            <a:r>
              <a:rPr lang="en" sz="1600" dirty="0">
                <a:solidFill>
                  <a:srgbClr val="595959"/>
                </a:solidFill>
                <a:latin typeface="Cambria" panose="02040503050406030204" pitchFamily="18" charset="0"/>
                <a:ea typeface="Lato Light"/>
                <a:cs typeface="Lato Light"/>
                <a:sym typeface="Lato Light"/>
              </a:rPr>
              <a:t>Similar to a GPS mobile app, PPM displays a term-by-term course map that any student can follow to complete their desired program, either at the community college, at the university, or at both, as a transfer student. </a:t>
            </a:r>
            <a:endParaRPr sz="1600" dirty="0">
              <a:solidFill>
                <a:srgbClr val="595959"/>
              </a:solidFill>
              <a:latin typeface="Cambria" panose="02040503050406030204" pitchFamily="18" charset="0"/>
              <a:ea typeface="Lato Light"/>
              <a:cs typeface="Lato Light"/>
              <a:sym typeface="Lato Light"/>
            </a:endParaRPr>
          </a:p>
        </p:txBody>
      </p:sp>
      <p:grpSp>
        <p:nvGrpSpPr>
          <p:cNvPr id="429" name="Google Shape;429;p79"/>
          <p:cNvGrpSpPr/>
          <p:nvPr/>
        </p:nvGrpSpPr>
        <p:grpSpPr>
          <a:xfrm>
            <a:off x="8483733" y="2467004"/>
            <a:ext cx="3606567" cy="524800"/>
            <a:chOff x="5243050" y="1652613"/>
            <a:chExt cx="2704925" cy="393600"/>
          </a:xfrm>
        </p:grpSpPr>
        <p:sp>
          <p:nvSpPr>
            <p:cNvPr id="430" name="Google Shape;430;p79"/>
            <p:cNvSpPr/>
            <p:nvPr/>
          </p:nvSpPr>
          <p:spPr>
            <a:xfrm>
              <a:off x="5243050" y="1757900"/>
              <a:ext cx="183000" cy="183000"/>
            </a:xfrm>
            <a:prstGeom prst="ellipse">
              <a:avLst/>
            </a:prstGeom>
            <a:solidFill>
              <a:srgbClr val="A32B30"/>
            </a:solidFill>
            <a:ln>
              <a:noFill/>
            </a:ln>
          </p:spPr>
          <p:txBody>
            <a:bodyPr spcFirstLastPara="1" wrap="square" lIns="121900" tIns="121900" rIns="121900" bIns="121900" anchor="ctr" anchorCtr="0">
              <a:noAutofit/>
            </a:bodyPr>
            <a:lstStyle/>
            <a:p>
              <a:endParaRPr sz="2400" dirty="0">
                <a:latin typeface="Cambria" panose="02040503050406030204" pitchFamily="18" charset="0"/>
              </a:endParaRPr>
            </a:p>
          </p:txBody>
        </p:sp>
        <p:sp>
          <p:nvSpPr>
            <p:cNvPr id="431" name="Google Shape;431;p79"/>
            <p:cNvSpPr txBox="1"/>
            <p:nvPr/>
          </p:nvSpPr>
          <p:spPr>
            <a:xfrm>
              <a:off x="5507175" y="1652613"/>
              <a:ext cx="2440800" cy="393600"/>
            </a:xfrm>
            <a:prstGeom prst="rect">
              <a:avLst/>
            </a:prstGeom>
            <a:noFill/>
            <a:ln>
              <a:noFill/>
            </a:ln>
          </p:spPr>
          <p:txBody>
            <a:bodyPr spcFirstLastPara="1" wrap="square" lIns="121900" tIns="121900" rIns="121900" bIns="121900" anchor="ctr" anchorCtr="0">
              <a:noAutofit/>
            </a:bodyPr>
            <a:lstStyle/>
            <a:p>
              <a:r>
                <a:rPr lang="en" sz="1600" b="1" dirty="0">
                  <a:solidFill>
                    <a:srgbClr val="595959"/>
                  </a:solidFill>
                  <a:latin typeface="Cambria" panose="02040503050406030204" pitchFamily="18" charset="0"/>
                  <a:ea typeface="Lato"/>
                  <a:cs typeface="Lato"/>
                  <a:sym typeface="Lato"/>
                </a:rPr>
                <a:t>Program Exploration: </a:t>
              </a:r>
              <a:endParaRPr sz="1600" b="1" dirty="0">
                <a:solidFill>
                  <a:srgbClr val="595959"/>
                </a:solidFill>
                <a:latin typeface="Cambria" panose="02040503050406030204" pitchFamily="18" charset="0"/>
                <a:ea typeface="Lato"/>
                <a:cs typeface="Lato"/>
                <a:sym typeface="Lato"/>
              </a:endParaRPr>
            </a:p>
            <a:p>
              <a:r>
                <a:rPr lang="en" sz="1500" dirty="0">
                  <a:solidFill>
                    <a:srgbClr val="595959"/>
                  </a:solidFill>
                  <a:latin typeface="Cambria" panose="02040503050406030204" pitchFamily="18" charset="0"/>
                  <a:ea typeface="Lato Light"/>
                  <a:cs typeface="Lato Light"/>
                  <a:sym typeface="Lato Light"/>
                </a:rPr>
                <a:t>Students are able to learn about academic programs</a:t>
              </a:r>
              <a:r>
                <a:rPr lang="en" sz="1500" dirty="0">
                  <a:solidFill>
                    <a:srgbClr val="595959"/>
                  </a:solidFill>
                  <a:latin typeface="Cambria" panose="02040503050406030204" pitchFamily="18" charset="0"/>
                  <a:ea typeface="Lato"/>
                  <a:cs typeface="Lato"/>
                  <a:sym typeface="Lato"/>
                </a:rPr>
                <a:t> </a:t>
              </a:r>
              <a:r>
                <a:rPr lang="en" sz="1500" dirty="0">
                  <a:solidFill>
                    <a:srgbClr val="595959"/>
                  </a:solidFill>
                  <a:latin typeface="Cambria" panose="02040503050406030204" pitchFamily="18" charset="0"/>
                  <a:ea typeface="Lato Light"/>
                  <a:cs typeface="Lato Light"/>
                  <a:sym typeface="Lato Light"/>
                </a:rPr>
                <a:t>in the context of expected employment outcomes or desired areas of study.</a:t>
              </a:r>
              <a:endParaRPr sz="1500" dirty="0">
                <a:solidFill>
                  <a:srgbClr val="595959"/>
                </a:solidFill>
                <a:latin typeface="Cambria" panose="02040503050406030204" pitchFamily="18" charset="0"/>
                <a:ea typeface="Lato Light"/>
                <a:cs typeface="Lato Light"/>
                <a:sym typeface="Lato Light"/>
              </a:endParaRPr>
            </a:p>
          </p:txBody>
        </p:sp>
      </p:grpSp>
      <p:grpSp>
        <p:nvGrpSpPr>
          <p:cNvPr id="432" name="Google Shape;432;p79"/>
          <p:cNvGrpSpPr/>
          <p:nvPr/>
        </p:nvGrpSpPr>
        <p:grpSpPr>
          <a:xfrm>
            <a:off x="8483733" y="4420900"/>
            <a:ext cx="3606568" cy="524800"/>
            <a:chOff x="5243050" y="2262213"/>
            <a:chExt cx="2704926" cy="393600"/>
          </a:xfrm>
        </p:grpSpPr>
        <p:sp>
          <p:nvSpPr>
            <p:cNvPr id="433" name="Google Shape;433;p79"/>
            <p:cNvSpPr/>
            <p:nvPr/>
          </p:nvSpPr>
          <p:spPr>
            <a:xfrm>
              <a:off x="5243050" y="2367500"/>
              <a:ext cx="183000" cy="183000"/>
            </a:xfrm>
            <a:prstGeom prst="ellipse">
              <a:avLst/>
            </a:prstGeom>
            <a:solidFill>
              <a:srgbClr val="A32B30"/>
            </a:solidFill>
            <a:ln>
              <a:noFill/>
            </a:ln>
          </p:spPr>
          <p:txBody>
            <a:bodyPr spcFirstLastPara="1" wrap="square" lIns="121900" tIns="121900" rIns="121900" bIns="121900" anchor="ctr" anchorCtr="0">
              <a:noAutofit/>
            </a:bodyPr>
            <a:lstStyle/>
            <a:p>
              <a:endParaRPr sz="2400" dirty="0"/>
            </a:p>
          </p:txBody>
        </p:sp>
        <p:sp>
          <p:nvSpPr>
            <p:cNvPr id="434" name="Google Shape;434;p79"/>
            <p:cNvSpPr txBox="1"/>
            <p:nvPr/>
          </p:nvSpPr>
          <p:spPr>
            <a:xfrm>
              <a:off x="5507175" y="2262213"/>
              <a:ext cx="2440800" cy="393600"/>
            </a:xfrm>
            <a:prstGeom prst="rect">
              <a:avLst/>
            </a:prstGeom>
            <a:noFill/>
            <a:ln>
              <a:noFill/>
            </a:ln>
          </p:spPr>
          <p:txBody>
            <a:bodyPr spcFirstLastPara="1" wrap="square" lIns="121900" tIns="121900" rIns="121900" bIns="121900" anchor="ctr" anchorCtr="0">
              <a:noAutofit/>
            </a:bodyPr>
            <a:lstStyle/>
            <a:p>
              <a:r>
                <a:rPr lang="en" sz="1600" b="1" dirty="0">
                  <a:solidFill>
                    <a:srgbClr val="595959"/>
                  </a:solidFill>
                  <a:latin typeface="Lato"/>
                  <a:ea typeface="Lato"/>
                  <a:cs typeface="Lato"/>
                  <a:sym typeface="Lato"/>
                </a:rPr>
                <a:t>Academic </a:t>
              </a:r>
              <a:r>
                <a:rPr lang="en" sz="1600" b="1" dirty="0">
                  <a:solidFill>
                    <a:srgbClr val="595959"/>
                  </a:solidFill>
                  <a:latin typeface="Cambria" panose="02040503050406030204" pitchFamily="18" charset="0"/>
                  <a:ea typeface="Lato"/>
                  <a:cs typeface="Lato"/>
                  <a:sym typeface="Lato"/>
                </a:rPr>
                <a:t>Planning</a:t>
              </a:r>
              <a:r>
                <a:rPr lang="en" sz="1600" b="1" dirty="0">
                  <a:solidFill>
                    <a:srgbClr val="595959"/>
                  </a:solidFill>
                  <a:latin typeface="Lato"/>
                  <a:ea typeface="Lato"/>
                  <a:cs typeface="Lato"/>
                  <a:sym typeface="Lato"/>
                </a:rPr>
                <a:t>: </a:t>
              </a:r>
              <a:endParaRPr sz="1600" b="1" dirty="0">
                <a:solidFill>
                  <a:srgbClr val="595959"/>
                </a:solidFill>
                <a:latin typeface="Lato"/>
                <a:ea typeface="Lato"/>
                <a:cs typeface="Lato"/>
                <a:sym typeface="Lato"/>
              </a:endParaRPr>
            </a:p>
            <a:p>
              <a:r>
                <a:rPr lang="en" sz="1500" dirty="0">
                  <a:solidFill>
                    <a:srgbClr val="595959"/>
                  </a:solidFill>
                  <a:latin typeface="Cambria" panose="02040503050406030204" pitchFamily="18" charset="0"/>
                  <a:ea typeface="Lato Light"/>
                  <a:cs typeface="Lato Light"/>
                  <a:sym typeface="Lato Light"/>
                </a:rPr>
                <a:t>Each academic program features a term-by-term plan that displays all general education and major requirements. Intersegmental maps clarifying the pathway to the Bachelors for transfer students have been developed by six CSUs and one UC so far, with more to come. </a:t>
              </a:r>
              <a:endParaRPr sz="1500" dirty="0">
                <a:solidFill>
                  <a:srgbClr val="595959"/>
                </a:solidFill>
                <a:latin typeface="Cambria" panose="02040503050406030204" pitchFamily="18" charset="0"/>
                <a:ea typeface="Lato Light"/>
                <a:cs typeface="Lato Light"/>
                <a:sym typeface="Lato Light"/>
              </a:endParaRPr>
            </a:p>
          </p:txBody>
        </p:sp>
      </p:grpSp>
      <p:cxnSp>
        <p:nvCxnSpPr>
          <p:cNvPr id="435" name="Google Shape;435;p79"/>
          <p:cNvCxnSpPr/>
          <p:nvPr/>
        </p:nvCxnSpPr>
        <p:spPr>
          <a:xfrm>
            <a:off x="8340665" y="2088680"/>
            <a:ext cx="0" cy="4512000"/>
          </a:xfrm>
          <a:prstGeom prst="straightConnector1">
            <a:avLst/>
          </a:prstGeom>
          <a:noFill/>
          <a:ln w="9525" cap="flat" cmpd="sng">
            <a:solidFill>
              <a:srgbClr val="D9D9D9"/>
            </a:solidFill>
            <a:prstDash val="solid"/>
            <a:round/>
            <a:headEnd type="none" w="med" len="med"/>
            <a:tailEnd type="none" w="med" len="med"/>
          </a:ln>
        </p:spPr>
      </p:cxnSp>
      <p:pic>
        <p:nvPicPr>
          <p:cNvPr id="17" name="Google Shape;425;p79">
            <a:extLst>
              <a:ext uri="{FF2B5EF4-FFF2-40B4-BE49-F238E27FC236}">
                <a16:creationId xmlns:a16="http://schemas.microsoft.com/office/drawing/2014/main" id="{8CBFB662-F91F-4E12-989D-65C95F7BB90C}"/>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68954" y="2393800"/>
            <a:ext cx="1906567" cy="3391200"/>
          </a:xfrm>
          <a:prstGeom prst="rect">
            <a:avLst/>
          </a:prstGeom>
          <a:noFill/>
          <a:ln>
            <a:noFill/>
          </a:ln>
        </p:spPr>
      </p:pic>
      <p:sp>
        <p:nvSpPr>
          <p:cNvPr id="18" name="Google Shape;426;p79">
            <a:extLst>
              <a:ext uri="{FF2B5EF4-FFF2-40B4-BE49-F238E27FC236}">
                <a16:creationId xmlns:a16="http://schemas.microsoft.com/office/drawing/2014/main" id="{041802CE-1B58-40B4-B5E7-1F498E698FBD}"/>
              </a:ext>
            </a:extLst>
          </p:cNvPr>
          <p:cNvSpPr/>
          <p:nvPr/>
        </p:nvSpPr>
        <p:spPr>
          <a:xfrm>
            <a:off x="2567869" y="3819880"/>
            <a:ext cx="786400" cy="524800"/>
          </a:xfrm>
          <a:prstGeom prst="rightArrow">
            <a:avLst>
              <a:gd name="adj1" fmla="val 50000"/>
              <a:gd name="adj2" fmla="val 50000"/>
            </a:avLst>
          </a:prstGeom>
          <a:solidFill>
            <a:srgbClr val="A32B30"/>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400"/>
          </a:p>
        </p:txBody>
      </p:sp>
      <p:pic>
        <p:nvPicPr>
          <p:cNvPr id="20" name="Google Shape;427;p79">
            <a:extLst>
              <a:ext uri="{FF2B5EF4-FFF2-40B4-BE49-F238E27FC236}">
                <a16:creationId xmlns:a16="http://schemas.microsoft.com/office/drawing/2014/main" id="{10A4B79B-03D5-4F4F-9CAB-D90CF321BA37}"/>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l="1041" t="3936" r="2118" b="4705"/>
          <a:stretch/>
        </p:blipFill>
        <p:spPr>
          <a:xfrm>
            <a:off x="3546616" y="2716306"/>
            <a:ext cx="4584367" cy="2528047"/>
          </a:xfrm>
          <a:prstGeom prst="rect">
            <a:avLst/>
          </a:prstGeom>
          <a:noFill/>
          <a:ln w="28575" cap="flat" cmpd="sng">
            <a:noFill/>
            <a:prstDash val="solid"/>
            <a:round/>
            <a:headEnd type="none" w="sm" len="sm"/>
            <a:tailEnd type="none" w="sm" len="sm"/>
          </a:ln>
        </p:spPr>
      </p:pic>
      <p:pic>
        <p:nvPicPr>
          <p:cNvPr id="5" name="Picture 4">
            <a:extLst>
              <a:ext uri="{FF2B5EF4-FFF2-40B4-BE49-F238E27FC236}">
                <a16:creationId xmlns:a16="http://schemas.microsoft.com/office/drawing/2014/main" id="{6DDC291D-27E8-4B1D-9779-B427E88B39B3}"/>
              </a:ext>
            </a:extLst>
          </p:cNvPr>
          <p:cNvPicPr>
            <a:picLocks noChangeAspect="1"/>
          </p:cNvPicPr>
          <p:nvPr/>
        </p:nvPicPr>
        <p:blipFill>
          <a:blip r:embed="rId5"/>
          <a:stretch>
            <a:fillRect/>
          </a:stretch>
        </p:blipFill>
        <p:spPr>
          <a:xfrm>
            <a:off x="4121022" y="2914241"/>
            <a:ext cx="3472186" cy="21367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g9c51c90bcf_0_967"/>
          <p:cNvSpPr txBox="1">
            <a:spLocks noGrp="1"/>
          </p:cNvSpPr>
          <p:nvPr>
            <p:ph type="title"/>
          </p:nvPr>
        </p:nvSpPr>
        <p:spPr>
          <a:xfrm>
            <a:off x="962402" y="937459"/>
            <a:ext cx="3483462" cy="1331711"/>
          </a:xfrm>
          <a:prstGeom prst="rect">
            <a:avLst/>
          </a:prstGeom>
          <a:noFill/>
          <a:ln>
            <a:noFill/>
          </a:ln>
        </p:spPr>
        <p:txBody>
          <a:bodyPr spcFirstLastPara="1" wrap="square" lIns="91425" tIns="45700" rIns="91425" bIns="45700" anchor="ctr" anchorCtr="0">
            <a:noAutofit/>
          </a:bodyPr>
          <a:lstStyle/>
          <a:p>
            <a:pPr algn="r"/>
            <a:r>
              <a:rPr lang="en-US" sz="4000" dirty="0">
                <a:ea typeface="Roboto Slab"/>
                <a:cs typeface="Roboto Slab"/>
                <a:sym typeface="Roboto Slab"/>
              </a:rPr>
              <a:t>What Students </a:t>
            </a:r>
            <a:br>
              <a:rPr lang="en-US" sz="4000" dirty="0">
                <a:ea typeface="Roboto Slab"/>
                <a:cs typeface="Roboto Slab"/>
                <a:sym typeface="Roboto Slab"/>
              </a:rPr>
            </a:br>
            <a:r>
              <a:rPr lang="en-US" sz="4000" dirty="0">
                <a:ea typeface="Roboto Slab"/>
                <a:cs typeface="Roboto Slab"/>
                <a:sym typeface="Roboto Slab"/>
              </a:rPr>
              <a:t>See Now </a:t>
            </a:r>
            <a:r>
              <a:rPr lang="en-US" sz="4000" dirty="0">
                <a:ea typeface="Roboto Slab"/>
                <a:cs typeface="Roboto Slab"/>
                <a:sym typeface="Wingdings" panose="05000000000000000000" pitchFamily="2" charset="2"/>
              </a:rPr>
              <a:t></a:t>
            </a:r>
            <a:endParaRPr lang="en-US" sz="4000" dirty="0">
              <a:highlight>
                <a:srgbClr val="FFFF00"/>
              </a:highlight>
              <a:ea typeface="Roboto Slab"/>
              <a:cs typeface="Roboto Slab"/>
              <a:sym typeface="Roboto Slab"/>
            </a:endParaRPr>
          </a:p>
        </p:txBody>
      </p:sp>
      <p:pic>
        <p:nvPicPr>
          <p:cNvPr id="552" name="Google Shape;552;g9c51c90bcf_0_967" descr="Image of a page from a course catalog with long lists of course requirements."/>
          <p:cNvPicPr preferRelativeResize="0"/>
          <p:nvPr/>
        </p:nvPicPr>
        <p:blipFill rotWithShape="1">
          <a:blip r:embed="rId3">
            <a:alphaModFix/>
          </a:blip>
          <a:srcRect/>
          <a:stretch/>
        </p:blipFill>
        <p:spPr>
          <a:xfrm>
            <a:off x="4890680" y="701369"/>
            <a:ext cx="7002078" cy="5642438"/>
          </a:xfrm>
          <a:prstGeom prst="rect">
            <a:avLst/>
          </a:prstGeom>
          <a:noFill/>
          <a:ln>
            <a:noFill/>
          </a:ln>
        </p:spPr>
      </p:pic>
      <p:sp>
        <p:nvSpPr>
          <p:cNvPr id="2" name="Explosion: 14 Points 1">
            <a:extLst>
              <a:ext uri="{FF2B5EF4-FFF2-40B4-BE49-F238E27FC236}">
                <a16:creationId xmlns:a16="http://schemas.microsoft.com/office/drawing/2014/main" id="{E0AFF0C4-8A38-4AAE-9433-EE8905489A8C}"/>
              </a:ext>
            </a:extLst>
          </p:cNvPr>
          <p:cNvSpPr/>
          <p:nvPr/>
        </p:nvSpPr>
        <p:spPr>
          <a:xfrm>
            <a:off x="248280" y="2797701"/>
            <a:ext cx="5068561" cy="2973314"/>
          </a:xfrm>
          <a:prstGeom prst="irregularSeal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800" dirty="0">
              <a:solidFill>
                <a:srgbClr val="FF0000"/>
              </a:solidFill>
              <a:latin typeface="Cambria" panose="02040503050406030204" pitchFamily="18" charset="0"/>
              <a:ea typeface="Cambria" panose="02040503050406030204" pitchFamily="18" charset="0"/>
            </a:endParaRPr>
          </a:p>
          <a:p>
            <a:pPr algn="ctr"/>
            <a:r>
              <a:rPr lang="en-US" sz="2800" b="1" dirty="0">
                <a:solidFill>
                  <a:srgbClr val="FF0000"/>
                </a:solidFill>
                <a:latin typeface="Cambria" panose="02040503050406030204" pitchFamily="18" charset="0"/>
                <a:ea typeface="Cambria" panose="02040503050406030204" pitchFamily="18" charset="0"/>
              </a:rPr>
              <a:t>Cognitive Overload!</a:t>
            </a:r>
          </a:p>
          <a:p>
            <a:pPr algn="ctr"/>
            <a:endParaRPr lang="en-US" dirty="0"/>
          </a:p>
        </p:txBody>
      </p:sp>
    </p:spTree>
    <p:extLst>
      <p:ext uri="{BB962C8B-B14F-4D97-AF65-F5344CB8AC3E}">
        <p14:creationId xmlns:p14="http://schemas.microsoft.com/office/powerpoint/2010/main" val="349760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g9c51c90bcf_0_973"/>
          <p:cNvSpPr txBox="1">
            <a:spLocks noGrp="1"/>
          </p:cNvSpPr>
          <p:nvPr>
            <p:ph type="sldNum" sz="quarter" idx="12"/>
          </p:nvPr>
        </p:nvSpPr>
        <p:spPr>
          <a:xfrm>
            <a:off x="8620760" y="705739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559" name="Google Shape;559;g9c51c90bcf_0_973" descr="Image of a list of Bakersfield College's metamajor groups in the Program Pathways Mappe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00618" y="1037582"/>
            <a:ext cx="8990764" cy="5646631"/>
          </a:xfrm>
          <a:prstGeom prst="rect">
            <a:avLst/>
          </a:prstGeom>
          <a:noFill/>
          <a:ln>
            <a:noFill/>
          </a:ln>
        </p:spPr>
      </p:pic>
      <p:sp>
        <p:nvSpPr>
          <p:cNvPr id="4" name="Google Shape;423;p79">
            <a:extLst>
              <a:ext uri="{FF2B5EF4-FFF2-40B4-BE49-F238E27FC236}">
                <a16:creationId xmlns:a16="http://schemas.microsoft.com/office/drawing/2014/main" id="{E493588B-3474-4600-998D-DDDDD4840B6D}"/>
              </a:ext>
            </a:extLst>
          </p:cNvPr>
          <p:cNvSpPr txBox="1">
            <a:spLocks/>
          </p:cNvSpPr>
          <p:nvPr/>
        </p:nvSpPr>
        <p:spPr>
          <a:xfrm>
            <a:off x="228600" y="90146"/>
            <a:ext cx="11637817" cy="884486"/>
          </a:xfrm>
          <a:prstGeom prst="rect">
            <a:avLst/>
          </a:prstGeom>
        </p:spPr>
        <p:txBody>
          <a:bodyPr spcFirstLastPara="1" vert="horz" wrap="square" lIns="121900" tIns="121900" rIns="121900" bIns="121900" rtlCol="0" anchor="t" anchorCtr="0">
            <a:noAutofit/>
          </a:bodyPr>
          <a:lstStyle>
            <a:lvl1pPr algn="ctr" defTabSz="914400" rtl="0" eaLnBrk="1" latinLnBrk="0" hangingPunct="1">
              <a:lnSpc>
                <a:spcPct val="90000"/>
              </a:lnSpc>
              <a:spcBef>
                <a:spcPct val="0"/>
              </a:spcBef>
              <a:buNone/>
              <a:defRPr sz="4400" b="1" kern="1200">
                <a:solidFill>
                  <a:schemeClr val="tx1">
                    <a:lumMod val="85000"/>
                    <a:lumOff val="15000"/>
                  </a:schemeClr>
                </a:solidFill>
                <a:latin typeface="Cambria" panose="02040503050406030204" pitchFamily="18" charset="0"/>
                <a:ea typeface="+mj-ea"/>
                <a:cs typeface="+mj-cs"/>
              </a:defRPr>
            </a:lvl1pPr>
          </a:lstStyle>
          <a:p>
            <a:r>
              <a:rPr lang="en-US" sz="3200" b="0" dirty="0">
                <a:solidFill>
                  <a:srgbClr val="163768"/>
                </a:solidFill>
                <a:ea typeface="Roboto Slab"/>
                <a:cs typeface="Roboto Slab"/>
                <a:sym typeface="Roboto Slab"/>
              </a:rPr>
              <a:t>What students </a:t>
            </a:r>
            <a:r>
              <a:rPr lang="en-US" sz="1800" b="0" dirty="0">
                <a:solidFill>
                  <a:schemeClr val="tx1">
                    <a:lumMod val="75000"/>
                    <a:lumOff val="25000"/>
                  </a:schemeClr>
                </a:solidFill>
                <a:ea typeface="Roboto Slab"/>
                <a:cs typeface="Roboto Slab"/>
                <a:sym typeface="Roboto Slab"/>
              </a:rPr>
              <a:t>(and everyone else)</a:t>
            </a:r>
            <a:r>
              <a:rPr lang="en-US" sz="3200" b="0" dirty="0">
                <a:ea typeface="Roboto Slab"/>
                <a:cs typeface="Roboto Slab"/>
                <a:sym typeface="Roboto Slab"/>
              </a:rPr>
              <a:t> </a:t>
            </a:r>
            <a:r>
              <a:rPr lang="en-US" sz="3200" b="0" dirty="0">
                <a:solidFill>
                  <a:srgbClr val="163768"/>
                </a:solidFill>
                <a:ea typeface="Roboto Slab"/>
                <a:cs typeface="Roboto Slab"/>
                <a:sym typeface="Roboto Slab"/>
              </a:rPr>
              <a:t>SHOULD see:</a:t>
            </a:r>
            <a:r>
              <a:rPr lang="en-US" sz="3200" b="0" dirty="0">
                <a:ea typeface="Roboto Slab"/>
                <a:cs typeface="Roboto Slab"/>
                <a:sym typeface="Roboto Slab"/>
              </a:rPr>
              <a:t> </a:t>
            </a:r>
          </a:p>
        </p:txBody>
      </p:sp>
    </p:spTree>
    <p:extLst>
      <p:ext uri="{BB962C8B-B14F-4D97-AF65-F5344CB8AC3E}">
        <p14:creationId xmlns:p14="http://schemas.microsoft.com/office/powerpoint/2010/main" val="243599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pic>
        <p:nvPicPr>
          <p:cNvPr id="4" name="Google Shape;580;g9c51c90bcf_0_982" descr="Image of a program map in the Program Pathways Mapper.">
            <a:extLst>
              <a:ext uri="{FF2B5EF4-FFF2-40B4-BE49-F238E27FC236}">
                <a16:creationId xmlns:a16="http://schemas.microsoft.com/office/drawing/2014/main" id="{4B669138-E817-450D-8987-EBCC4C24E1D3}"/>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238888" y="1336431"/>
            <a:ext cx="5676020" cy="5154793"/>
          </a:xfrm>
          <a:prstGeom prst="rect">
            <a:avLst/>
          </a:prstGeom>
          <a:noFill/>
          <a:ln w="9525" cap="flat" cmpd="sng">
            <a:solidFill>
              <a:schemeClr val="dk2"/>
            </a:solidFill>
            <a:prstDash val="solid"/>
            <a:round/>
            <a:headEnd type="none" w="sm" len="sm"/>
            <a:tailEnd type="none" w="sm" len="sm"/>
          </a:ln>
        </p:spPr>
      </p:pic>
      <p:sp>
        <p:nvSpPr>
          <p:cNvPr id="6" name="Google Shape;423;p79">
            <a:extLst>
              <a:ext uri="{FF2B5EF4-FFF2-40B4-BE49-F238E27FC236}">
                <a16:creationId xmlns:a16="http://schemas.microsoft.com/office/drawing/2014/main" id="{D5DBA57F-B7BC-5743-80B4-30CA6A8DC0BA}"/>
              </a:ext>
            </a:extLst>
          </p:cNvPr>
          <p:cNvSpPr txBox="1">
            <a:spLocks/>
          </p:cNvSpPr>
          <p:nvPr/>
        </p:nvSpPr>
        <p:spPr>
          <a:xfrm>
            <a:off x="277091" y="255842"/>
            <a:ext cx="11637817" cy="884486"/>
          </a:xfrm>
          <a:prstGeom prst="rect">
            <a:avLst/>
          </a:prstGeom>
        </p:spPr>
        <p:txBody>
          <a:bodyPr spcFirstLastPara="1" vert="horz" wrap="square" lIns="121900" tIns="121900" rIns="121900" bIns="121900" rtlCol="0" anchor="t" anchorCtr="0">
            <a:noAutofit/>
          </a:bodyPr>
          <a:lstStyle>
            <a:lvl1pPr algn="ctr" defTabSz="914400" rtl="0" eaLnBrk="1" latinLnBrk="0" hangingPunct="1">
              <a:lnSpc>
                <a:spcPct val="90000"/>
              </a:lnSpc>
              <a:spcBef>
                <a:spcPct val="0"/>
              </a:spcBef>
              <a:buNone/>
              <a:defRPr sz="4400" b="1" kern="1200">
                <a:solidFill>
                  <a:schemeClr val="tx1">
                    <a:lumMod val="85000"/>
                    <a:lumOff val="15000"/>
                  </a:schemeClr>
                </a:solidFill>
                <a:latin typeface="Cambria" panose="02040503050406030204" pitchFamily="18" charset="0"/>
                <a:ea typeface="+mj-ea"/>
                <a:cs typeface="+mj-cs"/>
              </a:defRPr>
            </a:lvl1pPr>
          </a:lstStyle>
          <a:p>
            <a:r>
              <a:rPr lang="en-US" sz="3200" b="0" dirty="0">
                <a:solidFill>
                  <a:srgbClr val="163768"/>
                </a:solidFill>
                <a:ea typeface="Roboto Slab"/>
                <a:cs typeface="Roboto Slab"/>
                <a:sym typeface="Roboto Slab"/>
              </a:rPr>
              <a:t>An intuitive interface that clarifies program and course selection: </a:t>
            </a:r>
            <a:endParaRPr lang="en-US" sz="1800" b="0" dirty="0">
              <a:highlight>
                <a:srgbClr val="FFFF00"/>
              </a:highlight>
              <a:latin typeface="Roboto Slab"/>
              <a:ea typeface="Roboto Slab"/>
              <a:cs typeface="Roboto Slab"/>
              <a:sym typeface="Roboto Slab"/>
            </a:endParaRPr>
          </a:p>
        </p:txBody>
      </p:sp>
      <p:pic>
        <p:nvPicPr>
          <p:cNvPr id="7" name="Picture 6">
            <a:extLst>
              <a:ext uri="{FF2B5EF4-FFF2-40B4-BE49-F238E27FC236}">
                <a16:creationId xmlns:a16="http://schemas.microsoft.com/office/drawing/2014/main" id="{F8FF9BEC-2ACF-4402-8C89-D4F6F785A405}"/>
              </a:ext>
            </a:extLst>
          </p:cNvPr>
          <p:cNvPicPr>
            <a:picLocks noChangeAspect="1"/>
          </p:cNvPicPr>
          <p:nvPr/>
        </p:nvPicPr>
        <p:blipFill>
          <a:blip r:embed="rId4"/>
          <a:stretch>
            <a:fillRect/>
          </a:stretch>
        </p:blipFill>
        <p:spPr>
          <a:xfrm>
            <a:off x="151845" y="1336430"/>
            <a:ext cx="5801268" cy="5154793"/>
          </a:xfrm>
          <a:prstGeom prst="rect">
            <a:avLst/>
          </a:prstGeom>
          <a:ln>
            <a:solidFill>
              <a:schemeClr val="bg2">
                <a:lumMod val="25000"/>
              </a:schemeClr>
            </a:solidFill>
          </a:ln>
        </p:spPr>
      </p:pic>
    </p:spTree>
    <p:extLst>
      <p:ext uri="{BB962C8B-B14F-4D97-AF65-F5344CB8AC3E}">
        <p14:creationId xmlns:p14="http://schemas.microsoft.com/office/powerpoint/2010/main" val="1211735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9" name="Google Shape;579;p87"/>
          <p:cNvSpPr txBox="1">
            <a:spLocks noGrp="1"/>
          </p:cNvSpPr>
          <p:nvPr>
            <p:ph type="title" idx="4294967295"/>
          </p:nvPr>
        </p:nvSpPr>
        <p:spPr>
          <a:xfrm>
            <a:off x="662083" y="1122284"/>
            <a:ext cx="11017250" cy="503997"/>
          </a:xfrm>
          <a:prstGeom prst="rect">
            <a:avLst/>
          </a:prstGeom>
        </p:spPr>
        <p:txBody>
          <a:bodyPr spcFirstLastPara="1" vert="horz" wrap="square" lIns="121900" tIns="121900" rIns="121900" bIns="121900" rtlCol="0" anchor="t" anchorCtr="0">
            <a:noAutofit/>
          </a:bodyPr>
          <a:lstStyle/>
          <a:p>
            <a:r>
              <a:rPr lang="en" sz="1800" dirty="0">
                <a:solidFill>
                  <a:schemeClr val="tx1"/>
                </a:solidFill>
                <a:latin typeface="Cambria" panose="02040503050406030204" pitchFamily="18" charset="0"/>
              </a:rPr>
              <a:t>Regularly updated labor market data from the Bureau of Labor Statistics in addition to visual course guide.</a:t>
            </a:r>
            <a:endParaRPr sz="1800" dirty="0">
              <a:solidFill>
                <a:schemeClr val="tx1"/>
              </a:solidFill>
              <a:latin typeface="Cambria" panose="02040503050406030204" pitchFamily="18" charset="0"/>
            </a:endParaRPr>
          </a:p>
        </p:txBody>
      </p:sp>
      <p:sp>
        <p:nvSpPr>
          <p:cNvPr id="16" name="Google Shape;423;p79">
            <a:extLst>
              <a:ext uri="{FF2B5EF4-FFF2-40B4-BE49-F238E27FC236}">
                <a16:creationId xmlns:a16="http://schemas.microsoft.com/office/drawing/2014/main" id="{27BC5DC1-CC12-40B3-9ACD-22991901E408}"/>
              </a:ext>
            </a:extLst>
          </p:cNvPr>
          <p:cNvSpPr txBox="1">
            <a:spLocks/>
          </p:cNvSpPr>
          <p:nvPr/>
        </p:nvSpPr>
        <p:spPr>
          <a:xfrm>
            <a:off x="374316" y="193050"/>
            <a:ext cx="11637817" cy="743628"/>
          </a:xfrm>
          <a:prstGeom prst="rect">
            <a:avLst/>
          </a:prstGeom>
        </p:spPr>
        <p:txBody>
          <a:bodyPr spcFirstLastPara="1" vert="horz" wrap="square" lIns="121900" tIns="121900" rIns="121900" bIns="121900" rtlCol="0" anchor="t" anchorCtr="0">
            <a:noAutofit/>
          </a:bodyPr>
          <a:lstStyle>
            <a:lvl1pPr algn="ctr" defTabSz="914400" rtl="0" eaLnBrk="1" latinLnBrk="0" hangingPunct="1">
              <a:lnSpc>
                <a:spcPct val="90000"/>
              </a:lnSpc>
              <a:spcBef>
                <a:spcPct val="0"/>
              </a:spcBef>
              <a:buNone/>
              <a:defRPr sz="4400" b="1" kern="1200">
                <a:solidFill>
                  <a:schemeClr val="tx1">
                    <a:lumMod val="85000"/>
                    <a:lumOff val="15000"/>
                  </a:schemeClr>
                </a:solidFill>
                <a:latin typeface="Cambria" panose="02040503050406030204" pitchFamily="18" charset="0"/>
                <a:ea typeface="+mj-ea"/>
                <a:cs typeface="+mj-cs"/>
              </a:defRPr>
            </a:lvl1pPr>
          </a:lstStyle>
          <a:p>
            <a:r>
              <a:rPr lang="en-US" sz="3200" b="0" dirty="0">
                <a:solidFill>
                  <a:srgbClr val="163768"/>
                </a:solidFill>
                <a:ea typeface="Roboto Slab"/>
                <a:cs typeface="Roboto Slab"/>
                <a:sym typeface="Roboto Slab"/>
              </a:rPr>
              <a:t>Information about how programs connect to careers and wages</a:t>
            </a:r>
            <a:endParaRPr lang="en-US" sz="1800" b="0" dirty="0">
              <a:highlight>
                <a:srgbClr val="FFFF00"/>
              </a:highlight>
              <a:ea typeface="Roboto Slab"/>
              <a:cs typeface="Roboto Slab"/>
              <a:sym typeface="Roboto Slab"/>
            </a:endParaRPr>
          </a:p>
        </p:txBody>
      </p:sp>
      <p:pic>
        <p:nvPicPr>
          <p:cNvPr id="14" name="Picture 13">
            <a:extLst>
              <a:ext uri="{FF2B5EF4-FFF2-40B4-BE49-F238E27FC236}">
                <a16:creationId xmlns:a16="http://schemas.microsoft.com/office/drawing/2014/main" id="{C6C37D5B-6D8E-423D-BD5E-480542432E67}"/>
              </a:ext>
            </a:extLst>
          </p:cNvPr>
          <p:cNvPicPr>
            <a:picLocks noChangeAspect="1"/>
          </p:cNvPicPr>
          <p:nvPr/>
        </p:nvPicPr>
        <p:blipFill>
          <a:blip r:embed="rId3"/>
          <a:stretch>
            <a:fillRect/>
          </a:stretch>
        </p:blipFill>
        <p:spPr>
          <a:xfrm>
            <a:off x="736791" y="1699046"/>
            <a:ext cx="10867833" cy="48206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828428-389F-4D4D-9EC8-83932529B027}"/>
              </a:ext>
            </a:extLst>
          </p:cNvPr>
          <p:cNvSpPr>
            <a:spLocks noGrp="1"/>
          </p:cNvSpPr>
          <p:nvPr>
            <p:ph type="title"/>
          </p:nvPr>
        </p:nvSpPr>
        <p:spPr>
          <a:xfrm>
            <a:off x="838200" y="450588"/>
            <a:ext cx="10515600" cy="934521"/>
          </a:xfrm>
        </p:spPr>
        <p:txBody>
          <a:bodyPr>
            <a:normAutofit fontScale="90000"/>
          </a:bodyPr>
          <a:lstStyle/>
          <a:p>
            <a:r>
              <a:rPr lang="en-US" sz="4000" dirty="0"/>
              <a:t>A variety of tools can help students, but the journey starts with Program Maps</a:t>
            </a:r>
          </a:p>
        </p:txBody>
      </p:sp>
      <p:graphicFrame>
        <p:nvGraphicFramePr>
          <p:cNvPr id="9" name="Content Placeholder 8">
            <a:extLst>
              <a:ext uri="{FF2B5EF4-FFF2-40B4-BE49-F238E27FC236}">
                <a16:creationId xmlns:a16="http://schemas.microsoft.com/office/drawing/2014/main" id="{FD975C97-2F43-4BF9-95FE-E61BC01D2074}"/>
              </a:ext>
            </a:extLst>
          </p:cNvPr>
          <p:cNvGraphicFramePr>
            <a:graphicFrameLocks noGrp="1"/>
          </p:cNvGraphicFramePr>
          <p:nvPr>
            <p:ph idx="1"/>
            <p:extLst>
              <p:ext uri="{D42A27DB-BD31-4B8C-83A1-F6EECF244321}">
                <p14:modId xmlns:p14="http://schemas.microsoft.com/office/powerpoint/2010/main" val="2090977093"/>
              </p:ext>
            </p:extLst>
          </p:nvPr>
        </p:nvGraphicFramePr>
        <p:xfrm>
          <a:off x="838200" y="917849"/>
          <a:ext cx="10515600" cy="4351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DCDD132D-6E0D-4B89-838C-9AEE5B7DF2EB}"/>
              </a:ext>
            </a:extLst>
          </p:cNvPr>
          <p:cNvSpPr txBox="1"/>
          <p:nvPr/>
        </p:nvSpPr>
        <p:spPr>
          <a:xfrm>
            <a:off x="927801" y="4728189"/>
            <a:ext cx="3585834" cy="1446550"/>
          </a:xfrm>
          <a:prstGeom prst="rect">
            <a:avLst/>
          </a:prstGeom>
          <a:noFill/>
        </p:spPr>
        <p:txBody>
          <a:bodyPr wrap="square">
            <a:spAutoFit/>
          </a:bodyPr>
          <a:lstStyle/>
          <a:p>
            <a:pPr marL="228600" lvl="0" indent="-228600" rtl="0">
              <a:lnSpc>
                <a:spcPct val="90000"/>
              </a:lnSpc>
              <a:spcBef>
                <a:spcPts val="0"/>
              </a:spcBef>
              <a:spcAft>
                <a:spcPts val="0"/>
              </a:spcAft>
              <a:buClr>
                <a:schemeClr val="dk1"/>
              </a:buClr>
              <a:buSzPts val="2800"/>
              <a:buChar char="•"/>
            </a:pPr>
            <a:r>
              <a:rPr lang="en-US" sz="1400" dirty="0">
                <a:latin typeface="Cambria" panose="02040503050406030204" pitchFamily="18" charset="0"/>
              </a:rPr>
              <a:t>Easy access for prospective students &amp; adult learners</a:t>
            </a:r>
          </a:p>
          <a:p>
            <a:pPr marL="228600" lvl="0" indent="-228600" rtl="0">
              <a:lnSpc>
                <a:spcPct val="90000"/>
              </a:lnSpc>
              <a:spcBef>
                <a:spcPts val="1000"/>
              </a:spcBef>
              <a:spcAft>
                <a:spcPts val="0"/>
              </a:spcAft>
              <a:buClr>
                <a:schemeClr val="dk1"/>
              </a:buClr>
              <a:buSzPts val="2800"/>
              <a:buChar char="•"/>
            </a:pPr>
            <a:r>
              <a:rPr lang="en-US" sz="1400" dirty="0">
                <a:latin typeface="Cambria" panose="02040503050406030204" pitchFamily="18" charset="0"/>
              </a:rPr>
              <a:t>Just-in-time class enrollment guidance</a:t>
            </a:r>
          </a:p>
          <a:p>
            <a:pPr marL="228600" lvl="0" indent="-228600" rtl="0">
              <a:lnSpc>
                <a:spcPct val="90000"/>
              </a:lnSpc>
              <a:spcBef>
                <a:spcPts val="1000"/>
              </a:spcBef>
              <a:spcAft>
                <a:spcPts val="0"/>
              </a:spcAft>
              <a:buClr>
                <a:schemeClr val="dk1"/>
              </a:buClr>
              <a:buSzPts val="2800"/>
              <a:buChar char="•"/>
            </a:pPr>
            <a:r>
              <a:rPr lang="en-US" sz="1400" dirty="0">
                <a:latin typeface="Cambria" panose="02040503050406030204" pitchFamily="18" charset="0"/>
              </a:rPr>
              <a:t>Useful outreach &amp; orientation tool</a:t>
            </a:r>
          </a:p>
          <a:p>
            <a:pPr marL="228600" lvl="0" indent="-228600" rtl="0">
              <a:lnSpc>
                <a:spcPct val="90000"/>
              </a:lnSpc>
              <a:spcBef>
                <a:spcPts val="1000"/>
              </a:spcBef>
              <a:spcAft>
                <a:spcPts val="0"/>
              </a:spcAft>
              <a:buClr>
                <a:schemeClr val="dk1"/>
              </a:buClr>
              <a:buSzPts val="2800"/>
              <a:buChar char="•"/>
            </a:pPr>
            <a:r>
              <a:rPr lang="en-US" sz="1400" dirty="0">
                <a:latin typeface="Cambria" panose="02040503050406030204" pitchFamily="18" charset="0"/>
              </a:rPr>
              <a:t>Guide students while social distancing</a:t>
            </a:r>
          </a:p>
        </p:txBody>
      </p:sp>
      <p:sp>
        <p:nvSpPr>
          <p:cNvPr id="17" name="Freeform 16">
            <a:extLst>
              <a:ext uri="{FF2B5EF4-FFF2-40B4-BE49-F238E27FC236}">
                <a16:creationId xmlns:a16="http://schemas.microsoft.com/office/drawing/2014/main" id="{FF8BB287-F887-C746-80BA-DF3DC94B5A79}"/>
              </a:ext>
            </a:extLst>
          </p:cNvPr>
          <p:cNvSpPr/>
          <p:nvPr/>
        </p:nvSpPr>
        <p:spPr>
          <a:xfrm>
            <a:off x="5058383" y="3896940"/>
            <a:ext cx="3563979" cy="613691"/>
          </a:xfrm>
          <a:custGeom>
            <a:avLst/>
            <a:gdLst>
              <a:gd name="connsiteX0" fmla="*/ 3534862 w 3534862"/>
              <a:gd name="connsiteY0" fmla="*/ 0 h 748703"/>
              <a:gd name="connsiteX1" fmla="*/ 3534862 w 3534862"/>
              <a:gd name="connsiteY1" fmla="*/ 748703 h 748703"/>
              <a:gd name="connsiteX2" fmla="*/ 0 w 3534862"/>
              <a:gd name="connsiteY2" fmla="*/ 748703 h 748703"/>
              <a:gd name="connsiteX3" fmla="*/ 0 w 3534862"/>
              <a:gd name="connsiteY3" fmla="*/ 613691 h 748703"/>
              <a:gd name="connsiteX4" fmla="*/ 0 w 3534862"/>
              <a:gd name="connsiteY4" fmla="*/ 24548 h 748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4862" h="748703">
                <a:moveTo>
                  <a:pt x="3534862" y="0"/>
                </a:moveTo>
                <a:lnTo>
                  <a:pt x="3534862" y="748703"/>
                </a:lnTo>
                <a:lnTo>
                  <a:pt x="0" y="748703"/>
                </a:lnTo>
                <a:lnTo>
                  <a:pt x="0" y="613691"/>
                </a:lnTo>
                <a:lnTo>
                  <a:pt x="0" y="24548"/>
                </a:lnTo>
              </a:path>
            </a:pathLst>
          </a:custGeom>
          <a:noFill/>
          <a:ln w="82550">
            <a:solidFill>
              <a:schemeClr val="tx1">
                <a:lumMod val="50000"/>
                <a:lumOff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9126267A-8FC3-D147-8F31-47AFC81E4F52}"/>
              </a:ext>
            </a:extLst>
          </p:cNvPr>
          <p:cNvSpPr/>
          <p:nvPr/>
        </p:nvSpPr>
        <p:spPr>
          <a:xfrm>
            <a:off x="1503544" y="3893937"/>
            <a:ext cx="3331103" cy="613691"/>
          </a:xfrm>
          <a:custGeom>
            <a:avLst/>
            <a:gdLst>
              <a:gd name="connsiteX0" fmla="*/ 3534862 w 3534862"/>
              <a:gd name="connsiteY0" fmla="*/ 0 h 748703"/>
              <a:gd name="connsiteX1" fmla="*/ 3534862 w 3534862"/>
              <a:gd name="connsiteY1" fmla="*/ 748703 h 748703"/>
              <a:gd name="connsiteX2" fmla="*/ 0 w 3534862"/>
              <a:gd name="connsiteY2" fmla="*/ 748703 h 748703"/>
              <a:gd name="connsiteX3" fmla="*/ 0 w 3534862"/>
              <a:gd name="connsiteY3" fmla="*/ 613691 h 748703"/>
              <a:gd name="connsiteX4" fmla="*/ 0 w 3534862"/>
              <a:gd name="connsiteY4" fmla="*/ 24548 h 748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4862" h="748703">
                <a:moveTo>
                  <a:pt x="3534862" y="0"/>
                </a:moveTo>
                <a:lnTo>
                  <a:pt x="3534862" y="748703"/>
                </a:lnTo>
                <a:lnTo>
                  <a:pt x="0" y="748703"/>
                </a:lnTo>
                <a:lnTo>
                  <a:pt x="0" y="613691"/>
                </a:lnTo>
                <a:lnTo>
                  <a:pt x="0" y="24548"/>
                </a:lnTo>
              </a:path>
            </a:pathLst>
          </a:custGeom>
          <a:noFill/>
          <a:ln w="82550">
            <a:solidFill>
              <a:schemeClr val="tx1">
                <a:lumMod val="50000"/>
                <a:lumOff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200BD867-45F7-46AE-AFF7-9286D7CE14F2}"/>
              </a:ext>
            </a:extLst>
          </p:cNvPr>
          <p:cNvSpPr/>
          <p:nvPr/>
        </p:nvSpPr>
        <p:spPr>
          <a:xfrm>
            <a:off x="704065" y="1798819"/>
            <a:ext cx="3563979" cy="4638573"/>
          </a:xfrm>
          <a:prstGeom prst="roundRect">
            <a:avLst/>
          </a:prstGeom>
          <a:noFill/>
          <a:ln>
            <a:solidFill>
              <a:srgbClr val="A32B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030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graphicEl>
                                              <a:dgm id="{21D0A161-6610-491B-9796-25C17C9E34A3}"/>
                                            </p:graphicEl>
                                          </p:spTgt>
                                        </p:tgtEl>
                                        <p:attrNameLst>
                                          <p:attrName>style.visibility</p:attrName>
                                        </p:attrNameLst>
                                      </p:cBhvr>
                                      <p:to>
                                        <p:strVal val="visible"/>
                                      </p:to>
                                    </p:set>
                                    <p:animEffect transition="in" filter="wipe(left)">
                                      <p:cBhvr>
                                        <p:cTn id="7" dur="500"/>
                                        <p:tgtEl>
                                          <p:spTgt spid="9">
                                            <p:graphicEl>
                                              <a:dgm id="{21D0A161-6610-491B-9796-25C17C9E34A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graphicEl>
                                              <a:dgm id="{B5529218-6843-4B0E-9898-A425CC5A8B3C}"/>
                                            </p:graphicEl>
                                          </p:spTgt>
                                        </p:tgtEl>
                                        <p:attrNameLst>
                                          <p:attrName>style.visibility</p:attrName>
                                        </p:attrNameLst>
                                      </p:cBhvr>
                                      <p:to>
                                        <p:strVal val="visible"/>
                                      </p:to>
                                    </p:set>
                                    <p:animEffect transition="in" filter="wipe(left)">
                                      <p:cBhvr>
                                        <p:cTn id="12" dur="500"/>
                                        <p:tgtEl>
                                          <p:spTgt spid="9">
                                            <p:graphicEl>
                                              <a:dgm id="{B5529218-6843-4B0E-9898-A425CC5A8B3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graphicEl>
                                              <a:dgm id="{38236DC2-E889-45CF-B728-5B4896EAE4BF}"/>
                                            </p:graphicEl>
                                          </p:spTgt>
                                        </p:tgtEl>
                                        <p:attrNameLst>
                                          <p:attrName>style.visibility</p:attrName>
                                        </p:attrNameLst>
                                      </p:cBhvr>
                                      <p:to>
                                        <p:strVal val="visible"/>
                                      </p:to>
                                    </p:set>
                                    <p:animEffect transition="in" filter="wipe(left)">
                                      <p:cBhvr>
                                        <p:cTn id="17" dur="500"/>
                                        <p:tgtEl>
                                          <p:spTgt spid="9">
                                            <p:graphicEl>
                                              <a:dgm id="{38236DC2-E889-45CF-B728-5B4896EAE4B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graphicEl>
                                              <a:dgm id="{DF6B429E-E6C7-42D2-B410-F8738C5A13AB}"/>
                                            </p:graphicEl>
                                          </p:spTgt>
                                        </p:tgtEl>
                                        <p:attrNameLst>
                                          <p:attrName>style.visibility</p:attrName>
                                        </p:attrNameLst>
                                      </p:cBhvr>
                                      <p:to>
                                        <p:strVal val="visible"/>
                                      </p:to>
                                    </p:set>
                                    <p:animEffect transition="in" filter="wipe(left)">
                                      <p:cBhvr>
                                        <p:cTn id="22" dur="500"/>
                                        <p:tgtEl>
                                          <p:spTgt spid="9">
                                            <p:graphicEl>
                                              <a:dgm id="{DF6B429E-E6C7-42D2-B410-F8738C5A13A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graphicEl>
                                              <a:dgm id="{70C75195-BF08-4A88-B9F2-0A8108394989}"/>
                                            </p:graphicEl>
                                          </p:spTgt>
                                        </p:tgtEl>
                                        <p:attrNameLst>
                                          <p:attrName>style.visibility</p:attrName>
                                        </p:attrNameLst>
                                      </p:cBhvr>
                                      <p:to>
                                        <p:strVal val="visible"/>
                                      </p:to>
                                    </p:set>
                                    <p:animEffect transition="in" filter="wipe(left)">
                                      <p:cBhvr>
                                        <p:cTn id="27" dur="500"/>
                                        <p:tgtEl>
                                          <p:spTgt spid="9">
                                            <p:graphicEl>
                                              <a:dgm id="{70C75195-BF08-4A88-B9F2-0A810839498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graphicEl>
                                              <a:dgm id="{06A72AA1-6330-4EB9-9823-0037DEE2A311}"/>
                                            </p:graphicEl>
                                          </p:spTgt>
                                        </p:tgtEl>
                                        <p:attrNameLst>
                                          <p:attrName>style.visibility</p:attrName>
                                        </p:attrNameLst>
                                      </p:cBhvr>
                                      <p:to>
                                        <p:strVal val="visible"/>
                                      </p:to>
                                    </p:set>
                                    <p:animEffect transition="in" filter="wipe(left)">
                                      <p:cBhvr>
                                        <p:cTn id="32" dur="500"/>
                                        <p:tgtEl>
                                          <p:spTgt spid="9">
                                            <p:graphicEl>
                                              <a:dgm id="{06A72AA1-6330-4EB9-9823-0037DEE2A31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right)">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wheel(1)">
                                      <p:cBhvr>
                                        <p:cTn id="5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P spid="6" grpId="0" uiExpand="1"/>
      <p:bldP spid="17" grpId="0" animBg="1"/>
      <p:bldP spid="19"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82"/>
          <p:cNvSpPr/>
          <p:nvPr/>
        </p:nvSpPr>
        <p:spPr>
          <a:xfrm>
            <a:off x="2247544" y="5706292"/>
            <a:ext cx="1766429" cy="217779"/>
          </a:xfrm>
          <a:prstGeom prst="rect">
            <a:avLst/>
          </a:prstGeom>
          <a:noFill/>
          <a:ln>
            <a:noFill/>
          </a:ln>
        </p:spPr>
      </p:sp>
      <p:sp>
        <p:nvSpPr>
          <p:cNvPr id="480" name="Google Shape;480;p82"/>
          <p:cNvSpPr txBox="1"/>
          <p:nvPr/>
        </p:nvSpPr>
        <p:spPr>
          <a:xfrm>
            <a:off x="4022503" y="1308863"/>
            <a:ext cx="4230400" cy="1158000"/>
          </a:xfrm>
          <a:prstGeom prst="rect">
            <a:avLst/>
          </a:prstGeom>
          <a:noFill/>
          <a:ln>
            <a:noFill/>
          </a:ln>
        </p:spPr>
        <p:txBody>
          <a:bodyPr spcFirstLastPara="1" wrap="square" lIns="121900" tIns="121900" rIns="121900" bIns="121900" anchor="t" anchorCtr="0">
            <a:noAutofit/>
          </a:bodyPr>
          <a:lstStyle/>
          <a:p>
            <a:pPr algn="ctr">
              <a:buClr>
                <a:schemeClr val="dk1"/>
              </a:buClr>
              <a:buSzPts val="1100"/>
            </a:pPr>
            <a:endParaRPr sz="1600" b="1" dirty="0">
              <a:solidFill>
                <a:schemeClr val="dk1"/>
              </a:solidFill>
              <a:latin typeface="Lato"/>
              <a:ea typeface="Lato"/>
              <a:cs typeface="Lato"/>
              <a:sym typeface="Lato"/>
            </a:endParaRPr>
          </a:p>
          <a:p>
            <a:pPr algn="ctr">
              <a:buClr>
                <a:schemeClr val="dk1"/>
              </a:buClr>
              <a:buSzPts val="1100"/>
            </a:pPr>
            <a:r>
              <a:rPr lang="en" sz="2133" b="1" dirty="0">
                <a:solidFill>
                  <a:srgbClr val="A32B30"/>
                </a:solidFill>
                <a:latin typeface="Cambria" panose="02040503050406030204" pitchFamily="18" charset="0"/>
                <a:ea typeface="Roboto Slab"/>
                <a:cs typeface="Roboto Slab"/>
                <a:sym typeface="Roboto Slab"/>
              </a:rPr>
              <a:t>Reduce excess unit accumulation</a:t>
            </a:r>
            <a:endParaRPr sz="2133" b="1" dirty="0">
              <a:solidFill>
                <a:srgbClr val="A32B30"/>
              </a:solidFill>
              <a:latin typeface="Cambria" panose="02040503050406030204" pitchFamily="18" charset="0"/>
              <a:ea typeface="Roboto Slab"/>
              <a:cs typeface="Roboto Slab"/>
              <a:sym typeface="Roboto Slab"/>
            </a:endParaRPr>
          </a:p>
          <a:p>
            <a:pPr algn="ctr">
              <a:buClr>
                <a:srgbClr val="000000"/>
              </a:buClr>
              <a:buSzPts val="1600"/>
            </a:pPr>
            <a:endParaRPr sz="2133" b="1" dirty="0">
              <a:solidFill>
                <a:srgbClr val="2487EC"/>
              </a:solidFill>
              <a:latin typeface="Roboto Slab"/>
              <a:ea typeface="Roboto Slab"/>
              <a:cs typeface="Roboto Slab"/>
              <a:sym typeface="Roboto Slab"/>
            </a:endParaRPr>
          </a:p>
          <a:p>
            <a:pPr>
              <a:buClr>
                <a:srgbClr val="000000"/>
              </a:buClr>
              <a:buSzPts val="1600"/>
            </a:pPr>
            <a:endParaRPr sz="2133" b="1" dirty="0">
              <a:solidFill>
                <a:srgbClr val="2487EC"/>
              </a:solidFill>
              <a:latin typeface="Roboto Slab"/>
              <a:ea typeface="Roboto Slab"/>
              <a:cs typeface="Roboto Slab"/>
              <a:sym typeface="Roboto Slab"/>
            </a:endParaRPr>
          </a:p>
        </p:txBody>
      </p:sp>
      <p:sp>
        <p:nvSpPr>
          <p:cNvPr id="482" name="Google Shape;482;p82"/>
          <p:cNvSpPr txBox="1"/>
          <p:nvPr/>
        </p:nvSpPr>
        <p:spPr>
          <a:xfrm>
            <a:off x="837661" y="3564520"/>
            <a:ext cx="3484400" cy="940327"/>
          </a:xfrm>
          <a:prstGeom prst="rect">
            <a:avLst/>
          </a:prstGeom>
          <a:noFill/>
          <a:ln>
            <a:noFill/>
          </a:ln>
        </p:spPr>
        <p:txBody>
          <a:bodyPr spcFirstLastPara="1" wrap="square" lIns="121900" tIns="121900" rIns="121900" bIns="121900" anchor="t" anchorCtr="0">
            <a:noAutofit/>
          </a:bodyPr>
          <a:lstStyle/>
          <a:p>
            <a:pPr algn="r">
              <a:buClr>
                <a:srgbClr val="000000"/>
              </a:buClr>
              <a:buSzPts val="1600"/>
            </a:pPr>
            <a:r>
              <a:rPr lang="en" sz="2133" b="1" dirty="0">
                <a:solidFill>
                  <a:srgbClr val="163768"/>
                </a:solidFill>
                <a:latin typeface="Cambria" panose="02040503050406030204" pitchFamily="18" charset="0"/>
                <a:ea typeface="Roboto Slab"/>
                <a:cs typeface="Roboto Slab"/>
                <a:sym typeface="Roboto Slab"/>
              </a:rPr>
              <a:t>Shorten time to completion </a:t>
            </a:r>
            <a:endParaRPr sz="2133" b="1" dirty="0">
              <a:solidFill>
                <a:srgbClr val="163768"/>
              </a:solidFill>
              <a:latin typeface="Cambria" panose="02040503050406030204" pitchFamily="18" charset="0"/>
              <a:ea typeface="Roboto Slab"/>
              <a:cs typeface="Roboto Slab"/>
              <a:sym typeface="Roboto Slab"/>
            </a:endParaRPr>
          </a:p>
          <a:p>
            <a:pPr algn="r">
              <a:buClr>
                <a:srgbClr val="000000"/>
              </a:buClr>
              <a:buSzPts val="1600"/>
            </a:pPr>
            <a:endParaRPr sz="2133" b="1" dirty="0">
              <a:solidFill>
                <a:srgbClr val="27D99D"/>
              </a:solidFill>
              <a:latin typeface="Roboto Slab"/>
              <a:ea typeface="Roboto Slab"/>
              <a:cs typeface="Roboto Slab"/>
              <a:sym typeface="Roboto Slab"/>
            </a:endParaRPr>
          </a:p>
        </p:txBody>
      </p:sp>
      <p:sp>
        <p:nvSpPr>
          <p:cNvPr id="484" name="Google Shape;484;p82"/>
          <p:cNvSpPr txBox="1"/>
          <p:nvPr/>
        </p:nvSpPr>
        <p:spPr>
          <a:xfrm>
            <a:off x="7899831" y="3564520"/>
            <a:ext cx="3527177" cy="1355865"/>
          </a:xfrm>
          <a:prstGeom prst="rect">
            <a:avLst/>
          </a:prstGeom>
          <a:noFill/>
          <a:ln>
            <a:noFill/>
          </a:ln>
        </p:spPr>
        <p:txBody>
          <a:bodyPr spcFirstLastPara="1" wrap="square" lIns="121900" tIns="121900" rIns="121900" bIns="121900" anchor="t" anchorCtr="0">
            <a:noAutofit/>
          </a:bodyPr>
          <a:lstStyle/>
          <a:p>
            <a:pPr>
              <a:buClr>
                <a:srgbClr val="000000"/>
              </a:buClr>
              <a:buSzPts val="1600"/>
            </a:pPr>
            <a:r>
              <a:rPr lang="en" sz="2133" b="1" dirty="0">
                <a:solidFill>
                  <a:srgbClr val="163768"/>
                </a:solidFill>
                <a:latin typeface="Cambria" panose="02040503050406030204" pitchFamily="18" charset="0"/>
                <a:ea typeface="Roboto Slab"/>
                <a:cs typeface="Roboto Slab"/>
                <a:sym typeface="Roboto Slab"/>
              </a:rPr>
              <a:t>Increase # of transfer students / efficiency of transfer</a:t>
            </a:r>
            <a:endParaRPr sz="2133" b="1" dirty="0">
              <a:solidFill>
                <a:srgbClr val="163768"/>
              </a:solidFill>
              <a:latin typeface="Cambria" panose="02040503050406030204" pitchFamily="18" charset="0"/>
              <a:ea typeface="Roboto Slab"/>
              <a:cs typeface="Roboto Slab"/>
              <a:sym typeface="Roboto Slab"/>
            </a:endParaRPr>
          </a:p>
        </p:txBody>
      </p:sp>
      <p:sp>
        <p:nvSpPr>
          <p:cNvPr id="486" name="Google Shape;486;p82"/>
          <p:cNvSpPr txBox="1"/>
          <p:nvPr/>
        </p:nvSpPr>
        <p:spPr>
          <a:xfrm>
            <a:off x="3796937" y="5221987"/>
            <a:ext cx="4545874" cy="727600"/>
          </a:xfrm>
          <a:prstGeom prst="rect">
            <a:avLst/>
          </a:prstGeom>
          <a:noFill/>
          <a:ln>
            <a:noFill/>
          </a:ln>
        </p:spPr>
        <p:txBody>
          <a:bodyPr spcFirstLastPara="1" wrap="square" lIns="121900" tIns="121900" rIns="121900" bIns="121900" anchor="t" anchorCtr="0">
            <a:noAutofit/>
          </a:bodyPr>
          <a:lstStyle/>
          <a:p>
            <a:pPr algn="ctr">
              <a:buClr>
                <a:schemeClr val="dk1"/>
              </a:buClr>
              <a:buSzPts val="1100"/>
            </a:pPr>
            <a:r>
              <a:rPr lang="en" sz="2133" b="1" dirty="0">
                <a:solidFill>
                  <a:srgbClr val="A32B30"/>
                </a:solidFill>
                <a:latin typeface="Cambria" panose="02040503050406030204" pitchFamily="18" charset="0"/>
                <a:ea typeface="Roboto Slab"/>
                <a:cs typeface="Roboto Slab"/>
                <a:sym typeface="Roboto Slab"/>
              </a:rPr>
              <a:t>More baccalaureate completers </a:t>
            </a:r>
          </a:p>
          <a:p>
            <a:pPr algn="ctr">
              <a:buClr>
                <a:schemeClr val="dk1"/>
              </a:buClr>
              <a:buSzPts val="1100"/>
            </a:pPr>
            <a:r>
              <a:rPr lang="en" sz="2133" b="1" dirty="0">
                <a:solidFill>
                  <a:srgbClr val="A32B30"/>
                </a:solidFill>
                <a:latin typeface="Cambria" panose="02040503050406030204" pitchFamily="18" charset="0"/>
                <a:ea typeface="Roboto Slab"/>
                <a:cs typeface="Roboto Slab"/>
                <a:sym typeface="Roboto Slab"/>
              </a:rPr>
              <a:t>to meet California’s </a:t>
            </a:r>
          </a:p>
          <a:p>
            <a:pPr algn="ctr">
              <a:buClr>
                <a:schemeClr val="dk1"/>
              </a:buClr>
              <a:buSzPts val="1100"/>
            </a:pPr>
            <a:r>
              <a:rPr lang="en" sz="2133" b="1" dirty="0">
                <a:solidFill>
                  <a:srgbClr val="A32B30"/>
                </a:solidFill>
                <a:latin typeface="Cambria" panose="02040503050406030204" pitchFamily="18" charset="0"/>
                <a:ea typeface="Roboto Slab"/>
                <a:cs typeface="Roboto Slab"/>
                <a:sym typeface="Roboto Slab"/>
              </a:rPr>
              <a:t>growing labor demand </a:t>
            </a:r>
            <a:endParaRPr sz="2133" b="1" dirty="0">
              <a:solidFill>
                <a:srgbClr val="A32B30"/>
              </a:solidFill>
              <a:latin typeface="Cambria" panose="02040503050406030204" pitchFamily="18" charset="0"/>
              <a:ea typeface="Roboto Slab"/>
              <a:cs typeface="Roboto Slab"/>
              <a:sym typeface="Roboto Slab"/>
            </a:endParaRPr>
          </a:p>
          <a:p>
            <a:pPr algn="ctr">
              <a:buClr>
                <a:srgbClr val="000000"/>
              </a:buClr>
              <a:buSzPts val="1600"/>
            </a:pPr>
            <a:endParaRPr sz="2133" b="1" dirty="0">
              <a:solidFill>
                <a:srgbClr val="A32B30"/>
              </a:solidFill>
              <a:latin typeface="Cambria" panose="02040503050406030204" pitchFamily="18" charset="0"/>
              <a:ea typeface="Roboto Slab"/>
              <a:cs typeface="Roboto Slab"/>
              <a:sym typeface="Roboto Slab"/>
            </a:endParaRPr>
          </a:p>
          <a:p>
            <a:pPr>
              <a:buClr>
                <a:srgbClr val="000000"/>
              </a:buClr>
              <a:buSzPts val="1600"/>
            </a:pPr>
            <a:endParaRPr sz="2133" b="1" dirty="0">
              <a:solidFill>
                <a:srgbClr val="2487EC"/>
              </a:solidFill>
              <a:latin typeface="Cambria" panose="02040503050406030204" pitchFamily="18" charset="0"/>
              <a:ea typeface="Roboto Slab"/>
              <a:cs typeface="Roboto Slab"/>
              <a:sym typeface="Roboto Slab"/>
            </a:endParaRPr>
          </a:p>
        </p:txBody>
      </p:sp>
      <p:pic>
        <p:nvPicPr>
          <p:cNvPr id="488" name="Google Shape;488;p8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267208" y="3880274"/>
            <a:ext cx="544361" cy="544364"/>
          </a:xfrm>
          <a:prstGeom prst="rect">
            <a:avLst/>
          </a:prstGeom>
          <a:noFill/>
          <a:ln>
            <a:noFill/>
          </a:ln>
        </p:spPr>
      </p:pic>
      <p:sp>
        <p:nvSpPr>
          <p:cNvPr id="489" name="Google Shape;489;p82"/>
          <p:cNvSpPr txBox="1">
            <a:spLocks noGrp="1"/>
          </p:cNvSpPr>
          <p:nvPr>
            <p:ph type="subTitle" idx="4294967295"/>
          </p:nvPr>
        </p:nvSpPr>
        <p:spPr>
          <a:xfrm>
            <a:off x="792589" y="588963"/>
            <a:ext cx="10606823" cy="628650"/>
          </a:xfrm>
          <a:prstGeom prst="rect">
            <a:avLst/>
          </a:prstGeom>
          <a:noFill/>
          <a:ln>
            <a:noFill/>
          </a:ln>
        </p:spPr>
        <p:txBody>
          <a:bodyPr spcFirstLastPara="1" vert="horz" wrap="square" lIns="121900" tIns="121900" rIns="121900" bIns="121900" rtlCol="0" anchor="t" anchorCtr="0">
            <a:noAutofit/>
          </a:bodyPr>
          <a:lstStyle/>
          <a:p>
            <a:pPr marL="0" indent="0" algn="ctr">
              <a:lnSpc>
                <a:spcPct val="100000"/>
              </a:lnSpc>
              <a:spcBef>
                <a:spcPts val="0"/>
              </a:spcBef>
              <a:buClr>
                <a:schemeClr val="dk1"/>
              </a:buClr>
              <a:buSzPts val="1100"/>
              <a:buNone/>
            </a:pPr>
            <a:r>
              <a:rPr lang="en" sz="4000" dirty="0">
                <a:solidFill>
                  <a:srgbClr val="274C71"/>
                </a:solidFill>
                <a:ea typeface="Roboto Slab"/>
                <a:cs typeface="Roboto Slab"/>
                <a:sym typeface="Roboto Slab"/>
              </a:rPr>
              <a:t>PPM’s </a:t>
            </a:r>
            <a:r>
              <a:rPr lang="en-US" sz="4000" dirty="0">
                <a:solidFill>
                  <a:srgbClr val="274C71"/>
                </a:solidFill>
                <a:ea typeface="Roboto Slab"/>
                <a:cs typeface="Roboto Slab"/>
                <a:sym typeface="Roboto Slab"/>
              </a:rPr>
              <a:t>value proposition for State priorities</a:t>
            </a:r>
          </a:p>
          <a:p>
            <a:pPr marL="0" indent="0">
              <a:lnSpc>
                <a:spcPct val="100000"/>
              </a:lnSpc>
              <a:spcBef>
                <a:spcPts val="0"/>
              </a:spcBef>
              <a:spcAft>
                <a:spcPts val="1333"/>
              </a:spcAft>
              <a:buClr>
                <a:srgbClr val="27D99D"/>
              </a:buClr>
              <a:buSzPts val="1400"/>
              <a:buNone/>
            </a:pPr>
            <a:endParaRPr sz="2133" dirty="0">
              <a:solidFill>
                <a:srgbClr val="8138C0"/>
              </a:solidFill>
              <a:latin typeface="Roboto Slab"/>
              <a:ea typeface="Roboto Slab"/>
              <a:cs typeface="Roboto Slab"/>
              <a:sym typeface="Roboto Slab"/>
            </a:endParaRPr>
          </a:p>
        </p:txBody>
      </p:sp>
      <p:sp>
        <p:nvSpPr>
          <p:cNvPr id="499" name="Google Shape;499;p82"/>
          <p:cNvSpPr txBox="1"/>
          <p:nvPr/>
        </p:nvSpPr>
        <p:spPr>
          <a:xfrm>
            <a:off x="11107856" y="5656925"/>
            <a:ext cx="731600" cy="524800"/>
          </a:xfrm>
          <a:prstGeom prst="rect">
            <a:avLst/>
          </a:prstGeom>
          <a:noFill/>
          <a:ln>
            <a:noFill/>
          </a:ln>
        </p:spPr>
        <p:txBody>
          <a:bodyPr spcFirstLastPara="1" wrap="square" lIns="121900" tIns="121900" rIns="121900" bIns="121900" anchor="ctr" anchorCtr="0">
            <a:noAutofit/>
          </a:bodyPr>
          <a:lstStyle/>
          <a:p>
            <a:pPr algn="r"/>
            <a:fld id="{00000000-1234-1234-1234-123412341234}" type="slidenum">
              <a:rPr lang="en" sz="1600">
                <a:solidFill>
                  <a:srgbClr val="D9D9D9"/>
                </a:solidFill>
                <a:latin typeface="Lato"/>
                <a:ea typeface="Lato"/>
                <a:cs typeface="Lato"/>
                <a:sym typeface="Lato"/>
              </a:rPr>
              <a:pPr algn="r"/>
              <a:t>9</a:t>
            </a:fld>
            <a:endParaRPr sz="1600">
              <a:solidFill>
                <a:srgbClr val="D9D9D9"/>
              </a:solidFill>
              <a:latin typeface="Lato"/>
              <a:ea typeface="Lato"/>
              <a:cs typeface="Lato"/>
              <a:sym typeface="Lato"/>
            </a:endParaRPr>
          </a:p>
        </p:txBody>
      </p:sp>
      <p:grpSp>
        <p:nvGrpSpPr>
          <p:cNvPr id="10" name="Group 9">
            <a:extLst>
              <a:ext uri="{FF2B5EF4-FFF2-40B4-BE49-F238E27FC236}">
                <a16:creationId xmlns:a16="http://schemas.microsoft.com/office/drawing/2014/main" id="{86A5F51C-88F6-9247-AFE4-B9C09F8B6C77}"/>
              </a:ext>
            </a:extLst>
          </p:cNvPr>
          <p:cNvGrpSpPr/>
          <p:nvPr/>
        </p:nvGrpSpPr>
        <p:grpSpPr>
          <a:xfrm>
            <a:off x="4277067" y="2352683"/>
            <a:ext cx="3637866" cy="2978666"/>
            <a:chOff x="3923995" y="2352683"/>
            <a:chExt cx="3637866" cy="2978666"/>
          </a:xfrm>
        </p:grpSpPr>
        <p:cxnSp>
          <p:nvCxnSpPr>
            <p:cNvPr id="478" name="Google Shape;478;p82"/>
            <p:cNvCxnSpPr/>
            <p:nvPr/>
          </p:nvCxnSpPr>
          <p:spPr>
            <a:xfrm rot="10800000">
              <a:off x="5784631" y="2385743"/>
              <a:ext cx="0" cy="185200"/>
            </a:xfrm>
            <a:prstGeom prst="straightConnector1">
              <a:avLst/>
            </a:prstGeom>
            <a:noFill/>
            <a:ln w="9525" cap="flat" cmpd="sng">
              <a:solidFill>
                <a:srgbClr val="999999"/>
              </a:solidFill>
              <a:prstDash val="dash"/>
              <a:round/>
              <a:headEnd type="none" w="sm" len="sm"/>
              <a:tailEnd type="none" w="sm" len="sm"/>
            </a:ln>
          </p:spPr>
        </p:cxnSp>
        <p:cxnSp>
          <p:nvCxnSpPr>
            <p:cNvPr id="479" name="Google Shape;479;p82"/>
            <p:cNvCxnSpPr/>
            <p:nvPr/>
          </p:nvCxnSpPr>
          <p:spPr>
            <a:xfrm rot="10800000" flipH="1">
              <a:off x="4013983" y="3809323"/>
              <a:ext cx="544400" cy="8400"/>
            </a:xfrm>
            <a:prstGeom prst="straightConnector1">
              <a:avLst/>
            </a:prstGeom>
            <a:noFill/>
            <a:ln w="9525" cap="flat" cmpd="sng">
              <a:solidFill>
                <a:srgbClr val="999999"/>
              </a:solidFill>
              <a:prstDash val="dash"/>
              <a:round/>
              <a:headEnd type="none" w="sm" len="sm"/>
              <a:tailEnd type="none" w="sm" len="sm"/>
            </a:ln>
          </p:spPr>
        </p:cxnSp>
        <p:sp>
          <p:nvSpPr>
            <p:cNvPr id="481" name="Google Shape;481;p82"/>
            <p:cNvSpPr/>
            <p:nvPr/>
          </p:nvSpPr>
          <p:spPr>
            <a:xfrm>
              <a:off x="4499843" y="2570923"/>
              <a:ext cx="2569600" cy="2485200"/>
            </a:xfrm>
            <a:prstGeom prst="ellipse">
              <a:avLst/>
            </a:prstGeom>
            <a:solidFill>
              <a:schemeClr val="bg1"/>
            </a:solidFill>
            <a:ln w="19050" cap="flat" cmpd="sng">
              <a:solidFill>
                <a:srgbClr val="999999"/>
              </a:solidFill>
              <a:prstDash val="dot"/>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EFEFEF"/>
                </a:solidFill>
                <a:latin typeface="Arial"/>
                <a:ea typeface="Arial"/>
                <a:cs typeface="Arial"/>
                <a:sym typeface="Arial"/>
              </a:endParaRPr>
            </a:p>
          </p:txBody>
        </p:sp>
        <p:cxnSp>
          <p:nvCxnSpPr>
            <p:cNvPr id="483" name="Google Shape;483;p82"/>
            <p:cNvCxnSpPr/>
            <p:nvPr/>
          </p:nvCxnSpPr>
          <p:spPr>
            <a:xfrm>
              <a:off x="7069456" y="3813521"/>
              <a:ext cx="402400" cy="0"/>
            </a:xfrm>
            <a:prstGeom prst="straightConnector1">
              <a:avLst/>
            </a:prstGeom>
            <a:noFill/>
            <a:ln w="9525" cap="flat" cmpd="sng">
              <a:solidFill>
                <a:srgbClr val="999999"/>
              </a:solidFill>
              <a:prstDash val="dash"/>
              <a:round/>
              <a:headEnd type="none" w="sm" len="sm"/>
              <a:tailEnd type="none" w="sm" len="sm"/>
            </a:ln>
          </p:spPr>
        </p:cxnSp>
        <p:sp>
          <p:nvSpPr>
            <p:cNvPr id="485" name="Google Shape;485;p82"/>
            <p:cNvSpPr/>
            <p:nvPr/>
          </p:nvSpPr>
          <p:spPr>
            <a:xfrm>
              <a:off x="3923995" y="3786283"/>
              <a:ext cx="90000" cy="90000"/>
            </a:xfrm>
            <a:prstGeom prst="ellipse">
              <a:avLst/>
            </a:prstGeom>
            <a:solidFill>
              <a:srgbClr val="163768"/>
            </a:solidFill>
            <a:ln>
              <a:noFill/>
            </a:ln>
          </p:spPr>
          <p:txBody>
            <a:bodyPr spcFirstLastPara="1" wrap="square" lIns="121900" tIns="121900" rIns="121900" bIns="121900" anchor="ctr" anchorCtr="0">
              <a:noAutofit/>
            </a:bodyPr>
            <a:lstStyle/>
            <a:p>
              <a:pPr>
                <a:buClr>
                  <a:srgbClr val="000000"/>
                </a:buClr>
                <a:buSzPts val="1400"/>
              </a:pPr>
              <a:endParaRPr sz="1867">
                <a:solidFill>
                  <a:srgbClr val="2196F3"/>
                </a:solidFill>
                <a:latin typeface="Arial"/>
                <a:ea typeface="Arial"/>
                <a:cs typeface="Arial"/>
                <a:sym typeface="Arial"/>
              </a:endParaRPr>
            </a:p>
          </p:txBody>
        </p:sp>
        <p:cxnSp>
          <p:nvCxnSpPr>
            <p:cNvPr id="487" name="Google Shape;487;p82"/>
            <p:cNvCxnSpPr/>
            <p:nvPr/>
          </p:nvCxnSpPr>
          <p:spPr>
            <a:xfrm rot="10800000">
              <a:off x="5784640" y="5056153"/>
              <a:ext cx="0" cy="185200"/>
            </a:xfrm>
            <a:prstGeom prst="straightConnector1">
              <a:avLst/>
            </a:prstGeom>
            <a:noFill/>
            <a:ln w="9525" cap="flat" cmpd="sng">
              <a:solidFill>
                <a:srgbClr val="999999"/>
              </a:solidFill>
              <a:prstDash val="dash"/>
              <a:round/>
              <a:headEnd type="none" w="sm" len="sm"/>
              <a:tailEnd type="none" w="sm" len="sm"/>
            </a:ln>
          </p:spPr>
        </p:cxnSp>
        <p:sp>
          <p:nvSpPr>
            <p:cNvPr id="490" name="Google Shape;490;p82"/>
            <p:cNvSpPr/>
            <p:nvPr/>
          </p:nvSpPr>
          <p:spPr>
            <a:xfrm>
              <a:off x="5739661" y="5241349"/>
              <a:ext cx="90000" cy="90000"/>
            </a:xfrm>
            <a:prstGeom prst="ellipse">
              <a:avLst/>
            </a:prstGeom>
            <a:solidFill>
              <a:srgbClr val="A32B30"/>
            </a:solidFill>
            <a:ln>
              <a:noFill/>
            </a:ln>
          </p:spPr>
          <p:txBody>
            <a:bodyPr spcFirstLastPara="1" wrap="square" lIns="121900" tIns="121900" rIns="121900" bIns="121900" anchor="ctr" anchorCtr="0">
              <a:noAutofit/>
            </a:bodyPr>
            <a:lstStyle/>
            <a:p>
              <a:pPr>
                <a:buClr>
                  <a:srgbClr val="000000"/>
                </a:buClr>
                <a:buSzPts val="1400"/>
              </a:pPr>
              <a:endParaRPr sz="1867">
                <a:solidFill>
                  <a:srgbClr val="4655A1"/>
                </a:solidFill>
                <a:latin typeface="Arial"/>
                <a:ea typeface="Arial"/>
                <a:cs typeface="Arial"/>
                <a:sym typeface="Arial"/>
              </a:endParaRPr>
            </a:p>
          </p:txBody>
        </p:sp>
        <p:sp>
          <p:nvSpPr>
            <p:cNvPr id="491" name="Google Shape;491;p82"/>
            <p:cNvSpPr/>
            <p:nvPr/>
          </p:nvSpPr>
          <p:spPr>
            <a:xfrm>
              <a:off x="7471861" y="3768549"/>
              <a:ext cx="90000" cy="90000"/>
            </a:xfrm>
            <a:prstGeom prst="ellipse">
              <a:avLst/>
            </a:prstGeom>
            <a:solidFill>
              <a:srgbClr val="163768"/>
            </a:solidFill>
            <a:ln>
              <a:noFill/>
            </a:ln>
          </p:spPr>
          <p:txBody>
            <a:bodyPr spcFirstLastPara="1" wrap="square" lIns="121900" tIns="121900" rIns="121900" bIns="121900" anchor="ctr" anchorCtr="0">
              <a:noAutofit/>
            </a:bodyPr>
            <a:lstStyle/>
            <a:p>
              <a:pPr>
                <a:buClr>
                  <a:srgbClr val="000000"/>
                </a:buClr>
                <a:buSzPts val="1400"/>
              </a:pPr>
              <a:endParaRPr sz="1867" dirty="0">
                <a:solidFill>
                  <a:srgbClr val="2196F3"/>
                </a:solidFill>
                <a:latin typeface="Arial"/>
                <a:ea typeface="Arial"/>
                <a:cs typeface="Arial"/>
                <a:sym typeface="Arial"/>
              </a:endParaRPr>
            </a:p>
          </p:txBody>
        </p:sp>
        <p:sp>
          <p:nvSpPr>
            <p:cNvPr id="492" name="Google Shape;492;p82"/>
            <p:cNvSpPr/>
            <p:nvPr/>
          </p:nvSpPr>
          <p:spPr>
            <a:xfrm>
              <a:off x="5739661" y="2352683"/>
              <a:ext cx="90000" cy="90000"/>
            </a:xfrm>
            <a:prstGeom prst="ellipse">
              <a:avLst/>
            </a:prstGeom>
            <a:solidFill>
              <a:srgbClr val="A32B30"/>
            </a:solidFill>
            <a:ln>
              <a:noFill/>
            </a:ln>
          </p:spPr>
          <p:txBody>
            <a:bodyPr spcFirstLastPara="1" wrap="square" lIns="121900" tIns="121900" rIns="121900" bIns="121900" anchor="ctr" anchorCtr="0">
              <a:noAutofit/>
            </a:bodyPr>
            <a:lstStyle/>
            <a:p>
              <a:pPr>
                <a:buClr>
                  <a:srgbClr val="000000"/>
                </a:buClr>
                <a:buSzPts val="1400"/>
              </a:pPr>
              <a:endParaRPr sz="1867">
                <a:solidFill>
                  <a:srgbClr val="2196F3"/>
                </a:solidFill>
                <a:latin typeface="Arial"/>
                <a:ea typeface="Arial"/>
                <a:cs typeface="Arial"/>
                <a:sym typeface="Arial"/>
              </a:endParaRPr>
            </a:p>
          </p:txBody>
        </p:sp>
        <p:pic>
          <p:nvPicPr>
            <p:cNvPr id="3" name="Graphic 2" descr="Bar graph with downward trend outline">
              <a:extLst>
                <a:ext uri="{FF2B5EF4-FFF2-40B4-BE49-F238E27FC236}">
                  <a16:creationId xmlns:a16="http://schemas.microsoft.com/office/drawing/2014/main" id="{19EDCD4E-DB8F-BC42-95F4-D48422F422B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H="1">
              <a:off x="5418871" y="2657890"/>
              <a:ext cx="731520" cy="731520"/>
            </a:xfrm>
            <a:prstGeom prst="rect">
              <a:avLst/>
            </a:prstGeom>
          </p:spPr>
        </p:pic>
        <p:pic>
          <p:nvPicPr>
            <p:cNvPr id="5" name="Graphic 4" descr="Stopwatch 25% outline">
              <a:extLst>
                <a:ext uri="{FF2B5EF4-FFF2-40B4-BE49-F238E27FC236}">
                  <a16:creationId xmlns:a16="http://schemas.microsoft.com/office/drawing/2014/main" id="{8E532C7F-9F95-8144-A49E-DD34CF419F8C}"/>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4563673" y="3443563"/>
              <a:ext cx="731520" cy="731520"/>
            </a:xfrm>
            <a:prstGeom prst="rect">
              <a:avLst/>
            </a:prstGeom>
          </p:spPr>
        </p:pic>
        <p:pic>
          <p:nvPicPr>
            <p:cNvPr id="7" name="Graphic 6" descr="Graduation cap outline">
              <a:extLst>
                <a:ext uri="{FF2B5EF4-FFF2-40B4-BE49-F238E27FC236}">
                  <a16:creationId xmlns:a16="http://schemas.microsoft.com/office/drawing/2014/main" id="{FCC4221F-80A6-304B-8234-8247CCF62542}"/>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213174" y="3438948"/>
              <a:ext cx="731520" cy="731520"/>
            </a:xfrm>
            <a:prstGeom prst="rect">
              <a:avLst/>
            </a:prstGeom>
          </p:spPr>
        </p:pic>
        <p:pic>
          <p:nvPicPr>
            <p:cNvPr id="9" name="Graphic 8" descr="Diploma roll outline">
              <a:extLst>
                <a:ext uri="{FF2B5EF4-FFF2-40B4-BE49-F238E27FC236}">
                  <a16:creationId xmlns:a16="http://schemas.microsoft.com/office/drawing/2014/main" id="{20AE2BC6-EF94-A843-909C-2F34C7E42C9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5418871" y="4368408"/>
              <a:ext cx="731520" cy="73152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8"/>
                                        </p:tgtEl>
                                        <p:attrNameLst>
                                          <p:attrName>style.visibility</p:attrName>
                                        </p:attrNameLst>
                                      </p:cBhvr>
                                      <p:to>
                                        <p:strVal val="visible"/>
                                      </p:to>
                                    </p:set>
                                    <p:animEffect transition="in" filter="fade">
                                      <p:cBhvr>
                                        <p:cTn id="7" dur="1000"/>
                                        <p:tgtEl>
                                          <p:spTgt spid="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087CA5E170B743BF4306589F35CAD6" ma:contentTypeVersion="15" ma:contentTypeDescription="Create a new document." ma:contentTypeScope="" ma:versionID="15b100f5fd461205f082ce5b3fee425a">
  <xsd:schema xmlns:xsd="http://www.w3.org/2001/XMLSchema" xmlns:xs="http://www.w3.org/2001/XMLSchema" xmlns:p="http://schemas.microsoft.com/office/2006/metadata/properties" xmlns:ns1="http://schemas.microsoft.com/sharepoint/v3" xmlns:ns2="7d8d824c-c985-46a1-9ca2-c77aff33872e" xmlns:ns3="2f24403a-dd7b-450c-baf8-81b462ca1125" targetNamespace="http://schemas.microsoft.com/office/2006/metadata/properties" ma:root="true" ma:fieldsID="d59f9d4699ddd070772668c6eb2c7a58" ns1:_="" ns2:_="" ns3:_="">
    <xsd:import namespace="http://schemas.microsoft.com/sharepoint/v3"/>
    <xsd:import namespace="7d8d824c-c985-46a1-9ca2-c77aff33872e"/>
    <xsd:import namespace="2f24403a-dd7b-450c-baf8-81b462ca112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8d824c-c985-46a1-9ca2-c77aff3387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24403a-dd7b-450c-baf8-81b462ca112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30D309-C322-46F3-98F2-629F1B03B8D0}">
  <ds:schemaRefs>
    <ds:schemaRef ds:uri="http://schemas.microsoft.com/sharepoint/v3/contenttype/forms"/>
  </ds:schemaRefs>
</ds:datastoreItem>
</file>

<file path=customXml/itemProps2.xml><?xml version="1.0" encoding="utf-8"?>
<ds:datastoreItem xmlns:ds="http://schemas.openxmlformats.org/officeDocument/2006/customXml" ds:itemID="{DE960BA6-9BE9-4DA0-A448-DA82EDDDE34C}">
  <ds:schemaRefs>
    <ds:schemaRef ds:uri="http://schemas.openxmlformats.org/package/2006/metadata/core-properties"/>
    <ds:schemaRef ds:uri="http://purl.org/dc/dcmitype/"/>
    <ds:schemaRef ds:uri="7d8d824c-c985-46a1-9ca2-c77aff33872e"/>
    <ds:schemaRef ds:uri="http://purl.org/dc/elements/1.1/"/>
    <ds:schemaRef ds:uri="http://schemas.microsoft.com/office/2006/documentManagement/types"/>
    <ds:schemaRef ds:uri="http://schemas.microsoft.com/office/infopath/2007/PartnerControls"/>
    <ds:schemaRef ds:uri="http://schemas.microsoft.com/sharepoint/v3"/>
    <ds:schemaRef ds:uri="http://purl.org/dc/terms/"/>
    <ds:schemaRef ds:uri="2f24403a-dd7b-450c-baf8-81b462ca1125"/>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5FB0947-6E33-44A8-A7BE-719143F366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d8d824c-c985-46a1-9ca2-c77aff33872e"/>
    <ds:schemaRef ds:uri="2f24403a-dd7b-450c-baf8-81b462ca11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4349</TotalTime>
  <Words>970</Words>
  <Application>Microsoft Office PowerPoint</Application>
  <PresentationFormat>Widescreen</PresentationFormat>
  <Paragraphs>101</Paragraphs>
  <Slides>14</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Balthazar</vt:lpstr>
      <vt:lpstr>Barlow</vt:lpstr>
      <vt:lpstr>Calibri</vt:lpstr>
      <vt:lpstr>Cambria</vt:lpstr>
      <vt:lpstr>Lato</vt:lpstr>
      <vt:lpstr>Lato Light</vt:lpstr>
      <vt:lpstr>Lustria</vt:lpstr>
      <vt:lpstr>Roboto Slab</vt:lpstr>
      <vt:lpstr>Wingdings</vt:lpstr>
      <vt:lpstr>Office Theme</vt:lpstr>
      <vt:lpstr>PowerPoint Presentation</vt:lpstr>
      <vt:lpstr>Everything you always wanted to know about the Program Pathways Mapper </vt:lpstr>
      <vt:lpstr>What Is Program Pathways Mapper?</vt:lpstr>
      <vt:lpstr>What Students  See Now </vt:lpstr>
      <vt:lpstr>PowerPoint Presentation</vt:lpstr>
      <vt:lpstr>PowerPoint Presentation</vt:lpstr>
      <vt:lpstr>Regularly updated labor market data from the Bureau of Labor Statistics in addition to visual course guide.</vt:lpstr>
      <vt:lpstr>A variety of tools can help students, but the journey starts with Program Maps</vt:lpstr>
      <vt:lpstr>PowerPoint Presentation</vt:lpstr>
      <vt:lpstr>PowerPoint Presentation</vt:lpstr>
      <vt:lpstr>Evidence of PPM Effectiveness Student Course-Taking Becomes More Focused</vt:lpstr>
      <vt:lpstr>Evidence of PPM Impact on Equity  The PPM has already advanced the equity agenda</vt:lpstr>
      <vt:lpstr>Current PPM Reach</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Camilla Anderson</cp:lastModifiedBy>
  <cp:revision>106</cp:revision>
  <dcterms:created xsi:type="dcterms:W3CDTF">2021-12-02T16:04:48Z</dcterms:created>
  <dcterms:modified xsi:type="dcterms:W3CDTF">2022-03-10T22:52:02Z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0x010100AB087CA5E170B743BF4306589F35CAD6</vt:lpwstr>
  </property>
</Properties>
</file>