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86" r:id="rId6"/>
    <p:sldId id="287" r:id="rId7"/>
    <p:sldId id="269" r:id="rId8"/>
    <p:sldId id="273" r:id="rId9"/>
    <p:sldId id="277" r:id="rId10"/>
    <p:sldId id="281" r:id="rId11"/>
    <p:sldId id="289" r:id="rId12"/>
    <p:sldId id="291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BBCF-38F4-2965-F454-DCB958751A0F}" v="1" dt="2022-02-28T22:40:16.108"/>
    <p1510:client id="{0BCDC7A2-E8AB-0633-3E03-D9D68EC680EF}" v="16" dt="2022-03-02T17:08:47.142"/>
    <p1510:client id="{1FE23607-CCB0-DB38-E19E-3B9574730988}" v="18" dt="2022-03-02T17:59:22.082"/>
    <p1510:client id="{31E89CDD-8438-243C-C298-1DD66180C09C}" v="34" dt="2022-03-02T17:57:50.704"/>
    <p1510:client id="{54E2BBA3-C90E-01FF-1BEC-6397915380E4}" v="3" dt="2022-03-02T17:20:46.607"/>
    <p1510:client id="{70C5E13B-28F6-0B41-717D-6E0F3E0B9ADE}" v="27" dt="2022-03-02T17:53:56.112"/>
    <p1510:client id="{86047F7B-DA6E-3493-EA59-DEA78B26C652}" v="26" dt="2022-03-02T17:55:08.351"/>
    <p1510:client id="{AD965E3D-40D9-2870-F278-2FE4D6ADE11C}" v="45" dt="2022-02-28T21:43:35.021"/>
    <p1510:client id="{AF50AF4A-C591-E820-1A4A-8BDD5F49391F}" v="208" dt="2022-02-28T22:43:52.589"/>
    <p1510:client id="{E23E34F6-3ED7-12D1-6A4D-CC72820CEE36}" v="18" dt="2022-03-02T17:43:5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err="1">
                <a:effectLst/>
              </a:rPr>
              <a:t>Digenimilles</a:t>
            </a:r>
            <a:r>
              <a:rPr lang="en-US" sz="1920" b="0" i="0" u="none" strike="noStrike" baseline="0">
                <a:effectLst/>
              </a:rPr>
              <a:t> Nos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n-lt"/>
              </a:rPr>
              <a:t>“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stratto@bakersfieldcollege.edu;?subject=BC%20Midterm%20Report%20Presentation%20feedback" TargetMode="External"/><Relationship Id="rId2" Type="http://schemas.openxmlformats.org/officeDocument/2006/relationships/hyperlink" Target="mailto:jstratto@bakersfieldcollege.edu;gamaliel.ocampo@bakersfieldcollege.edu;lmiller@bakersfieldcollege.edu;diana.cason@bakersfieldcollege.edu:sondra.keckley@bakersfieldcollege.edu?subject=BC%20Midterm%20Report%20Presentation%20feedback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gamaliel.ocampo@bakersfieldcollege.edu;?subject=BC%20Midterm%20Report%20Presentation%20feedb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567" y="1122363"/>
            <a:ext cx="10312866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Accreditation Midterm Report Update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/>
                <a:cs typeface="Times New Roman"/>
              </a:rPr>
              <a:t>Administrative Council</a:t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March 14</a:t>
            </a:r>
            <a:r>
              <a:rPr lang="en-US" sz="2800" b="1" baseline="30000" dirty="0">
                <a:latin typeface="Times New Roman"/>
                <a:cs typeface="Times New Roman"/>
              </a:rPr>
              <a:t>th</a:t>
            </a:r>
            <a:r>
              <a:rPr lang="en-US" sz="2800" b="1" dirty="0">
                <a:latin typeface="Times New Roman"/>
                <a:cs typeface="Times New Roman"/>
              </a:rPr>
              <a:t>, 2022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428"/>
            <a:ext cx="9144000" cy="1808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Jessica Wojtysiak -  AIQ Co-Chair</a:t>
            </a:r>
          </a:p>
          <a:p>
            <a:r>
              <a:rPr lang="en-US" i="1" dirty="0"/>
              <a:t>Jason Stratton - Faculty Lead</a:t>
            </a:r>
          </a:p>
          <a:p>
            <a:r>
              <a:rPr lang="en-US" i="1" dirty="0"/>
              <a:t>Leo Ocampo- Admin Lead</a:t>
            </a:r>
          </a:p>
          <a:p>
            <a:r>
              <a:rPr lang="en-US" i="1" dirty="0"/>
              <a:t>Midterm Report Team</a:t>
            </a:r>
            <a:endParaRPr lang="en-US" i="1" dirty="0">
              <a:cs typeface="Calibri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C6E10-D82B-4DD6-92CC-D83E31B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0522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/>
              <a:t>2018	External Evaluation Visit </a:t>
            </a:r>
          </a:p>
          <a:p>
            <a:pPr marL="0" indent="0">
              <a:buNone/>
            </a:pPr>
            <a:r>
              <a:rPr lang="en-US" sz="2400" b="1"/>
              <a:t>		Accreditation Reaffirmed for 7 Years! </a:t>
            </a:r>
          </a:p>
          <a:p>
            <a:pPr marL="0" indent="0">
              <a:buNone/>
            </a:pPr>
            <a:r>
              <a:rPr lang="en-US" sz="2400" b="1"/>
              <a:t>		No Recommendations!</a:t>
            </a:r>
            <a:endParaRPr lang="en-US" sz="3600" b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289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784834"/>
            <a:ext cx="0" cy="197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2025	Next Accreditation Visit!</a:t>
            </a:r>
          </a:p>
        </p:txBody>
      </p:sp>
    </p:spTree>
    <p:extLst>
      <p:ext uri="{BB962C8B-B14F-4D97-AF65-F5344CB8AC3E}">
        <p14:creationId xmlns:p14="http://schemas.microsoft.com/office/powerpoint/2010/main" val="2179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/>
              <a:t>2018	External Evaluation Visit </a:t>
            </a:r>
          </a:p>
          <a:p>
            <a:pPr marL="0" indent="0">
              <a:buNone/>
            </a:pPr>
            <a:r>
              <a:rPr lang="en-US" sz="2400" b="1"/>
              <a:t>		Accreditation Reaffirmed for 7 Years! </a:t>
            </a:r>
          </a:p>
          <a:p>
            <a:pPr marL="0" indent="0">
              <a:buNone/>
            </a:pPr>
            <a:r>
              <a:rPr lang="en-US" sz="2400" b="1"/>
              <a:t>		No Recommendations!</a:t>
            </a:r>
            <a:endParaRPr lang="en-US" sz="3600" b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1883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498288"/>
            <a:ext cx="0" cy="2264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2025	Next Accreditation Visit!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4C247DB-C357-4CAA-B56A-0BD9DA639CE1}"/>
              </a:ext>
            </a:extLst>
          </p:cNvPr>
          <p:cNvSpPr txBox="1">
            <a:spLocks/>
          </p:cNvSpPr>
          <p:nvPr/>
        </p:nvSpPr>
        <p:spPr>
          <a:xfrm>
            <a:off x="368300" y="2949164"/>
            <a:ext cx="10363200" cy="1098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lain" startAt="2022"/>
            </a:pPr>
            <a:r>
              <a:rPr lang="en-US" sz="3600" b="1">
                <a:solidFill>
                  <a:srgbClr val="C00000"/>
                </a:solidFill>
              </a:rPr>
              <a:t> 	Midterm Report!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00000"/>
                </a:solidFill>
              </a:rPr>
              <a:t>		</a:t>
            </a:r>
            <a:r>
              <a:rPr lang="en-US" b="1">
                <a:solidFill>
                  <a:srgbClr val="C00000"/>
                </a:solidFill>
                <a:latin typeface="Calibri" panose="020F0502020204030204"/>
              </a:rPr>
              <a:t> Update on plans and goals set during previous evaluation visit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0A1E0-6D57-49F8-992D-A2F4C86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2505412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>
                <a:solidFill>
                  <a:srgbClr val="C00000"/>
                </a:solidFill>
                <a:latin typeface="+mn-lt"/>
              </a:rPr>
              <a:t>ACCJC Guidelines for Preparing Institutional Midterm Reports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7C76EAF-025C-4DC5-87FA-0604287A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45" r="-27570" b="22280"/>
          <a:stretch/>
        </p:blipFill>
        <p:spPr>
          <a:xfrm>
            <a:off x="1" y="10"/>
            <a:ext cx="896619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0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6" y="184558"/>
            <a:ext cx="10503018" cy="8389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C00000"/>
                </a:solidFill>
                <a:latin typeface="+mn-lt"/>
              </a:rPr>
              <a:t>Plans Arising from the 2018 Self-Evaluation Process</a:t>
            </a:r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2633788-E40A-4F54-9400-1AF6CDF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695"/>
              </p:ext>
            </p:extLst>
          </p:nvPr>
        </p:nvGraphicFramePr>
        <p:xfrm>
          <a:off x="590026" y="1174458"/>
          <a:ext cx="10189827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189827">
                  <a:extLst>
                    <a:ext uri="{9D8B030D-6E8A-4147-A177-3AD203B41FA5}">
                      <a16:colId xmlns:a16="http://schemas.microsoft.com/office/drawing/2014/main" val="4277280387"/>
                    </a:ext>
                  </a:extLst>
                </a:gridCol>
              </a:tblGrid>
              <a:tr h="411104">
                <a:tc>
                  <a:txBody>
                    <a:bodyPr/>
                    <a:lstStyle/>
                    <a:p>
                      <a:r>
                        <a:rPr lang="en-US" sz="2400" b="1"/>
                        <a:t>Initiatives</a:t>
                      </a:r>
                      <a:endParaRPr lang="en-US" sz="20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47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/>
                        <a:t>Curriculum Development and Assessment using </a:t>
                      </a:r>
                      <a:r>
                        <a:rPr lang="en-US" sz="1800" b="0" err="1"/>
                        <a:t>eLumen</a:t>
                      </a:r>
                      <a:endParaRPr lang="en-US" sz="1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1222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Visually represent clear pathways through the Program Pathways Mapper tool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7720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Strategically expand dual enrollment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010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Scale up Summer Bridge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8478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Launch the Pathways Program Mapper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7454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Redesign student support services, specifically the role of educational advisors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855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Implement the Facilities Master Plan using the funds secured through the Measure J Bond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427839"/>
            <a:ext cx="11288128" cy="131707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Reporting on Quality Improvements</a:t>
            </a:r>
            <a:b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3BCB19-904E-4366-9FB0-45325D97866C}"/>
              </a:ext>
            </a:extLst>
          </p:cNvPr>
          <p:cNvSpPr txBox="1">
            <a:spLocks/>
          </p:cNvSpPr>
          <p:nvPr/>
        </p:nvSpPr>
        <p:spPr>
          <a:xfrm>
            <a:off x="545284" y="1744910"/>
            <a:ext cx="11404670" cy="4437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Response to Recommendation for Improvement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Student Learning Outcomes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Institution Set Standards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Quality Focus Projects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/>
              <a:t>1: Clarify the Path with Program Pathways Mapper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en-US" sz="4000" b="1"/>
              <a:t>2: Keep Students on the Path by Scaling and Integrating Student Support and Learning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686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Fiscal Reporting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1: No enhanced fiscal monitoring required, thus no explanations of processes required. </a:t>
            </a:r>
            <a:endParaRPr lang="en-US" sz="4000" b="1" dirty="0">
              <a:cs typeface="Calibri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2: Provide a copy of the most recent Annual Fiscal Report.</a:t>
            </a:r>
            <a:endParaRPr lang="en-US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014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4E30-E575-40DE-8FB6-8E5A678B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5854"/>
          </a:xfrm>
        </p:spPr>
        <p:txBody>
          <a:bodyPr>
            <a:normAutofit/>
          </a:bodyPr>
          <a:lstStyle/>
          <a:p>
            <a:r>
              <a:rPr lang="en-US" sz="5400" b="1" dirty="0"/>
              <a:t>We want your feedback! </a:t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b="1" dirty="0"/>
              <a:t>Please respond </a:t>
            </a:r>
            <a:r>
              <a:rPr lang="en-US" b="1" dirty="0">
                <a:solidFill>
                  <a:srgbClr val="C00000"/>
                </a:solidFill>
              </a:rPr>
              <a:t>no later than March 23</a:t>
            </a:r>
            <a:r>
              <a:rPr lang="en-US" b="1" baseline="30000" dirty="0">
                <a:solidFill>
                  <a:srgbClr val="C00000"/>
                </a:solidFill>
              </a:rPr>
              <a:t>rd</a:t>
            </a:r>
            <a:r>
              <a:rPr lang="en-US" b="1" dirty="0"/>
              <a:t>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2C2B-5BF1-443B-97DE-9C1BF78A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0196"/>
            <a:ext cx="10515600" cy="227676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The following hyperlink will send an email to all members of the team: 		 </a:t>
            </a:r>
            <a:r>
              <a:rPr lang="en-US" sz="3200" dirty="0">
                <a:hlinkClick r:id="rId2"/>
              </a:rPr>
              <a:t>Midterm Report Team</a:t>
            </a:r>
            <a:endParaRPr lang="en-US" sz="3200" dirty="0"/>
          </a:p>
          <a:p>
            <a:r>
              <a:rPr lang="en-US" sz="3200" dirty="0"/>
              <a:t>Or, send individual emails to:</a:t>
            </a:r>
          </a:p>
          <a:p>
            <a:r>
              <a:rPr lang="en-US" sz="3200" dirty="0"/>
              <a:t>Jason Stratton: </a:t>
            </a:r>
            <a:r>
              <a:rPr lang="en-US" sz="3200" dirty="0">
                <a:hlinkClick r:id="rId3"/>
              </a:rPr>
              <a:t>jstratto@bakersfieldcollege.edu</a:t>
            </a:r>
            <a:endParaRPr lang="en-US" sz="3200" dirty="0"/>
          </a:p>
          <a:p>
            <a:r>
              <a:rPr lang="en-US" sz="3200" dirty="0"/>
              <a:t>Leo Ocampo: </a:t>
            </a:r>
            <a:r>
              <a:rPr lang="en-US" sz="3200" dirty="0">
                <a:hlinkClick r:id="rId4"/>
              </a:rPr>
              <a:t>gamaliel.ocampo@bakersfieldcollege.edu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689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B8300C10DC1448EF2A05F0AA9D4E9" ma:contentTypeVersion="" ma:contentTypeDescription="Create a new document." ma:contentTypeScope="" ma:versionID="401a87c802723c2de186332ecd453392">
  <xsd:schema xmlns:xsd="http://www.w3.org/2001/XMLSchema" xmlns:xs="http://www.w3.org/2001/XMLSchema" xmlns:p="http://schemas.microsoft.com/office/2006/metadata/properties" xmlns:ns2="454fd486-4e42-4a7f-bc2f-e2145d19cd8b" xmlns:ns3="7315e028-e023-45c0-9ab4-47f641b2a8ab" targetNamespace="http://schemas.microsoft.com/office/2006/metadata/properties" ma:root="true" ma:fieldsID="6d232b71925e2a53db52b200940b7ec9" ns2:_="" ns3:_="">
    <xsd:import namespace="454fd486-4e42-4a7f-bc2f-e2145d19cd8b"/>
    <xsd:import namespace="7315e028-e023-45c0-9ab4-47f641b2a8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5e028-e023-45c0-9ab4-47f641b2a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DBA95-2CCC-46CF-9ACF-087C2A79D075}">
  <ds:schemaRefs>
    <ds:schemaRef ds:uri="http://purl.org/dc/terms/"/>
    <ds:schemaRef ds:uri="http://schemas.openxmlformats.org/package/2006/metadata/core-properties"/>
    <ds:schemaRef ds:uri="http://purl.org/dc/dcmitype/"/>
    <ds:schemaRef ds:uri="7315e028-e023-45c0-9ab4-47f641b2a8a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54fd486-4e42-4a7f-bc2f-e2145d19cd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257728-E8B0-4A0A-B7AD-665F279A6730}">
  <ds:schemaRefs>
    <ds:schemaRef ds:uri="454fd486-4e42-4a7f-bc2f-e2145d19cd8b"/>
    <ds:schemaRef ds:uri="7315e028-e023-45c0-9ab4-47f641b2a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E4A191-88D6-4A30-948C-C252239B9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Accreditation Midterm Report Update  Administrative Council March 14th, 2022</vt:lpstr>
      <vt:lpstr>PowerPoint Presentation</vt:lpstr>
      <vt:lpstr>PowerPoint Presentation</vt:lpstr>
      <vt:lpstr>ACCJC Guidelines for Preparing Institutional Midterm Reports</vt:lpstr>
      <vt:lpstr>Plans Arising from the 2018 Self-Evaluation Process</vt:lpstr>
      <vt:lpstr>Institutional Reporting on Quality Improvements </vt:lpstr>
      <vt:lpstr>Quality Focus Projects</vt:lpstr>
      <vt:lpstr>Fiscal Reporting</vt:lpstr>
      <vt:lpstr>We want your feedback!   Please respond no later than March 23rd, 2022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gamaliel.ocampo@bakersfieldcollege.edu;jstratto@bakersfieldcollege.edu</dc:creator>
  <cp:lastModifiedBy>Camilla Anderson</cp:lastModifiedBy>
  <cp:revision>20</cp:revision>
  <dcterms:created xsi:type="dcterms:W3CDTF">2019-12-12T19:29:56Z</dcterms:created>
  <dcterms:modified xsi:type="dcterms:W3CDTF">2022-03-10T18:34:41Z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0x0101002ADB8300C10DC1448EF2A05F0AA9D4E9</vt:lpwstr>
  </property>
</Properties>
</file>