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4"/>
  </p:sldMasterIdLst>
  <p:notesMasterIdLst>
    <p:notesMasterId r:id="rId18"/>
  </p:notesMasterIdLst>
  <p:sldIdLst>
    <p:sldId id="256" r:id="rId5"/>
    <p:sldId id="267" r:id="rId6"/>
    <p:sldId id="266" r:id="rId7"/>
    <p:sldId id="258" r:id="rId8"/>
    <p:sldId id="259" r:id="rId9"/>
    <p:sldId id="265" r:id="rId10"/>
    <p:sldId id="268" r:id="rId11"/>
    <p:sldId id="269" r:id="rId12"/>
    <p:sldId id="271" r:id="rId13"/>
    <p:sldId id="270" r:id="rId14"/>
    <p:sldId id="272" r:id="rId15"/>
    <p:sldId id="273" r:id="rId16"/>
    <p:sldId id="274" r:id="rId17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6" autoAdjust="0"/>
    <p:restoredTop sz="94655"/>
  </p:normalViewPr>
  <p:slideViewPr>
    <p:cSldViewPr snapToGrid="0">
      <p:cViewPr varScale="1">
        <p:scale>
          <a:sx n="109" d="100"/>
          <a:sy n="109" d="100"/>
        </p:scale>
        <p:origin x="6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53" cy="46736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4614" y="0"/>
            <a:ext cx="3057053" cy="46736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EF4D1543-5C5A-4E51-BA78-1C25C8E8DF04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965" y="4479687"/>
            <a:ext cx="5641333" cy="3665776"/>
          </a:xfrm>
          <a:prstGeom prst="rect">
            <a:avLst/>
          </a:prstGeom>
        </p:spPr>
        <p:txBody>
          <a:bodyPr vert="horz" lIns="91751" tIns="45875" rIns="91751" bIns="4587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738"/>
            <a:ext cx="3057053" cy="46736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4614" y="8841738"/>
            <a:ext cx="3057053" cy="46736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B76E1A56-ED38-47AA-B188-A695690C8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E1A56-ED38-47AA-B188-A695690C84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35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6E1A56-ED38-47AA-B188-A695690C84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09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6E1A56-ED38-47AA-B188-A695690C84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25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6E1A56-ED38-47AA-B188-A695690C84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83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6E1A56-ED38-47AA-B188-A695690C84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6E1A56-ED38-47AA-B188-A695690C84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25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6E1A56-ED38-47AA-B188-A695690C84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89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1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1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7284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85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7836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82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02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0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9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3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77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5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3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41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7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48B6F-E6F9-49D5-A846-41B85377B34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9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A71E9-C4E8-417B-839D-C1407831D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655" y="1907734"/>
            <a:ext cx="9116291" cy="234056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Student Centered Funding Formula</a:t>
            </a:r>
            <a:br>
              <a:rPr lang="en-US" sz="4400" b="1" dirty="0"/>
            </a:br>
            <a:r>
              <a:rPr lang="en-US" sz="4400" b="1" dirty="0"/>
              <a:t>(SCFF)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100" b="1" dirty="0"/>
              <a:t>Administrative Council</a:t>
            </a:r>
            <a:br>
              <a:rPr lang="en-US" sz="3100" b="1" dirty="0"/>
            </a:br>
            <a:r>
              <a:rPr lang="en-US" sz="3100" b="1" dirty="0"/>
              <a:t>10/11/2021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38A6CA-0075-4EAE-8815-3AA22D682FFA}"/>
              </a:ext>
            </a:extLst>
          </p:cNvPr>
          <p:cNvSpPr txBox="1"/>
          <p:nvPr/>
        </p:nvSpPr>
        <p:spPr>
          <a:xfrm>
            <a:off x="5523345" y="5486400"/>
            <a:ext cx="3131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Mike Giacomini</a:t>
            </a:r>
          </a:p>
          <a:p>
            <a:r>
              <a:rPr lang="en-US" dirty="0"/>
              <a:t>Manny Mourtzanos</a:t>
            </a:r>
          </a:p>
        </p:txBody>
      </p:sp>
    </p:spTree>
    <p:extLst>
      <p:ext uri="{BB962C8B-B14F-4D97-AF65-F5344CB8AC3E}">
        <p14:creationId xmlns:p14="http://schemas.microsoft.com/office/powerpoint/2010/main" val="42759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E12B9-C595-4B93-BBA5-16200CAA2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The SCFF and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5934A-E52C-4FFF-A5D9-ADD297E44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834966" cy="444658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Influencing ‘Student Success, Progression and Completion’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Creating a campus environment that is safe and welcoming with adequate support services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Norming: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15 units a semester for timely degree completion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Transferring to a 4-year institution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Transfer-level math and English completion in the first year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9+ career education units</a:t>
            </a:r>
          </a:p>
          <a:p>
            <a:pPr lvl="2"/>
            <a:endParaRPr lang="en-US" sz="2200" dirty="0">
              <a:solidFill>
                <a:schemeClr val="tx1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0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E12B9-C595-4B93-BBA5-16200CAA2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1" y="609600"/>
            <a:ext cx="986155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Creating a Culture of</a:t>
            </a:r>
            <a:br>
              <a:rPr lang="en-US" sz="4400" dirty="0"/>
            </a:br>
            <a:r>
              <a:rPr lang="en-US" sz="4400" dirty="0"/>
              <a:t>Collective Ownership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5934A-E52C-4FFF-A5D9-ADD297E44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Managing the Student Centered Funding Formula is everyone’s responsibility</a:t>
            </a:r>
          </a:p>
          <a:p>
            <a:r>
              <a:rPr lang="en-US" sz="2400" dirty="0">
                <a:solidFill>
                  <a:schemeClr val="tx1"/>
                </a:solidFill>
              </a:rPr>
              <a:t>Resisting the ‘Hot Potato’ effect</a:t>
            </a:r>
          </a:p>
          <a:p>
            <a:r>
              <a:rPr lang="en-US" sz="2400" dirty="0">
                <a:solidFill>
                  <a:schemeClr val="tx1"/>
                </a:solidFill>
              </a:rPr>
              <a:t>Not my circus, _________ </a:t>
            </a:r>
            <a:endParaRPr lang="en-US" dirty="0"/>
          </a:p>
        </p:txBody>
      </p:sp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EB883F4C-266F-4464-916C-D1DE2F2111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0" t="3261" r="24692" b="-3261"/>
          <a:stretch/>
        </p:blipFill>
        <p:spPr bwMode="auto">
          <a:xfrm>
            <a:off x="5803900" y="2727403"/>
            <a:ext cx="1387475" cy="116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41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E12B9-C595-4B93-BBA5-16200CAA2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1" y="609600"/>
            <a:ext cx="986155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Creating a Culture of</a:t>
            </a:r>
            <a:br>
              <a:rPr lang="en-US" sz="4400" dirty="0"/>
            </a:br>
            <a:r>
              <a:rPr lang="en-US" sz="4400" dirty="0"/>
              <a:t>Collective Ownership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5934A-E52C-4FFF-A5D9-ADD297E44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Managing the Student Centered Funding Formula is everyone’s responsibility</a:t>
            </a:r>
          </a:p>
          <a:p>
            <a:r>
              <a:rPr lang="en-US" sz="2400" dirty="0">
                <a:solidFill>
                  <a:schemeClr val="tx1"/>
                </a:solidFill>
              </a:rPr>
              <a:t>Resisting the ‘Hot Potato’ effect</a:t>
            </a:r>
          </a:p>
          <a:p>
            <a:r>
              <a:rPr lang="en-US" sz="2400" dirty="0">
                <a:solidFill>
                  <a:schemeClr val="tx1"/>
                </a:solidFill>
              </a:rPr>
              <a:t>Not my circus, or my monkeys,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   …but I’ll take care of it, anyway</a:t>
            </a:r>
            <a:endParaRPr lang="en-US" dirty="0"/>
          </a:p>
        </p:txBody>
      </p:sp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EB883F4C-266F-4464-916C-D1DE2F2111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0" t="3261" r="24692" b="-3261"/>
          <a:stretch/>
        </p:blipFill>
        <p:spPr bwMode="auto">
          <a:xfrm>
            <a:off x="5803900" y="2727403"/>
            <a:ext cx="1387475" cy="116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ee the source image">
            <a:extLst>
              <a:ext uri="{FF2B5EF4-FFF2-40B4-BE49-F238E27FC236}">
                <a16:creationId xmlns:a16="http://schemas.microsoft.com/office/drawing/2014/main" id="{C257FA5F-9689-4CE5-B258-BEB31C1ED2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22" r="39730"/>
          <a:stretch/>
        </p:blipFill>
        <p:spPr bwMode="auto">
          <a:xfrm flipH="1">
            <a:off x="7758782" y="3187034"/>
            <a:ext cx="2358354" cy="344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8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A71E9-C4E8-417B-839D-C1407831D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655" y="1907734"/>
            <a:ext cx="9116291" cy="234056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Student Centered Funding Formula</a:t>
            </a:r>
            <a:br>
              <a:rPr lang="en-US" sz="4400" b="1" dirty="0"/>
            </a:br>
            <a:r>
              <a:rPr lang="en-US" sz="4400" b="1" dirty="0"/>
              <a:t>(SCFF)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9800" b="1" dirty="0"/>
              <a:t>Q &amp; A</a:t>
            </a:r>
            <a:endParaRPr lang="en-US" sz="31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38A6CA-0075-4EAE-8815-3AA22D682FFA}"/>
              </a:ext>
            </a:extLst>
          </p:cNvPr>
          <p:cNvSpPr txBox="1"/>
          <p:nvPr/>
        </p:nvSpPr>
        <p:spPr>
          <a:xfrm>
            <a:off x="5523345" y="5486400"/>
            <a:ext cx="3131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Mike Giacomini</a:t>
            </a:r>
          </a:p>
          <a:p>
            <a:r>
              <a:rPr lang="en-US" dirty="0"/>
              <a:t>Manny Mourtzanos</a:t>
            </a:r>
          </a:p>
        </p:txBody>
      </p:sp>
    </p:spTree>
    <p:extLst>
      <p:ext uri="{BB962C8B-B14F-4D97-AF65-F5344CB8AC3E}">
        <p14:creationId xmlns:p14="http://schemas.microsoft.com/office/powerpoint/2010/main" val="22941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48AF3-AD51-4496-8801-28A43532B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the Student Centered Funding Formula (SCFF)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60C56-0B47-4306-803D-E9035AA0F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Prior to the SCFF, apportionment funding for the CCC System was based entirely on Full-Time Equivalent Student (FTES) Enrollment in each district, in addition to a Basic Allocation that considered the number of colleges and educational centers in the district. </a:t>
            </a:r>
          </a:p>
          <a:p>
            <a:pPr marL="0" indent="0">
              <a:buNone/>
            </a:pPr>
            <a:r>
              <a:rPr lang="en-US" dirty="0"/>
              <a:t>As such, district funding levels were only targeting access, without regard for measures of equity or student success. This singularly-focused, basic formula was not sufficient to guide the CCC System toward achieving its long-term goals. </a:t>
            </a:r>
          </a:p>
          <a:p>
            <a:pPr marL="0" indent="0">
              <a:buNone/>
            </a:pPr>
            <a:r>
              <a:rPr lang="en-US" dirty="0"/>
              <a:t>The new SCFF instead has a three-pronged focus, which still supports access through enrollment-based funding, but also bolsters equity and student success through allocations that target low-income students and successful student outcomes. </a:t>
            </a:r>
          </a:p>
        </p:txBody>
      </p:sp>
    </p:spTree>
    <p:extLst>
      <p:ext uri="{BB962C8B-B14F-4D97-AF65-F5344CB8AC3E}">
        <p14:creationId xmlns:p14="http://schemas.microsoft.com/office/powerpoint/2010/main" val="2278594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0808C-31FB-478D-B786-6C4AFE16A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Student Centered Funding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CB353-A3E6-464D-9374-9B6D3BF23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/>
              <a:t>The new formula consists of </a:t>
            </a:r>
            <a:r>
              <a:rPr lang="en-US" sz="1900" b="1" u="sng" dirty="0"/>
              <a:t>three</a:t>
            </a:r>
            <a:r>
              <a:rPr lang="en-US" sz="1900" dirty="0"/>
              <a:t> allocations:</a:t>
            </a:r>
          </a:p>
          <a:p>
            <a:endParaRPr lang="en-US" sz="1900" dirty="0"/>
          </a:p>
          <a:p>
            <a:pPr marL="457200" lvl="1" indent="0">
              <a:buNone/>
            </a:pPr>
            <a:r>
              <a:rPr lang="en-US" sz="1900" b="1" i="1" dirty="0"/>
              <a:t>Part 1    Base </a:t>
            </a:r>
            <a:r>
              <a:rPr lang="en-US" sz="1900" i="1" dirty="0"/>
              <a:t>— </a:t>
            </a:r>
            <a:r>
              <a:rPr lang="en-US" sz="1900" dirty="0"/>
              <a:t>Enrollments (FTES) and Basic Allocation. 70% Systemwide</a:t>
            </a:r>
          </a:p>
          <a:p>
            <a:pPr marL="457200" lvl="1" indent="0">
              <a:buNone/>
            </a:pPr>
            <a:endParaRPr lang="en-US" sz="1900" dirty="0"/>
          </a:p>
          <a:p>
            <a:pPr marL="457200" lvl="1" indent="0">
              <a:buNone/>
            </a:pPr>
            <a:r>
              <a:rPr lang="en-US" sz="1900" b="1" i="1" dirty="0"/>
              <a:t>Part 2    Supplemental </a:t>
            </a:r>
            <a:r>
              <a:rPr lang="en-US" sz="1900" i="1" dirty="0"/>
              <a:t>— </a:t>
            </a:r>
            <a:r>
              <a:rPr lang="en-US" sz="1900" dirty="0"/>
              <a:t>Counts of low-income students. 20% Systemwide</a:t>
            </a:r>
          </a:p>
          <a:p>
            <a:pPr lvl="1"/>
            <a:endParaRPr lang="en-US" sz="1900" i="1" dirty="0"/>
          </a:p>
          <a:p>
            <a:pPr marL="457200" lvl="1" indent="0">
              <a:buNone/>
            </a:pPr>
            <a:r>
              <a:rPr lang="en-US" sz="1900" b="1" i="1" dirty="0"/>
              <a:t>Part 3    Student Success </a:t>
            </a:r>
            <a:r>
              <a:rPr lang="en-US" sz="1900" i="1" dirty="0"/>
              <a:t>— </a:t>
            </a:r>
            <a:r>
              <a:rPr lang="en-US" sz="1900" dirty="0"/>
              <a:t>Counts of success outcomes, with “premiums” for outcomes of low-income students. 10% Systemwide</a:t>
            </a:r>
          </a:p>
          <a:p>
            <a:pPr marL="457200" lvl="1" indent="0">
              <a:buNone/>
            </a:pP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80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1B79B-D267-4D39-84EA-4FD807DA9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 1 - Base Allocation (~70%)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8EF8C-4BEB-43D6-A44C-759A797DF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210" y="2059992"/>
            <a:ext cx="8596668" cy="16863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B06039-335C-44F4-8530-1796A21A8A6A}"/>
              </a:ext>
            </a:extLst>
          </p:cNvPr>
          <p:cNvSpPr txBox="1"/>
          <p:nvPr/>
        </p:nvSpPr>
        <p:spPr>
          <a:xfrm>
            <a:off x="624890" y="3564676"/>
            <a:ext cx="80131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>
                <a:solidFill>
                  <a:prstClr val="black"/>
                </a:solidFill>
              </a:rPr>
              <a:t>* Basic Allocation for BC is $4.7M as a college of between 10,000 – 20,000 FTES in a Multi-College District, plus two (2) State Approved Centers at $1.35M each for a total of $7.42M.</a:t>
            </a:r>
          </a:p>
          <a:p>
            <a:pPr lvl="0"/>
            <a:r>
              <a:rPr lang="en-US" sz="1600" dirty="0">
                <a:solidFill>
                  <a:prstClr val="black"/>
                </a:solidFill>
              </a:rPr>
              <a:t>** 3 Year Average is Credit FTES (less Incarcerated and Special Admit) of the current year projection + prior year actuals + prior-prior year actuals divided by 3.</a:t>
            </a:r>
          </a:p>
          <a:p>
            <a:pPr lvl="0"/>
            <a:endParaRPr lang="en-US" sz="1600" dirty="0">
              <a:solidFill>
                <a:prstClr val="black"/>
              </a:solidFill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4AE3942-0712-4075-96C5-49AD19FFB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044380"/>
              </p:ext>
            </p:extLst>
          </p:nvPr>
        </p:nvGraphicFramePr>
        <p:xfrm>
          <a:off x="677334" y="1691019"/>
          <a:ext cx="7908290" cy="1495806"/>
        </p:xfrm>
        <a:graphic>
          <a:graphicData uri="http://schemas.openxmlformats.org/drawingml/2006/table">
            <a:tbl>
              <a:tblPr firstRow="1" firstCol="1" bandRow="1"/>
              <a:tblGrid>
                <a:gridCol w="3954145">
                  <a:extLst>
                    <a:ext uri="{9D8B030D-6E8A-4147-A177-3AD203B41FA5}">
                      <a16:colId xmlns:a16="http://schemas.microsoft.com/office/drawing/2014/main" val="413234653"/>
                    </a:ext>
                  </a:extLst>
                </a:gridCol>
                <a:gridCol w="3954145">
                  <a:extLst>
                    <a:ext uri="{9D8B030D-6E8A-4147-A177-3AD203B41FA5}">
                      <a16:colId xmlns:a16="http://schemas.microsoft.com/office/drawing/2014/main" val="1194841148"/>
                    </a:ext>
                  </a:extLst>
                </a:gridCol>
              </a:tblGrid>
              <a:tr h="2336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Basic Allocation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Varies by College and District*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195745"/>
                  </a:ext>
                </a:extLst>
              </a:tr>
              <a:tr h="2241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Credit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$4,009 per FTES of 3 Year Average**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324672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Non-Credit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$3,381 per Non-Credit FTES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183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Career Development &amp; College Preparation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$5,622 per CDCP FTES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857952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Special Admit - Credit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$5,622 per Special Admit Credit FTES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767067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Incarcerated - Credit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$5,622 per Incarcerated Credit FTES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79879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B658236-F8FA-4B7B-9339-5A6B01625DF8}"/>
              </a:ext>
            </a:extLst>
          </p:cNvPr>
          <p:cNvSpPr txBox="1"/>
          <p:nvPr/>
        </p:nvSpPr>
        <p:spPr>
          <a:xfrm>
            <a:off x="810335" y="5797118"/>
            <a:ext cx="56876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2020-21 Second Principal Apportionment – Exhibit C</a:t>
            </a:r>
          </a:p>
        </p:txBody>
      </p:sp>
    </p:spTree>
    <p:extLst>
      <p:ext uri="{BB962C8B-B14F-4D97-AF65-F5344CB8AC3E}">
        <p14:creationId xmlns:p14="http://schemas.microsoft.com/office/powerpoint/2010/main" val="1059878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BF97-3C2E-4B7D-B556-712899D3B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77384" cy="1320800"/>
          </a:xfrm>
        </p:spPr>
        <p:txBody>
          <a:bodyPr/>
          <a:lstStyle/>
          <a:p>
            <a:r>
              <a:rPr lang="en-US" b="1" dirty="0"/>
              <a:t>Part 2 - Supplemental Allocation (~20%)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37EB9-A14F-497E-BB60-DC31964DB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Funding is based on the unduplicated head counts from the prior year. Individual students may count in multiple areas.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973E89E-AF57-4B29-BEAA-56391A8B53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602758"/>
              </p:ext>
            </p:extLst>
          </p:nvPr>
        </p:nvGraphicFramePr>
        <p:xfrm>
          <a:off x="677334" y="2160590"/>
          <a:ext cx="8182480" cy="1072137"/>
        </p:xfrm>
        <a:graphic>
          <a:graphicData uri="http://schemas.openxmlformats.org/drawingml/2006/table">
            <a:tbl>
              <a:tblPr firstRow="1" firstCol="1" bandRow="1"/>
              <a:tblGrid>
                <a:gridCol w="4070855">
                  <a:extLst>
                    <a:ext uri="{9D8B030D-6E8A-4147-A177-3AD203B41FA5}">
                      <a16:colId xmlns:a16="http://schemas.microsoft.com/office/drawing/2014/main" val="1736549268"/>
                    </a:ext>
                  </a:extLst>
                </a:gridCol>
                <a:gridCol w="4111625">
                  <a:extLst>
                    <a:ext uri="{9D8B030D-6E8A-4147-A177-3AD203B41FA5}">
                      <a16:colId xmlns:a16="http://schemas.microsoft.com/office/drawing/2014/main" val="3392446419"/>
                    </a:ext>
                  </a:extLst>
                </a:gridCol>
              </a:tblGrid>
              <a:tr h="3573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Pell Grant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$948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338069"/>
                  </a:ext>
                </a:extLst>
              </a:tr>
              <a:tr h="3573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Promise (BOG)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$948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531627"/>
                  </a:ext>
                </a:extLst>
              </a:tr>
              <a:tr h="3573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$948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41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656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EE58-8AEC-4053-B4D1-27129CF7B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425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Part 3 - Student Success Allocation (~10%)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5086030-DEF7-4F1F-B3B1-A32DE87021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844561"/>
              </p:ext>
            </p:extLst>
          </p:nvPr>
        </p:nvGraphicFramePr>
        <p:xfrm>
          <a:off x="606522" y="1847273"/>
          <a:ext cx="8405882" cy="2504631"/>
        </p:xfrm>
        <a:graphic>
          <a:graphicData uri="http://schemas.openxmlformats.org/drawingml/2006/table">
            <a:tbl>
              <a:tblPr firstRow="1" firstCol="1" bandRow="1"/>
              <a:tblGrid>
                <a:gridCol w="3852355">
                  <a:extLst>
                    <a:ext uri="{9D8B030D-6E8A-4147-A177-3AD203B41FA5}">
                      <a16:colId xmlns:a16="http://schemas.microsoft.com/office/drawing/2014/main" val="79310701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66501603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872659787"/>
                    </a:ext>
                  </a:extLst>
                </a:gridCol>
                <a:gridCol w="1607127">
                  <a:extLst>
                    <a:ext uri="{9D8B030D-6E8A-4147-A177-3AD203B41FA5}">
                      <a16:colId xmlns:a16="http://schemas.microsoft.com/office/drawing/2014/main" val="10864236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Outcome (prior year)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Students Rate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Plus, Promise Students Rate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Plus, Pell Students Rate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89471"/>
                  </a:ext>
                </a:extLst>
              </a:tr>
              <a:tr h="62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Associates Degree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$1,677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$423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$635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621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Baccalaureate Degree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$1,677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$423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$635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631990"/>
                  </a:ext>
                </a:extLst>
              </a:tr>
              <a:tr h="53437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Associates Degree for Transfer (ADT)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$2,236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$564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$846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864168"/>
                  </a:ext>
                </a:extLst>
              </a:tr>
              <a:tr h="62755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+ Unit Certificate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$1,118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$282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$423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382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Units of CTE Courses Completed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$141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$212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065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 to 4-Year University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$212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$317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4258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Completion of Transfer-Level Math &amp; English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$1,118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$282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$423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2134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Living Wage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$141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$212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6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749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E12B9-C595-4B93-BBA5-16200CAA2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The SCFF and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5934A-E52C-4FFF-A5D9-ADD297E44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All BC employees influence, and are responsible for, the College’s achievement of SCFF metrics through: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Access (enrollment management, outreach and retention)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Financial Aid benchmarks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Student success, progression and completion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E12B9-C595-4B93-BBA5-16200CAA2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The SCFF and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5934A-E52C-4FFF-A5D9-ADD297E44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833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Influencing ‘Access’ (enrollment, outreach and retention):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Ask students (classroom announcements)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“How many units are you enrolled in?”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“Did you know that you might be eligible for more financial aid if you enroll for 12 or more units?”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“Did you know that it’s not too late to register for courses this semester? We have 8-week courses beginning October 18.”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“The Student Information Desk can connect you with a Counselor or Ed Advisor to help you register.”</a:t>
            </a:r>
          </a:p>
        </p:txBody>
      </p:sp>
    </p:spTree>
    <p:extLst>
      <p:ext uri="{BB962C8B-B14F-4D97-AF65-F5344CB8AC3E}">
        <p14:creationId xmlns:p14="http://schemas.microsoft.com/office/powerpoint/2010/main" val="119180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E12B9-C595-4B93-BBA5-16200CAA2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The SCFF and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5934A-E52C-4FFF-A5D9-ADD297E44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33614"/>
            <a:ext cx="8596668" cy="434816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Influencing ‘Financial Aid benchmarks’: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Ask students, “Have you applied for Financial Aid/FAFSA?”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Inform students, “Ample funds are available to offset tuition, textbooks, transportation, and living expenses (rent, food, childcare, etc..)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Refer struggling students to the Office of Financial Aid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Dispel assumptions of disqualification </a:t>
            </a:r>
          </a:p>
        </p:txBody>
      </p:sp>
    </p:spTree>
    <p:extLst>
      <p:ext uri="{BB962C8B-B14F-4D97-AF65-F5344CB8AC3E}">
        <p14:creationId xmlns:p14="http://schemas.microsoft.com/office/powerpoint/2010/main" val="107448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C00000"/>
      </a:accent1>
      <a:accent2>
        <a:srgbClr val="FF0000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EBE46BD609CC478BA614BCF681B0B5" ma:contentTypeVersion="" ma:contentTypeDescription="Create a new document." ma:contentTypeScope="" ma:versionID="aff283641d41c77ea3cfbb92e481253a">
  <xsd:schema xmlns:xsd="http://www.w3.org/2001/XMLSchema" xmlns:xs="http://www.w3.org/2001/XMLSchema" xmlns:p="http://schemas.microsoft.com/office/2006/metadata/properties" xmlns:ns2="f97379e5-d140-4eee-9a39-2e432def2776" xmlns:ns3="454fd486-4e42-4a7f-bc2f-e2145d19cd8b" targetNamespace="http://schemas.microsoft.com/office/2006/metadata/properties" ma:root="true" ma:fieldsID="2f275d3f69d7d505e42ea7076a55ecbc" ns2:_="" ns3:_="">
    <xsd:import namespace="f97379e5-d140-4eee-9a39-2e432def2776"/>
    <xsd:import namespace="454fd486-4e42-4a7f-bc2f-e2145d19c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7379e5-d140-4eee-9a39-2e432def27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fd486-4e42-4a7f-bc2f-e2145d19c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99654A-97BF-4998-ABB2-B5A12FDC7B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7379e5-d140-4eee-9a39-2e432def2776"/>
    <ds:schemaRef ds:uri="454fd486-4e42-4a7f-bc2f-e2145d19cd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359318-6195-4C1D-82EE-33C916BEDC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D2C4B9-23CB-473E-AC8A-DD5B00B0C258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454fd486-4e42-4a7f-bc2f-e2145d19cd8b"/>
    <ds:schemaRef ds:uri="f97379e5-d140-4eee-9a39-2e432def277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</TotalTime>
  <Words>856</Words>
  <Application>Microsoft Office PowerPoint</Application>
  <PresentationFormat>Widescreen</PresentationFormat>
  <Paragraphs>126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Facet</vt:lpstr>
      <vt:lpstr>Student Centered Funding Formula (SCFF)  Administrative Council 10/11/2021</vt:lpstr>
      <vt:lpstr>Purpose of the Student Centered Funding Formula (SCFF)</vt:lpstr>
      <vt:lpstr>Student Centered Funding Formula</vt:lpstr>
      <vt:lpstr>Part 1 - Base Allocation (~70%)</vt:lpstr>
      <vt:lpstr>Part 2 - Supplemental Allocation (~20%)</vt:lpstr>
      <vt:lpstr>Part 3 - Student Success Allocation (~10%)</vt:lpstr>
      <vt:lpstr>The SCFF and ME</vt:lpstr>
      <vt:lpstr>The SCFF and ME</vt:lpstr>
      <vt:lpstr>The SCFF and ME</vt:lpstr>
      <vt:lpstr>The SCFF and ME</vt:lpstr>
      <vt:lpstr>Creating a Culture of Collective Ownership </vt:lpstr>
      <vt:lpstr>Creating a Culture of Collective Ownership </vt:lpstr>
      <vt:lpstr>Student Centered Funding Formula (SCFF)  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Centered Funding Formula (SCFF)</dc:title>
  <dc:creator>Cambridge West</dc:creator>
  <cp:lastModifiedBy>Camilla Anderson</cp:lastModifiedBy>
  <cp:revision>69</cp:revision>
  <cp:lastPrinted>2018-08-20T19:11:04Z</cp:lastPrinted>
  <dcterms:created xsi:type="dcterms:W3CDTF">2018-08-16T21:14:32Z</dcterms:created>
  <dcterms:modified xsi:type="dcterms:W3CDTF">2021-10-11T22:29:36Z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0x0101004CEBE46BD609CC478BA614BCF681B0B5</vt:lpwstr>
  </property>
</Properties>
</file>