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4"/>
  </p:sldMasterIdLst>
  <p:notesMasterIdLst>
    <p:notesMasterId r:id="rId18"/>
  </p:notesMasterIdLst>
  <p:handoutMasterIdLst>
    <p:handoutMasterId r:id="rId19"/>
  </p:handoutMasterIdLst>
  <p:sldIdLst>
    <p:sldId id="264" r:id="rId5"/>
    <p:sldId id="265" r:id="rId6"/>
    <p:sldId id="266" r:id="rId7"/>
    <p:sldId id="267" r:id="rId8"/>
    <p:sldId id="261" r:id="rId9"/>
    <p:sldId id="262" r:id="rId10"/>
    <p:sldId id="260" r:id="rId11"/>
    <p:sldId id="263" r:id="rId12"/>
    <p:sldId id="268" r:id="rId13"/>
    <p:sldId id="269" r:id="rId14"/>
    <p:sldId id="270" r:id="rId15"/>
    <p:sldId id="271" r:id="rId16"/>
    <p:sldId id="259" r:id="rId17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Rivers" userId="58ad00a2-aef9-461e-ac74-1252f47a5cae" providerId="ADAL" clId="{2D10939C-5150-466A-BD3A-99574EA82458}"/>
    <pc:docChg chg="modSld">
      <pc:chgData name="Pamela Rivers" userId="58ad00a2-aef9-461e-ac74-1252f47a5cae" providerId="ADAL" clId="{2D10939C-5150-466A-BD3A-99574EA82458}" dt="2021-08-04T15:47:34.226" v="2" actId="14100"/>
      <pc:docMkLst>
        <pc:docMk/>
      </pc:docMkLst>
      <pc:sldChg chg="modSp">
        <pc:chgData name="Pamela Rivers" userId="58ad00a2-aef9-461e-ac74-1252f47a5cae" providerId="ADAL" clId="{2D10939C-5150-466A-BD3A-99574EA82458}" dt="2021-08-04T15:47:34.226" v="2" actId="14100"/>
        <pc:sldMkLst>
          <pc:docMk/>
          <pc:sldMk cId="4000202313" sldId="270"/>
        </pc:sldMkLst>
        <pc:picChg chg="mod">
          <ac:chgData name="Pamela Rivers" userId="58ad00a2-aef9-461e-ac74-1252f47a5cae" providerId="ADAL" clId="{2D10939C-5150-466A-BD3A-99574EA82458}" dt="2021-08-04T15:47:34.226" v="2" actId="14100"/>
          <ac:picMkLst>
            <pc:docMk/>
            <pc:sldMk cId="4000202313" sldId="270"/>
            <ac:picMk id="5" creationId="{381D8B9B-3FC3-4A04-B7FB-0F3BAD1897C6}"/>
          </ac:picMkLst>
        </pc:picChg>
      </pc:sldChg>
      <pc:sldChg chg="modSp">
        <pc:chgData name="Pamela Rivers" userId="58ad00a2-aef9-461e-ac74-1252f47a5cae" providerId="ADAL" clId="{2D10939C-5150-466A-BD3A-99574EA82458}" dt="2021-08-04T15:47:27.569" v="1" actId="14100"/>
        <pc:sldMkLst>
          <pc:docMk/>
          <pc:sldMk cId="771094598" sldId="271"/>
        </pc:sldMkLst>
        <pc:picChg chg="mod">
          <ac:chgData name="Pamela Rivers" userId="58ad00a2-aef9-461e-ac74-1252f47a5cae" providerId="ADAL" clId="{2D10939C-5150-466A-BD3A-99574EA82458}" dt="2021-08-04T15:47:27.569" v="1" actId="14100"/>
          <ac:picMkLst>
            <pc:docMk/>
            <pc:sldMk cId="771094598" sldId="271"/>
            <ac:picMk id="5" creationId="{E04BECE6-30F7-4E2B-8705-2B6A08A2EF7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7BDDE-319D-E541-B289-2D2975011D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0BB32-FB17-D44B-803F-D80DEA32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6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6F35B-2540-0340-8DB5-C4DD7F11A92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2D14F-A8A3-424E-AF16-C8FA91C9A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7334878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89633" y="551434"/>
            <a:ext cx="3945627" cy="56927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6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95999" y="0"/>
            <a:ext cx="6096000" cy="6252755"/>
          </a:xfrm>
          <a:pattFill prst="pct5">
            <a:fgClr>
              <a:schemeClr val="tx1">
                <a:lumMod val="50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351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684104"/>
            <a:ext cx="4945912" cy="1325563"/>
          </a:xfrm>
        </p:spPr>
        <p:txBody>
          <a:bodyPr anchor="t">
            <a:no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7446630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2527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6"/>
          <a:stretch/>
        </p:blipFill>
        <p:spPr>
          <a:xfrm>
            <a:off x="0" y="0"/>
            <a:ext cx="12192000" cy="62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852088" y="734016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Cambria" charset="0"/>
                <a:ea typeface="Cambria" charset="0"/>
                <a:cs typeface="Cambria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2017 Spring Opening Day | </a:t>
            </a:r>
            <a:fld id="{3A830BE1-3312-9048-8902-FA3CE5786C52}" type="slidenum">
              <a:rPr lang="en-US" sz="1100" smtClean="0"/>
              <a:pPr/>
              <a:t>‹#›</a:t>
            </a:fld>
            <a:endParaRPr lang="en-US" sz="11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0760" y="705739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0"/>
            <a:ext cx="12192000" cy="609600"/>
          </a:xfrm>
          <a:prstGeom prst="rect">
            <a:avLst/>
          </a:prstGeom>
        </p:spPr>
      </p:pic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801100" y="767890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Cambria" charset="0"/>
                <a:ea typeface="Cambria" charset="0"/>
                <a:cs typeface="Cambria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2017 Spring Opening Day | </a:t>
            </a:r>
            <a:fld id="{3A830BE1-3312-9048-8902-FA3CE5786C52}" type="slidenum">
              <a:rPr lang="en-US" sz="1100" smtClean="0"/>
              <a:pPr/>
              <a:t>‹#›</a:t>
            </a:fld>
            <a:endParaRPr lang="en-US" sz="11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760" y="6356351"/>
            <a:ext cx="1326040" cy="45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5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72" r:id="rId12"/>
    <p:sldLayoutId id="2147483677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pperplate Gothic Bold" panose="020E07050202060204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78F4-4F37-0D4D-9F6D-25C94DBD2B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AUO Planning Update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43BB4-E9AF-7749-BAF6-58E2319B26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Stephen Waller and Pamela Rivers</a:t>
            </a:r>
          </a:p>
          <a:p>
            <a:r>
              <a:rPr lang="en-US" dirty="0" smtClean="0"/>
              <a:t>Oct. 11, </a:t>
            </a:r>
            <a:r>
              <a:rPr lang="en-US" dirty="0"/>
              <a:t>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E556E-E564-3848-A496-C39CA054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34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F685E-261F-4E3E-9213-C6851BC79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405"/>
            <a:ext cx="10515600" cy="733073"/>
          </a:xfrm>
        </p:spPr>
        <p:txBody>
          <a:bodyPr>
            <a:normAutofit/>
          </a:bodyPr>
          <a:lstStyle/>
          <a:p>
            <a:r>
              <a:rPr lang="en-US" dirty="0" err="1"/>
              <a:t>eLumen</a:t>
            </a:r>
            <a:r>
              <a:rPr lang="en-US" dirty="0"/>
              <a:t> AUOs Mapping to ILOs</a:t>
            </a:r>
          </a:p>
        </p:txBody>
      </p:sp>
      <p:pic>
        <p:nvPicPr>
          <p:cNvPr id="5" name="Content Placeholder 4" descr="Chart, waterfall chart&#10;&#10;Description automatically generated with medium confidence">
            <a:extLst>
              <a:ext uri="{FF2B5EF4-FFF2-40B4-BE49-F238E27FC236}">
                <a16:creationId xmlns:a16="http://schemas.microsoft.com/office/drawing/2014/main" id="{BF966534-236A-42EF-8CBC-94576DE763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16443" r="13125" b="4649"/>
          <a:stretch/>
        </p:blipFill>
        <p:spPr>
          <a:xfrm>
            <a:off x="1092999" y="925478"/>
            <a:ext cx="9361641" cy="5861402"/>
          </a:xfrm>
        </p:spPr>
      </p:pic>
    </p:spTree>
    <p:extLst>
      <p:ext uri="{BB962C8B-B14F-4D97-AF65-F5344CB8AC3E}">
        <p14:creationId xmlns:p14="http://schemas.microsoft.com/office/powerpoint/2010/main" val="300552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3EF67-945A-4532-B105-74ED1DF21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>
            <a:normAutofit fontScale="90000"/>
          </a:bodyPr>
          <a:lstStyle/>
          <a:p>
            <a:r>
              <a:rPr lang="en-US" dirty="0"/>
              <a:t>AUO Expectation Reporting by Admin Unit</a:t>
            </a:r>
          </a:p>
        </p:txBody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81D8B9B-3FC3-4A04-B7FB-0F3BAD1897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15" r="13938" b="14194"/>
          <a:stretch/>
        </p:blipFill>
        <p:spPr>
          <a:xfrm>
            <a:off x="38542" y="1341120"/>
            <a:ext cx="11133042" cy="4886152"/>
          </a:xfrm>
        </p:spPr>
      </p:pic>
    </p:spTree>
    <p:extLst>
      <p:ext uri="{BB962C8B-B14F-4D97-AF65-F5344CB8AC3E}">
        <p14:creationId xmlns:p14="http://schemas.microsoft.com/office/powerpoint/2010/main" val="400020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90667-E84A-4B27-95DD-1291756E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 fontScale="90000"/>
          </a:bodyPr>
          <a:lstStyle/>
          <a:p>
            <a:r>
              <a:rPr lang="en-US" dirty="0"/>
              <a:t>AUO Report with Performance Standards</a:t>
            </a:r>
          </a:p>
        </p:txBody>
      </p:sp>
      <p:pic>
        <p:nvPicPr>
          <p:cNvPr id="5" name="Content Placeholder 4" descr="A computer screen shot&#10;&#10;Description automatically generated with low confidence">
            <a:extLst>
              <a:ext uri="{FF2B5EF4-FFF2-40B4-BE49-F238E27FC236}">
                <a16:creationId xmlns:a16="http://schemas.microsoft.com/office/drawing/2014/main" id="{E04BECE6-30F7-4E2B-8705-2B6A08A2EF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1" t="21925" r="10495" b="3997"/>
          <a:stretch/>
        </p:blipFill>
        <p:spPr>
          <a:xfrm>
            <a:off x="1224549" y="1503680"/>
            <a:ext cx="8691612" cy="4737438"/>
          </a:xfr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118C857-0A03-4915-B005-CB5F4EA98EBD}"/>
              </a:ext>
            </a:extLst>
          </p:cNvPr>
          <p:cNvGrpSpPr/>
          <p:nvPr/>
        </p:nvGrpSpPr>
        <p:grpSpPr>
          <a:xfrm>
            <a:off x="8138160" y="2764959"/>
            <a:ext cx="1178560" cy="1107440"/>
            <a:chOff x="8737600" y="2987040"/>
            <a:chExt cx="1178560" cy="110744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1D1B35B-B077-4DE4-A5CE-33C37F5DFBD7}"/>
                </a:ext>
              </a:extLst>
            </p:cNvPr>
            <p:cNvSpPr/>
            <p:nvPr/>
          </p:nvSpPr>
          <p:spPr>
            <a:xfrm>
              <a:off x="8737600" y="2987040"/>
              <a:ext cx="1178560" cy="650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70%</a:t>
              </a:r>
            </a:p>
          </p:txBody>
        </p:sp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BD3629E8-1275-4A16-915A-3C563E867A79}"/>
                </a:ext>
              </a:extLst>
            </p:cNvPr>
            <p:cNvSpPr/>
            <p:nvPr/>
          </p:nvSpPr>
          <p:spPr>
            <a:xfrm>
              <a:off x="9098280" y="3637280"/>
              <a:ext cx="4572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109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BE6D-FA07-44A4-88BB-70EDE42EA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>
                <a:latin typeface="Copperplate Gothic Bold"/>
              </a:rPr>
              <a:t>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7ACFF-B4EF-4403-A48A-75E56B6DB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>
              <a:latin typeface="Cambria"/>
            </a:endParaRPr>
          </a:p>
        </p:txBody>
      </p:sp>
      <p:pic>
        <p:nvPicPr>
          <p:cNvPr id="6" name="Picture 5" descr="301 Moved Permanently">
            <a:extLst>
              <a:ext uri="{FF2B5EF4-FFF2-40B4-BE49-F238E27FC236}">
                <a16:creationId xmlns:a16="http://schemas.microsoft.com/office/drawing/2014/main" id="{3006B6D7-9C38-4DC2-84CE-797730BFFE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" b="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04E97-A8D5-4304-AD56-88E57BE7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ellipse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8F63A3B-78C7-47BE-AE5E-E10140E04643}" type="slidenum">
              <a:rPr lang="en-US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9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17513-8682-435A-82B3-ED01203E9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96376-43F2-4A88-9A16-318874023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ACCJC Standards</a:t>
            </a:r>
          </a:p>
          <a:p>
            <a:r>
              <a:rPr lang="en-US" dirty="0"/>
              <a:t>BC AUO Practices</a:t>
            </a:r>
          </a:p>
          <a:p>
            <a:r>
              <a:rPr lang="en-US" dirty="0"/>
              <a:t>BC’s Four AUOs</a:t>
            </a:r>
          </a:p>
          <a:p>
            <a:r>
              <a:rPr lang="en-US" dirty="0"/>
              <a:t>SLOs versus AUOs</a:t>
            </a:r>
          </a:p>
          <a:p>
            <a:r>
              <a:rPr lang="en-US" dirty="0"/>
              <a:t>Quantifying AUOs (draft)</a:t>
            </a:r>
          </a:p>
          <a:p>
            <a:r>
              <a:rPr lang="en-US" dirty="0"/>
              <a:t>AUOs in eLumen (a community college 1</a:t>
            </a:r>
            <a:r>
              <a:rPr lang="en-US" baseline="30000" dirty="0"/>
              <a:t>st</a:t>
            </a:r>
            <a:r>
              <a:rPr lang="en-US" dirty="0"/>
              <a:t>!)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B7EA3-B021-41CA-9ED5-0145251D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2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22415-9BF0-462E-A622-6E7E600F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ACCJC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6F910-FB4A-4C39-B906-BABB5FEB9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Standard I.B</a:t>
            </a:r>
          </a:p>
          <a:p>
            <a:pPr marL="854075" indent="-396875">
              <a:buNone/>
            </a:pPr>
            <a:r>
              <a:rPr lang="en-US" dirty="0"/>
              <a:t>2. The institution defines and assesses student learning outcomes for all instructional programs and student and learning support services.</a:t>
            </a:r>
          </a:p>
          <a:p>
            <a:pPr marL="854075" indent="-396875">
              <a:buNone/>
            </a:pPr>
            <a:r>
              <a:rPr lang="en-US" dirty="0"/>
              <a:t>4. The institution uses assessment data and organizes its institutional processes to support student learning and student achievement.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F6958-54F6-4BBC-A8C3-4690F314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5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B996-F2F9-4F35-AEC9-282B2257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 AUO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83680-D949-4F71-9E88-537C1E0C8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BC has complied with ACCJC standards by…</a:t>
            </a:r>
          </a:p>
          <a:p>
            <a:pPr marL="971550" indent="-514350">
              <a:buAutoNum type="arabicParenR"/>
            </a:pPr>
            <a:r>
              <a:rPr lang="en-US" dirty="0"/>
              <a:t>Establishing AUOs (Administration Unit Outcomes) that align with the College’s Mission and ILOs.</a:t>
            </a:r>
          </a:p>
          <a:p>
            <a:pPr marL="971550" indent="-514350">
              <a:buAutoNum type="arabicParenR"/>
            </a:pPr>
            <a:r>
              <a:rPr lang="en-US" dirty="0"/>
              <a:t>Reporting qualitative specific area AUOs in Program Reviews.</a:t>
            </a:r>
          </a:p>
          <a:p>
            <a:pPr marL="971550" indent="-514350">
              <a:buAutoNum type="arabicParenR"/>
            </a:pPr>
            <a:r>
              <a:rPr lang="en-US" dirty="0"/>
              <a:t>Creating four College-wide AUOs that map to the four ILOs and reporting these in Program Review starting 2019.</a:t>
            </a:r>
          </a:p>
          <a:p>
            <a:pPr marL="0" indent="0">
              <a:buNone/>
            </a:pPr>
            <a:r>
              <a:rPr lang="en-US" dirty="0"/>
              <a:t>The College is now developing a new norm for AUO quantitative reporting to allow AUO data to match quantitative SLO data to have one ILO reporting for the entire institution.</a:t>
            </a:r>
          </a:p>
        </p:txBody>
      </p:sp>
    </p:spTree>
    <p:extLst>
      <p:ext uri="{BB962C8B-B14F-4D97-AF65-F5344CB8AC3E}">
        <p14:creationId xmlns:p14="http://schemas.microsoft.com/office/powerpoint/2010/main" val="32875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D094D-11AD-4E66-9165-9A6EC401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Specific AUOs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223FD-8C39-44EF-9815-943CFAF24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AUO #1: Use efficient budgeting and categorical funding practices.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Maps to ILO 1: Think critically and evaluate sources and information for validity and usefulness.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AUO #2: Organize positive communications between the community, administration, faculty, staff, and students.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Maps to ILO 2: Communicate effectively in both written and oral forms.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9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2BF3-17FE-4392-94BD-7E10762A1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Specific AUOs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49C11-49EE-4810-949F-FC80C99B2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AUO #3: Engage administrators, faculty, and staff in professional development.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Maps to ILO 3: Demonstrate competency in a field of knowledge or with job-related skills.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AUO #4: Develop internal and external partnerships that benefit the College.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Maps to ILO 4: Engage productively in all levels of society – interpersonal, community, the state and nation, and the world.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8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86DC9-E936-4AC4-A335-DB27B962A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 versus AUO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F22D1E-7942-4AB4-99F7-639D5B5A56B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67360" y="1825625"/>
          <a:ext cx="10886436" cy="3535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28812">
                  <a:extLst>
                    <a:ext uri="{9D8B030D-6E8A-4147-A177-3AD203B41FA5}">
                      <a16:colId xmlns:a16="http://schemas.microsoft.com/office/drawing/2014/main" val="1624525520"/>
                    </a:ext>
                  </a:extLst>
                </a:gridCol>
                <a:gridCol w="3628812">
                  <a:extLst>
                    <a:ext uri="{9D8B030D-6E8A-4147-A177-3AD203B41FA5}">
                      <a16:colId xmlns:a16="http://schemas.microsoft.com/office/drawing/2014/main" val="1892273295"/>
                    </a:ext>
                  </a:extLst>
                </a:gridCol>
                <a:gridCol w="3628812">
                  <a:extLst>
                    <a:ext uri="{9D8B030D-6E8A-4147-A177-3AD203B41FA5}">
                      <a16:colId xmlns:a16="http://schemas.microsoft.com/office/drawing/2014/main" val="753661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0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Committees or C-ID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Four for all Admin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82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Data Collector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Individual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Individual Admin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421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Data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eLumen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Program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68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Data Reporter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Admin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62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Quantitative</a:t>
                      </a:r>
                      <a:br>
                        <a:rPr lang="en-US" sz="2800" dirty="0"/>
                      </a:br>
                      <a:r>
                        <a:rPr lang="en-US" sz="2800" dirty="0"/>
                        <a:t>(% expectations)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Mostly Qualitative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039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91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7920-159C-4FCE-9054-C513A1F7F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Quantifying </a:t>
            </a:r>
            <a:r>
              <a:rPr lang="en-US" dirty="0"/>
              <a:t>AUOs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32FB8-37EE-4624-A694-6DD75236E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86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This is a draft 1</a:t>
            </a:r>
            <a:r>
              <a:rPr lang="en-US" baseline="30000" dirty="0"/>
              <a:t>st</a:t>
            </a:r>
            <a:r>
              <a:rPr lang="en-US" dirty="0"/>
              <a:t> attempt to establish quantification of AUOs following the same reporting as SLOs using % expectations. </a:t>
            </a:r>
            <a:r>
              <a:rPr lang="en-US" dirty="0" smtClean="0"/>
              <a:t>Define your own expectations!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B61D42-43D8-45F1-BBC2-60604570E3B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6045" y="2814320"/>
          <a:ext cx="10048126" cy="334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2666">
                  <a:extLst>
                    <a:ext uri="{9D8B030D-6E8A-4147-A177-3AD203B41FA5}">
                      <a16:colId xmlns:a16="http://schemas.microsoft.com/office/drawing/2014/main" val="4025921651"/>
                    </a:ext>
                  </a:extLst>
                </a:gridCol>
                <a:gridCol w="4715460">
                  <a:extLst>
                    <a:ext uri="{9D8B030D-6E8A-4147-A177-3AD203B41FA5}">
                      <a16:colId xmlns:a16="http://schemas.microsoft.com/office/drawing/2014/main" val="1619800199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Metrics as part of AUO 1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Expectation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376333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Oversaw a grant or restricted funds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at least one grant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4691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Participated with writing a grant proposal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at least one grant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55054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Received a new grant approval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at least one grant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171822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Collaborated externally on a grant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at least one grant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00492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Kept within GU budget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spent no more than allowed budget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652346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Submitted GU budget request on time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493489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Presented thoughtful GU budget justification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72172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52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6FDE-226B-4DCA-840A-FAC40F25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Steve Waller 2019-20 Fiscal Year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7CED04-8BF9-4ABE-9E7A-7E308CE0674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1842169"/>
          <a:ext cx="10048126" cy="334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2666">
                  <a:extLst>
                    <a:ext uri="{9D8B030D-6E8A-4147-A177-3AD203B41FA5}">
                      <a16:colId xmlns:a16="http://schemas.microsoft.com/office/drawing/2014/main" val="4025921651"/>
                    </a:ext>
                  </a:extLst>
                </a:gridCol>
                <a:gridCol w="4715460">
                  <a:extLst>
                    <a:ext uri="{9D8B030D-6E8A-4147-A177-3AD203B41FA5}">
                      <a16:colId xmlns:a16="http://schemas.microsoft.com/office/drawing/2014/main" val="1619800199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Metrics as part of AUO 1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Expectation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376333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Oversaw a grant or restricted funds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Met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4691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Participated with writing a grant proposal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Exceeded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55054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Received a new grant approval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Met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171822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Collaborated externally on a grant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00492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Kept within GU budget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Did not Meet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652346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Submitted GU budget request on time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Met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493489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Presented thoughtful GU budget justification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Met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7217291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BD0E37E-FE89-4566-B363-6A58DE686208}"/>
              </a:ext>
            </a:extLst>
          </p:cNvPr>
          <p:cNvSpPr/>
          <p:nvPr/>
        </p:nvSpPr>
        <p:spPr>
          <a:xfrm>
            <a:off x="6096000" y="5336290"/>
            <a:ext cx="3676850" cy="856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87% Met or Exceeded</a:t>
            </a:r>
          </a:p>
        </p:txBody>
      </p:sp>
    </p:spTree>
    <p:extLst>
      <p:ext uri="{BB962C8B-B14F-4D97-AF65-F5344CB8AC3E}">
        <p14:creationId xmlns:p14="http://schemas.microsoft.com/office/powerpoint/2010/main" val="145389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949bc786-3933-41d0-89a0-9328424bfef9" xsi:nil="true"/>
    <Invited_Students xmlns="949bc786-3933-41d0-89a0-9328424bfef9" xsi:nil="true"/>
    <Invited_Teachers xmlns="949bc786-3933-41d0-89a0-9328424bfef9" xsi:nil="true"/>
    <Templates xmlns="949bc786-3933-41d0-89a0-9328424bfef9" xsi:nil="true"/>
    <Self_Registration_Enabled xmlns="949bc786-3933-41d0-89a0-9328424bfef9" xsi:nil="true"/>
    <FolderType xmlns="949bc786-3933-41d0-89a0-9328424bfef9" xsi:nil="true"/>
    <CultureName xmlns="949bc786-3933-41d0-89a0-9328424bfef9" xsi:nil="true"/>
    <Student_Groups xmlns="949bc786-3933-41d0-89a0-9328424bfef9">
      <UserInfo>
        <DisplayName/>
        <AccountId xsi:nil="true"/>
        <AccountType/>
      </UserInfo>
    </Student_Groups>
    <DefaultSectionNames xmlns="949bc786-3933-41d0-89a0-9328424bfef9" xsi:nil="true"/>
    <NotebookType xmlns="949bc786-3933-41d0-89a0-9328424bfef9" xsi:nil="true"/>
    <Teachers xmlns="949bc786-3933-41d0-89a0-9328424bfef9">
      <UserInfo>
        <DisplayName/>
        <AccountId xsi:nil="true"/>
        <AccountType/>
      </UserInfo>
    </Teachers>
    <Students xmlns="949bc786-3933-41d0-89a0-9328424bfef9">
      <UserInfo>
        <DisplayName/>
        <AccountId xsi:nil="true"/>
        <AccountType/>
      </UserInfo>
    </Students>
    <Is_Collaboration_Space_Locked xmlns="949bc786-3933-41d0-89a0-9328424bfef9" xsi:nil="true"/>
    <Has_Teacher_Only_SectionGroup xmlns="949bc786-3933-41d0-89a0-9328424bfef9" xsi:nil="true"/>
    <Owner xmlns="949bc786-3933-41d0-89a0-9328424bfef9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6A441B6D53A64AB90D2601C104CF72" ma:contentTypeVersion="27" ma:contentTypeDescription="Create a new document." ma:contentTypeScope="" ma:versionID="7add8efd8ce532fa87c5f880f4a59bf4">
  <xsd:schema xmlns:xsd="http://www.w3.org/2001/XMLSchema" xmlns:xs="http://www.w3.org/2001/XMLSchema" xmlns:p="http://schemas.microsoft.com/office/2006/metadata/properties" xmlns:ns3="cb955b07-c1bb-4925-92eb-06a7745bbf00" xmlns:ns4="949bc786-3933-41d0-89a0-9328424bfef9" targetNamespace="http://schemas.microsoft.com/office/2006/metadata/properties" ma:root="true" ma:fieldsID="2d714bfafdae07a9f619b6b9586678cd" ns3:_="" ns4:_="">
    <xsd:import namespace="cb955b07-c1bb-4925-92eb-06a7745bbf00"/>
    <xsd:import namespace="949bc786-3933-41d0-89a0-9328424bfef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55b07-c1bb-4925-92eb-06a7745bbf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bc786-3933-41d0-89a0-9328424bfe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776A55-AD90-4288-A1BC-8750F6AF8727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cb955b07-c1bb-4925-92eb-06a7745bbf00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949bc786-3933-41d0-89a0-9328424bfef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BF9303-E459-4671-BFBB-D0A4C89AF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06CAD4-375A-4E5A-B42B-24E76B2206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955b07-c1bb-4925-92eb-06a7745bbf00"/>
    <ds:schemaRef ds:uri="949bc786-3933-41d0-89a0-9328424bfe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10825</TotalTime>
  <Words>535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Copperplate Gothic Bold</vt:lpstr>
      <vt:lpstr>Tahoma</vt:lpstr>
      <vt:lpstr>Times New Roman</vt:lpstr>
      <vt:lpstr>Office Theme</vt:lpstr>
      <vt:lpstr>AUO Planning Update 2021</vt:lpstr>
      <vt:lpstr>Topics</vt:lpstr>
      <vt:lpstr>ACCJC Standards</vt:lpstr>
      <vt:lpstr>BC AUO Practice</vt:lpstr>
      <vt:lpstr>Four Specific AUOs</vt:lpstr>
      <vt:lpstr>Four Specific AUOs</vt:lpstr>
      <vt:lpstr>SLO versus AUO</vt:lpstr>
      <vt:lpstr>Example Quantifying AUOs</vt:lpstr>
      <vt:lpstr>For Steve Waller 2019-20 Fiscal Year</vt:lpstr>
      <vt:lpstr>eLumen AUOs Mapping to ILOs</vt:lpstr>
      <vt:lpstr>AUO Expectation Reporting by Admin Unit</vt:lpstr>
      <vt:lpstr>AUO Report with Performance Standards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Sheng Yuan Wang</dc:creator>
  <cp:lastModifiedBy>Camilla Anderson</cp:lastModifiedBy>
  <cp:revision>137</cp:revision>
  <cp:lastPrinted>2017-01-13T00:36:57Z</cp:lastPrinted>
  <dcterms:created xsi:type="dcterms:W3CDTF">2016-12-09T18:58:31Z</dcterms:created>
  <dcterms:modified xsi:type="dcterms:W3CDTF">2021-10-11T20:13:23Z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0x010100116A441B6D53A64AB90D2601C104CF72</vt:lpwstr>
  </property>
</Properties>
</file>