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eague Gothic" panose="020B0604020202020204" charset="0"/>
      <p:regular r:id="rId10"/>
    </p:embeddedFont>
    <p:embeddedFont>
      <p:font typeface="Montserrat Classic Bold" panose="020B0604020202020204" charset="0"/>
      <p:regular r:id="rId11"/>
    </p:embeddedFont>
    <p:embeddedFont>
      <p:font typeface="Montserrat Light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Pennella" userId="bd7129a1-33c1-4cd6-a77b-a76f1799b269" providerId="ADAL" clId="{B3638BBA-FAC0-4A59-8F2C-66680B18CDED}"/>
    <pc:docChg chg="modSld">
      <pc:chgData name="Heather Pennella" userId="bd7129a1-33c1-4cd6-a77b-a76f1799b269" providerId="ADAL" clId="{B3638BBA-FAC0-4A59-8F2C-66680B18CDED}" dt="2021-05-07T00:39:23.544" v="22" actId="20577"/>
      <pc:docMkLst>
        <pc:docMk/>
      </pc:docMkLst>
      <pc:sldChg chg="modSp mod">
        <pc:chgData name="Heather Pennella" userId="bd7129a1-33c1-4cd6-a77b-a76f1799b269" providerId="ADAL" clId="{B3638BBA-FAC0-4A59-8F2C-66680B18CDED}" dt="2021-05-07T00:39:23.544" v="22" actId="20577"/>
        <pc:sldMkLst>
          <pc:docMk/>
          <pc:sldMk cId="1785072214" sldId="258"/>
        </pc:sldMkLst>
        <pc:spChg chg="mod">
          <ac:chgData name="Heather Pennella" userId="bd7129a1-33c1-4cd6-a77b-a76f1799b269" providerId="ADAL" clId="{B3638BBA-FAC0-4A59-8F2C-66680B18CDED}" dt="2021-05-07T00:39:23.544" v="22" actId="20577"/>
          <ac:spMkLst>
            <pc:docMk/>
            <pc:sldMk cId="1785072214" sldId="258"/>
            <ac:spMk id="1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9518" r="95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39100" y="-609600"/>
            <a:ext cx="11430000" cy="110871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8658821" y="1028700"/>
            <a:ext cx="2066721" cy="206672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40D2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658821" y="4110140"/>
            <a:ext cx="2066721" cy="206672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40D2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658821" y="7191579"/>
            <a:ext cx="2066721" cy="206672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40D2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39971" y="4402911"/>
            <a:ext cx="1280600" cy="1280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22624" y="6841415"/>
            <a:ext cx="3240695" cy="32406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5400" y="8047620"/>
            <a:ext cx="3775166" cy="127411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25400" y="602177"/>
            <a:ext cx="6861241" cy="5965926"/>
            <a:chOff x="0" y="142875"/>
            <a:chExt cx="9148321" cy="795456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42875"/>
              <a:ext cx="9148321" cy="592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427"/>
                </a:lnSpc>
              </a:pPr>
              <a:r>
                <a:rPr lang="en-US" sz="10883" spc="326">
                  <a:solidFill>
                    <a:srgbClr val="E2EDF1"/>
                  </a:solidFill>
                  <a:latin typeface="League Gothic"/>
                </a:rPr>
                <a:t>BC STUDENT EMERGENCY FUND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30630"/>
              <a:ext cx="9148321" cy="1466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2"/>
                </a:lnSpc>
              </a:pPr>
              <a:r>
                <a:rPr lang="en-US" sz="3627" spc="399" dirty="0">
                  <a:solidFill>
                    <a:srgbClr val="E2EDF1"/>
                  </a:solidFill>
                  <a:latin typeface="Montserrat Classic Bold"/>
                </a:rPr>
                <a:t>ONE-YEAR UPDATE 5/10/21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470482" y="1049870"/>
            <a:ext cx="5674518" cy="194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 dirty="0">
                <a:solidFill>
                  <a:srgbClr val="000000"/>
                </a:solidFill>
                <a:latin typeface="Montserrat Light"/>
              </a:rPr>
              <a:t>Funds raised total approx. $43,000 through community donations and BC Foundation Board match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70482" y="4378960"/>
            <a:ext cx="5674518" cy="244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 dirty="0">
                <a:solidFill>
                  <a:srgbClr val="000000"/>
                </a:solidFill>
                <a:latin typeface="Montserrat Light"/>
              </a:rPr>
              <a:t>Nine students have been nominated and funded, and $20,000 of aid has been distributed-mostly to help with housing costs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70482" y="7708050"/>
            <a:ext cx="5674518" cy="94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 dirty="0">
                <a:solidFill>
                  <a:srgbClr val="000000"/>
                </a:solidFill>
                <a:latin typeface="Montserrat Light"/>
              </a:rPr>
              <a:t>Recipients must be nominated by a staff of faculty member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0EB1A63C-912F-44CD-AE73-1187D09DA4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06932" y="1376614"/>
            <a:ext cx="1199630" cy="12916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B1D436-794C-4B13-8F91-5272FB2034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6611" y="7540351"/>
            <a:ext cx="1280271" cy="12802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9518" r="95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39100" y="-609600"/>
            <a:ext cx="11430000" cy="110871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8658821" y="1028700"/>
            <a:ext cx="2066721" cy="206672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40D2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658821" y="4110140"/>
            <a:ext cx="2066721" cy="206672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40D2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658821" y="7191579"/>
            <a:ext cx="2066721" cy="206672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40D2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51881" y="1421760"/>
            <a:ext cx="1280600" cy="1280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2366" y="4497670"/>
            <a:ext cx="1199630" cy="12916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22624" y="6841415"/>
            <a:ext cx="3240695" cy="32406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5400" y="8047620"/>
            <a:ext cx="3775166" cy="127411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25400" y="602177"/>
            <a:ext cx="6861241" cy="5965926"/>
            <a:chOff x="0" y="142875"/>
            <a:chExt cx="9148321" cy="795456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42875"/>
              <a:ext cx="9148321" cy="592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427"/>
                </a:lnSpc>
              </a:pPr>
              <a:r>
                <a:rPr lang="en-US" sz="10883" spc="326">
                  <a:solidFill>
                    <a:srgbClr val="E2EDF1"/>
                  </a:solidFill>
                  <a:latin typeface="League Gothic"/>
                </a:rPr>
                <a:t>BC STUDENT EMERGENCY FUND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30630"/>
              <a:ext cx="9148321" cy="1466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62"/>
                </a:lnSpc>
              </a:pPr>
              <a:r>
                <a:rPr lang="en-US" sz="3627" spc="399" dirty="0">
                  <a:solidFill>
                    <a:srgbClr val="E2EDF1"/>
                  </a:solidFill>
                  <a:latin typeface="Montserrat Classic Bold"/>
                </a:rPr>
                <a:t>ONE-YEAR UPDATE</a:t>
              </a:r>
            </a:p>
            <a:p>
              <a:pPr algn="just">
                <a:lnSpc>
                  <a:spcPts val="4462"/>
                </a:lnSpc>
              </a:pPr>
              <a:r>
                <a:rPr lang="en-US" sz="3627" spc="399" dirty="0">
                  <a:solidFill>
                    <a:srgbClr val="E2EDF1"/>
                  </a:solidFill>
                  <a:latin typeface="Montserrat Classic Bold"/>
                </a:rPr>
                <a:t>5/10/21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470482" y="1049870"/>
            <a:ext cx="5674518" cy="194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 dirty="0">
                <a:solidFill>
                  <a:srgbClr val="000000"/>
                </a:solidFill>
                <a:latin typeface="Montserrat Light"/>
              </a:rPr>
              <a:t>We anticipate that the need for this emergency funding will increase once we are back on campus together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70482" y="4378960"/>
            <a:ext cx="5674518" cy="194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 dirty="0">
                <a:solidFill>
                  <a:srgbClr val="000000"/>
                </a:solidFill>
                <a:latin typeface="Montserrat Light"/>
              </a:rPr>
              <a:t>The goal is to build this fund up so that it is available to our students effected by the pandemic and beyond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70482" y="7708050"/>
            <a:ext cx="5674518" cy="1445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 dirty="0">
                <a:solidFill>
                  <a:srgbClr val="000000"/>
                </a:solidFill>
                <a:latin typeface="Montserrat Light"/>
              </a:rPr>
              <a:t>Funds are available as a one-time emergency grant to students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9C64D6-E8AB-490E-9BF0-863793C5C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7076" y="7510135"/>
            <a:ext cx="1194920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7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9518" r="95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39100" y="-609600"/>
            <a:ext cx="11430000" cy="110871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8658821" y="1028700"/>
            <a:ext cx="2066721" cy="206672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40D2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658821" y="4110140"/>
            <a:ext cx="2066721" cy="206672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40D2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658821" y="7191579"/>
            <a:ext cx="2066721" cy="206672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40D2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51881" y="1421760"/>
            <a:ext cx="1280600" cy="1280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2366" y="4497670"/>
            <a:ext cx="1199630" cy="12916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80456" y="7566782"/>
            <a:ext cx="1240115" cy="12401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22624" y="6841415"/>
            <a:ext cx="3240695" cy="32406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5400" y="8047620"/>
            <a:ext cx="3775166" cy="127411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25400" y="495021"/>
            <a:ext cx="6861241" cy="6089305"/>
            <a:chOff x="0" y="0"/>
            <a:chExt cx="9148321" cy="811907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42875"/>
              <a:ext cx="9148321" cy="592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427"/>
                </a:lnSpc>
              </a:pPr>
              <a:r>
                <a:rPr lang="en-US" sz="10883" spc="326">
                  <a:solidFill>
                    <a:srgbClr val="E2EDF1"/>
                  </a:solidFill>
                  <a:latin typeface="League Gothic"/>
                </a:rPr>
                <a:t>BC STUDENT EMERGENCY FUND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30630"/>
              <a:ext cx="9148321" cy="1488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62"/>
                </a:lnSpc>
              </a:pPr>
              <a:r>
                <a:rPr lang="en-US" sz="3627" spc="399">
                  <a:solidFill>
                    <a:srgbClr val="E2EDF1"/>
                  </a:solidFill>
                  <a:latin typeface="Montserrat Classic Bold"/>
                </a:rPr>
                <a:t>DONATE NOW AT</a:t>
              </a:r>
            </a:p>
            <a:p>
              <a:pPr algn="just">
                <a:lnSpc>
                  <a:spcPts val="4462"/>
                </a:lnSpc>
              </a:pPr>
              <a:r>
                <a:rPr lang="en-US" sz="3627" spc="399">
                  <a:solidFill>
                    <a:srgbClr val="E2EDF1"/>
                  </a:solidFill>
                  <a:latin typeface="Montserrat Classic Bold"/>
                </a:rPr>
                <a:t>SUPPORTBC.ORG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470482" y="1049870"/>
            <a:ext cx="5674518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000000"/>
                </a:solidFill>
                <a:latin typeface="Montserrat Light"/>
              </a:rPr>
              <a:t>Funds support student emergency grants for educational-related expenses and more!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70482" y="4378960"/>
            <a:ext cx="5674518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000000"/>
                </a:solidFill>
                <a:latin typeface="Montserrat Light"/>
              </a:rPr>
              <a:t>DONATE NOW at SupportBC.org or set up a convenient payroll deduction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70482" y="7708050"/>
            <a:ext cx="5674518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000000"/>
                </a:solidFill>
                <a:latin typeface="Montserrat Light"/>
              </a:rPr>
              <a:t>CARES Act provides a $300 above the line tax deduction</a:t>
            </a:r>
          </a:p>
        </p:txBody>
      </p:sp>
    </p:spTree>
    <p:extLst>
      <p:ext uri="{BB962C8B-B14F-4D97-AF65-F5344CB8AC3E}">
        <p14:creationId xmlns:p14="http://schemas.microsoft.com/office/powerpoint/2010/main" val="310354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618" b="106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6921">
            <a:off x="-2729131" y="4598752"/>
            <a:ext cx="28593171" cy="10924387"/>
          </a:xfrm>
          <a:prstGeom prst="rect">
            <a:avLst/>
          </a:prstGeom>
          <a:solidFill>
            <a:srgbClr val="FFFFFF">
              <a:alpha val="3921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3268766" y="2851853"/>
            <a:ext cx="11750468" cy="852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8"/>
              </a:lnSpc>
            </a:pPr>
            <a:r>
              <a:rPr lang="en-US" sz="5600" spc="448">
                <a:solidFill>
                  <a:srgbClr val="E2EDF1"/>
                </a:solidFill>
                <a:latin typeface="Montserrat Light"/>
              </a:rPr>
              <a:t>SUPPORT THE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9183" y="4045137"/>
            <a:ext cx="17949635" cy="400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30"/>
              </a:lnSpc>
            </a:pPr>
            <a:r>
              <a:rPr lang="en-US" sz="17000">
                <a:solidFill>
                  <a:srgbClr val="E2EDF1"/>
                </a:solidFill>
                <a:latin typeface="League Gothic"/>
              </a:rPr>
              <a:t>BAKERSFIELD COLLEGE STUDENT EMERGENCY FUND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29216" y="710198"/>
            <a:ext cx="2567866" cy="256786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62681" y="8000552"/>
            <a:ext cx="11750468" cy="1788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en-US" sz="3600" spc="190">
                <a:solidFill>
                  <a:srgbClr val="E2EDF1"/>
                </a:solidFill>
                <a:latin typeface="Montserrat Light"/>
              </a:rPr>
              <a:t>DONTATE NOW AT SUPPORTBC.ORG</a:t>
            </a:r>
          </a:p>
          <a:p>
            <a:pPr algn="ctr">
              <a:lnSpc>
                <a:spcPts val="4788"/>
              </a:lnSpc>
            </a:pPr>
            <a:r>
              <a:rPr lang="en-US" sz="3600" spc="190">
                <a:solidFill>
                  <a:srgbClr val="E2EDF1"/>
                </a:solidFill>
                <a:latin typeface="Montserrat Light"/>
              </a:rPr>
              <a:t>OR CONTACT</a:t>
            </a:r>
          </a:p>
          <a:p>
            <a:pPr algn="ctr">
              <a:lnSpc>
                <a:spcPts val="4788"/>
              </a:lnSpc>
            </a:pPr>
            <a:r>
              <a:rPr lang="en-US" sz="3600" spc="190">
                <a:solidFill>
                  <a:srgbClr val="E2EDF1"/>
                </a:solidFill>
                <a:latin typeface="Montserrat Light"/>
              </a:rPr>
              <a:t>FOUNDATION@BAKERFIELDCOLLEGE.EDU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1382170"/>
            <a:ext cx="4354616" cy="14696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175</Words>
  <Application>Microsoft Office PowerPoint</Application>
  <PresentationFormat>Custom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League Gothic</vt:lpstr>
      <vt:lpstr>Montserrat Light</vt:lpstr>
      <vt:lpstr>Arial</vt:lpstr>
      <vt:lpstr>Montserrat Classic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 Student Emergency Fund</dc:title>
  <dc:creator>Heather Pennella</dc:creator>
  <cp:lastModifiedBy>Heather Pennella</cp:lastModifiedBy>
  <cp:revision>4</cp:revision>
  <dcterms:created xsi:type="dcterms:W3CDTF">2006-08-16T00:00:00Z</dcterms:created>
  <dcterms:modified xsi:type="dcterms:W3CDTF">2021-05-07T00:39:57Z</dcterms:modified>
  <dc:identifier>DAD8D8ooQu8</dc:identifier>
</cp:coreProperties>
</file>