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11" r:id="rId2"/>
    <p:sldId id="320" r:id="rId3"/>
    <p:sldId id="315" r:id="rId4"/>
    <p:sldId id="316" r:id="rId5"/>
    <p:sldId id="317" r:id="rId6"/>
    <p:sldId id="318" r:id="rId7"/>
    <p:sldId id="319" r:id="rId8"/>
    <p:sldId id="31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8493" autoAdjust="0"/>
  </p:normalViewPr>
  <p:slideViewPr>
    <p:cSldViewPr snapToGrid="0" snapToObjects="1">
      <p:cViewPr>
        <p:scale>
          <a:sx n="42" d="100"/>
          <a:sy n="42" d="100"/>
        </p:scale>
        <p:origin x="2116" y="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7BDDE-319D-E541-B289-2D2975011D47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0BB32-FB17-D44B-803F-D80DEA32B3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56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6F35B-2540-0340-8DB5-C4DD7F11A924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D14F-A8A3-424E-AF16-C8FA91C9A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7340164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6639066" y="7340164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2017 Spring Opening Day | </a:t>
            </a:r>
            <a:fld id="{3A830BE1-3312-9048-8902-FA3CE5786C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7446410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7520838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7382614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7334877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7225" y="551432"/>
            <a:ext cx="2959220" cy="56927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6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7469188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571999" y="0"/>
            <a:ext cx="4572000" cy="6252754"/>
          </a:xfrm>
          <a:pattFill prst="pct5">
            <a:fgClr>
              <a:schemeClr val="tx1">
                <a:lumMod val="50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350" baseline="0">
                <a:latin typeface="+mj-lt"/>
              </a:defRPr>
            </a:lvl1pPr>
          </a:lstStyle>
          <a:p>
            <a:r>
              <a:rPr lang="en-US" dirty="0"/>
              <a:t>Insert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684103"/>
            <a:ext cx="3709434" cy="1325563"/>
          </a:xfrm>
        </p:spPr>
        <p:txBody>
          <a:bodyPr anchor="t">
            <a:no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7446629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252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6"/>
          <a:stretch/>
        </p:blipFill>
        <p:spPr>
          <a:xfrm>
            <a:off x="0" y="0"/>
            <a:ext cx="9144000" cy="625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03"/>
            <a:ext cx="9144000" cy="60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231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28650" y="640179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10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fld id="{022CC518-9CD0-DE49-AD0D-C4D56AC6C5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6600825" y="7678899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>
                    <a:lumMod val="95000"/>
                  </a:schemeClr>
                </a:solidFill>
                <a:latin typeface="Cambria" charset="0"/>
                <a:ea typeface="Cambria" charset="0"/>
                <a:cs typeface="Cambria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2017 Spring Opening Day | </a:t>
            </a:r>
            <a:fld id="{3A830BE1-3312-9048-8902-FA3CE5786C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25" y="6407364"/>
            <a:ext cx="994530" cy="34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6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7" r:id="rId5"/>
    <p:sldLayoutId id="2147483672" r:id="rId6"/>
    <p:sldLayoutId id="2147483668" r:id="rId7"/>
    <p:sldLayoutId id="2147483677" r:id="rId8"/>
    <p:sldLayoutId id="214748367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opperplate Gothic Bold" charset="0"/>
          <a:ea typeface="Copperplate Gothic Bold" charset="0"/>
          <a:cs typeface="Copperplate Gothic 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ulteducation@bakersfieldcollege.edu" TargetMode="External"/><Relationship Id="rId2" Type="http://schemas.openxmlformats.org/officeDocument/2006/relationships/hyperlink" Target="mailto:jobcorpsscholars@bakersfieldcollege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27547"/>
            <a:ext cx="7886700" cy="1882539"/>
          </a:xfrm>
        </p:spPr>
        <p:txBody>
          <a:bodyPr/>
          <a:lstStyle/>
          <a:p>
            <a:pPr algn="ctr"/>
            <a:r>
              <a:rPr lang="en-US" dirty="0" smtClean="0"/>
              <a:t>Out-of</a:t>
            </a:r>
            <a:r>
              <a:rPr lang="en-US" dirty="0"/>
              <a:t>-</a:t>
            </a:r>
            <a:r>
              <a:rPr lang="en-US" dirty="0" smtClean="0"/>
              <a:t>School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Youth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29039"/>
            <a:ext cx="9144000" cy="164254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Stephanie Baltazar, Student Employment Program Manager </a:t>
            </a:r>
          </a:p>
          <a:p>
            <a:pPr marL="457200" lvl="1" indent="0" algn="ctr">
              <a:buNone/>
            </a:pPr>
            <a:r>
              <a:rPr lang="en-US" dirty="0" smtClean="0"/>
              <a:t>Jaime Lopez, Rural Initiatives Program Manager</a:t>
            </a:r>
            <a:endParaRPr lang="en-US" dirty="0"/>
          </a:p>
        </p:txBody>
      </p:sp>
      <p:pic>
        <p:nvPicPr>
          <p:cNvPr id="1026" name="Picture 2" descr="New Report Suggests College Students Are Studying Mo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4" b="12922"/>
          <a:stretch/>
        </p:blipFill>
        <p:spPr bwMode="auto">
          <a:xfrm>
            <a:off x="0" y="-16486"/>
            <a:ext cx="9144000" cy="314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lege at SCS | On-campus &amp; Online Biblical Degre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0402" y="-1996966"/>
            <a:ext cx="6749744" cy="355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67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87040"/>
            <a:ext cx="7886700" cy="141731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SOAR </a:t>
            </a:r>
            <a:br>
              <a:rPr lang="en-US" dirty="0" smtClean="0"/>
            </a:br>
            <a:r>
              <a:rPr lang="en-US" sz="2200" dirty="0" smtClean="0"/>
              <a:t>(</a:t>
            </a:r>
            <a:r>
              <a:rPr lang="en-US" sz="2200" dirty="0" smtClean="0"/>
              <a:t>Student </a:t>
            </a:r>
            <a:r>
              <a:rPr lang="en-US" sz="2200" dirty="0"/>
              <a:t>Outreach and Academic </a:t>
            </a:r>
            <a:r>
              <a:rPr lang="en-US" sz="2200" dirty="0" smtClean="0"/>
              <a:t>Re-Engagement</a:t>
            </a:r>
            <a:r>
              <a:rPr lang="en-US" sz="2200" dirty="0" smtClean="0"/>
              <a:t>) </a:t>
            </a:r>
            <a:br>
              <a:rPr lang="en-US" sz="2200" dirty="0" smtClean="0"/>
            </a:br>
            <a:r>
              <a:rPr lang="en-US" dirty="0" smtClean="0"/>
              <a:t>&amp; Job </a:t>
            </a:r>
            <a:r>
              <a:rPr lang="en-US" dirty="0"/>
              <a:t>Corp Scholars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404359"/>
            <a:ext cx="7886700" cy="1772603"/>
          </a:xfrm>
        </p:spPr>
        <p:txBody>
          <a:bodyPr/>
          <a:lstStyle/>
          <a:p>
            <a:pPr algn="just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Out-of-school youth a pathway to self-sufficiency and livable wages through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completing an educational program and provision of wrap-around supportive services.</a:t>
            </a:r>
            <a:endParaRPr lang="en-US" dirty="0"/>
          </a:p>
        </p:txBody>
      </p:sp>
      <p:pic>
        <p:nvPicPr>
          <p:cNvPr id="2050" name="Picture 2" descr="SEND Local Offer | Preparing for Adulthood - SEND Local Off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2" b="33125"/>
          <a:stretch/>
        </p:blipFill>
        <p:spPr bwMode="auto">
          <a:xfrm>
            <a:off x="-16398" y="0"/>
            <a:ext cx="916039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3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Receive </a:t>
            </a:r>
            <a:r>
              <a:rPr lang="en-US" dirty="0"/>
              <a:t>Education training at Bakersfield College.</a:t>
            </a:r>
          </a:p>
          <a:p>
            <a:pPr algn="just"/>
            <a:r>
              <a:rPr lang="en-US" dirty="0" smtClean="0"/>
              <a:t>Job </a:t>
            </a:r>
            <a:r>
              <a:rPr lang="en-US" dirty="0"/>
              <a:t>readiness through career planning, career awareness/ exploration and work experience.                </a:t>
            </a:r>
          </a:p>
          <a:p>
            <a:pPr algn="just"/>
            <a:r>
              <a:rPr lang="en-US" dirty="0" smtClean="0"/>
              <a:t>Option </a:t>
            </a:r>
            <a:r>
              <a:rPr lang="en-US" dirty="0"/>
              <a:t>of paid/unpaid work experience while completing their program</a:t>
            </a:r>
          </a:p>
          <a:p>
            <a:pPr algn="just"/>
            <a:r>
              <a:rPr lang="en-US" dirty="0" smtClean="0"/>
              <a:t>Supportive </a:t>
            </a:r>
            <a:r>
              <a:rPr lang="en-US" dirty="0"/>
              <a:t>services which cover expenses for all materials required for work/school</a:t>
            </a:r>
          </a:p>
          <a:p>
            <a:pPr algn="just"/>
            <a:r>
              <a:rPr lang="en-US" dirty="0" smtClean="0"/>
              <a:t>Case </a:t>
            </a:r>
            <a:r>
              <a:rPr lang="en-US" dirty="0"/>
              <a:t>management </a:t>
            </a:r>
            <a:r>
              <a:rPr lang="en-US" dirty="0" smtClean="0"/>
              <a:t>and service coordination in </a:t>
            </a:r>
            <a:r>
              <a:rPr lang="en-US" dirty="0"/>
              <a:t>order to ensure success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Program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Graduates </a:t>
            </a:r>
            <a:r>
              <a:rPr lang="en-US" dirty="0"/>
              <a:t>will obtain education, professionalism skills and the ability to secure employment </a:t>
            </a:r>
          </a:p>
          <a:p>
            <a:pPr algn="just"/>
            <a:r>
              <a:rPr lang="en-US" dirty="0" smtClean="0"/>
              <a:t>Decrease </a:t>
            </a:r>
            <a:r>
              <a:rPr lang="en-US" dirty="0"/>
              <a:t>recidivism and increase education completion rates of vulnerable population </a:t>
            </a:r>
          </a:p>
          <a:p>
            <a:pPr algn="just"/>
            <a:r>
              <a:rPr lang="en-US" dirty="0" smtClean="0"/>
              <a:t>Positively </a:t>
            </a:r>
            <a:r>
              <a:rPr lang="en-US" dirty="0"/>
              <a:t>impact employment industries by producing qualified applicants </a:t>
            </a:r>
          </a:p>
          <a:p>
            <a:pPr algn="just"/>
            <a:r>
              <a:rPr lang="en-US" dirty="0" smtClean="0"/>
              <a:t>Reduce </a:t>
            </a:r>
            <a:r>
              <a:rPr lang="en-US" dirty="0"/>
              <a:t>the need for social services though gainful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Reside</a:t>
            </a:r>
            <a:r>
              <a:rPr lang="en-US" dirty="0"/>
              <a:t>: Bakersfield, Shafter, </a:t>
            </a:r>
            <a:r>
              <a:rPr lang="en-US" dirty="0" smtClean="0"/>
              <a:t>Arvin, Lamont, Delano</a:t>
            </a:r>
            <a:r>
              <a:rPr lang="en-US" dirty="0"/>
              <a:t>, Wasco, McFarland or Oildale</a:t>
            </a:r>
          </a:p>
          <a:p>
            <a:r>
              <a:rPr lang="en-US" b="1" dirty="0"/>
              <a:t>AND</a:t>
            </a:r>
            <a:r>
              <a:rPr lang="en-US" dirty="0"/>
              <a:t> one or more of the following: </a:t>
            </a:r>
          </a:p>
          <a:p>
            <a:r>
              <a:rPr lang="en-US" dirty="0" smtClean="0"/>
              <a:t>Out-of-school</a:t>
            </a:r>
            <a:endParaRPr lang="en-US" dirty="0"/>
          </a:p>
          <a:p>
            <a:r>
              <a:rPr lang="en-US" dirty="0" smtClean="0"/>
              <a:t>Homeless </a:t>
            </a:r>
            <a:r>
              <a:rPr lang="en-US" dirty="0"/>
              <a:t>or Runaway</a:t>
            </a:r>
          </a:p>
          <a:p>
            <a:r>
              <a:rPr lang="en-US" dirty="0" smtClean="0"/>
              <a:t>Low-income</a:t>
            </a:r>
            <a:endParaRPr lang="en-US" dirty="0"/>
          </a:p>
          <a:p>
            <a:r>
              <a:rPr lang="en-US" dirty="0" smtClean="0"/>
              <a:t>Disabled</a:t>
            </a:r>
            <a:endParaRPr lang="en-US" dirty="0"/>
          </a:p>
          <a:p>
            <a:r>
              <a:rPr lang="en-US" dirty="0" smtClean="0"/>
              <a:t>School </a:t>
            </a:r>
            <a:r>
              <a:rPr lang="en-US" dirty="0"/>
              <a:t>dropout</a:t>
            </a:r>
          </a:p>
          <a:p>
            <a:r>
              <a:rPr lang="en-US" dirty="0" smtClean="0"/>
              <a:t>Foster </a:t>
            </a:r>
            <a:r>
              <a:rPr lang="en-US" dirty="0"/>
              <a:t>Youth/Former FY</a:t>
            </a:r>
          </a:p>
          <a:p>
            <a:r>
              <a:rPr lang="en-US" dirty="0" smtClean="0"/>
              <a:t>Pregnant </a:t>
            </a:r>
            <a:r>
              <a:rPr lang="en-US" dirty="0"/>
              <a:t>or parenting</a:t>
            </a:r>
          </a:p>
          <a:p>
            <a:r>
              <a:rPr lang="en-US" dirty="0" smtClean="0"/>
              <a:t>Basic </a:t>
            </a:r>
            <a:r>
              <a:rPr lang="en-US" dirty="0"/>
              <a:t>Skills Deficient/ </a:t>
            </a:r>
            <a:r>
              <a:rPr lang="en-US" dirty="0" smtClean="0"/>
              <a:t>low-income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5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040"/>
            <a:ext cx="7886700" cy="1493520"/>
          </a:xfrm>
        </p:spPr>
        <p:txBody>
          <a:bodyPr/>
          <a:lstStyle/>
          <a:p>
            <a:pPr algn="ctr"/>
            <a:r>
              <a:rPr lang="en-US" dirty="0" smtClean="0"/>
              <a:t>SOAR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57599"/>
            <a:ext cx="7886700" cy="2519363"/>
          </a:xfrm>
        </p:spPr>
        <p:txBody>
          <a:bodyPr>
            <a:normAutofit/>
          </a:bodyPr>
          <a:lstStyle/>
          <a:p>
            <a:r>
              <a:rPr lang="en-US" dirty="0" smtClean="0"/>
              <a:t>Age</a:t>
            </a:r>
            <a:r>
              <a:rPr lang="en-US" dirty="0"/>
              <a:t>: 18-24</a:t>
            </a:r>
          </a:p>
          <a:p>
            <a:r>
              <a:rPr lang="en-US" dirty="0"/>
              <a:t>Education: Associates </a:t>
            </a:r>
            <a:r>
              <a:rPr lang="en-US" dirty="0" smtClean="0"/>
              <a:t>Degree and/or Certificates</a:t>
            </a:r>
            <a:endParaRPr lang="en-US" dirty="0"/>
          </a:p>
          <a:p>
            <a:r>
              <a:rPr lang="en-US" dirty="0"/>
              <a:t>Program Length:  </a:t>
            </a:r>
            <a:r>
              <a:rPr lang="en-US" dirty="0" smtClean="0"/>
              <a:t>Longer time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Eligibility</a:t>
            </a:r>
            <a:r>
              <a:rPr lang="en-US" dirty="0"/>
              <a:t>: include limited </a:t>
            </a:r>
            <a:r>
              <a:rPr lang="en-US" dirty="0" smtClean="0"/>
              <a:t>paid work experience concurrently offered with educational program.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4" descr="College at SCS | On-campus &amp; Online Biblical Degre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4" b="23368"/>
          <a:stretch/>
        </p:blipFill>
        <p:spPr bwMode="auto">
          <a:xfrm>
            <a:off x="1" y="-60960"/>
            <a:ext cx="9144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2720"/>
            <a:ext cx="7886700" cy="792479"/>
          </a:xfrm>
        </p:spPr>
        <p:txBody>
          <a:bodyPr/>
          <a:lstStyle/>
          <a:p>
            <a:pPr algn="ctr"/>
            <a:r>
              <a:rPr lang="en-US" dirty="0" smtClean="0"/>
              <a:t>Job Corps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3505199"/>
            <a:ext cx="8900160" cy="2671763"/>
          </a:xfrm>
        </p:spPr>
        <p:txBody>
          <a:bodyPr>
            <a:normAutofit/>
          </a:bodyPr>
          <a:lstStyle/>
          <a:p>
            <a:r>
              <a:rPr lang="en-US" dirty="0"/>
              <a:t>Age: 16-24</a:t>
            </a:r>
            <a:endParaRPr lang="en-US" b="1" dirty="0"/>
          </a:p>
          <a:p>
            <a:r>
              <a:rPr lang="en-US" dirty="0"/>
              <a:t>Education: </a:t>
            </a:r>
            <a:r>
              <a:rPr lang="en-US" dirty="0" smtClean="0"/>
              <a:t>Short term </a:t>
            </a:r>
            <a:r>
              <a:rPr lang="en-US" dirty="0"/>
              <a:t>Certificates </a:t>
            </a:r>
          </a:p>
          <a:p>
            <a:r>
              <a:rPr lang="en-US" dirty="0"/>
              <a:t>Program Length: </a:t>
            </a:r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year </a:t>
            </a:r>
            <a:r>
              <a:rPr lang="en-US" sz="2400" dirty="0" smtClean="0"/>
              <a:t>classes/2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/>
              <a:t>year </a:t>
            </a:r>
            <a:r>
              <a:rPr lang="en-US" sz="2400" dirty="0" smtClean="0"/>
              <a:t>FT employment</a:t>
            </a:r>
            <a:endParaRPr lang="en-US" sz="2400" dirty="0"/>
          </a:p>
          <a:p>
            <a:r>
              <a:rPr lang="en-US" dirty="0"/>
              <a:t>Eligibility: Includes victim of a severe form </a:t>
            </a:r>
            <a:r>
              <a:rPr lang="en-US" dirty="0" smtClean="0"/>
              <a:t>of trafficking &amp; 50% can be outside of target area.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From Pharmacist to Psychology: Eight Healthcare Career Paths to Inspire You  to Greatness | Keuka Colle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2" b="32446"/>
          <a:stretch/>
        </p:blipFill>
        <p:spPr bwMode="auto">
          <a:xfrm>
            <a:off x="1" y="1"/>
            <a:ext cx="9144000" cy="263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2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957194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22320"/>
            <a:ext cx="7886700" cy="28546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us:</a:t>
            </a:r>
          </a:p>
          <a:p>
            <a:pPr lvl="1"/>
            <a:r>
              <a:rPr lang="en-US" dirty="0" smtClean="0">
                <a:hlinkClick r:id="rId2"/>
              </a:rPr>
              <a:t>jobcorpsscholars@bakersfieldcollege.edu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adulteducation@bakersfieldcollege.edu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3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7000</TotalTime>
  <Words>272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Copperplate Gothic Bold</vt:lpstr>
      <vt:lpstr>Times New Roman</vt:lpstr>
      <vt:lpstr>Office Theme</vt:lpstr>
      <vt:lpstr>Out-of-School  Youth Programs</vt:lpstr>
      <vt:lpstr>SOAR  (Student Outreach and Academic Re-Engagement)  &amp; Job Corp Scholars </vt:lpstr>
      <vt:lpstr>Program Services</vt:lpstr>
      <vt:lpstr>Program Objectives</vt:lpstr>
      <vt:lpstr>Eligibility Requirements</vt:lpstr>
      <vt:lpstr>SOAR Specifics</vt:lpstr>
      <vt:lpstr>Job Corps Specifics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Sheng Yuan Wang</dc:creator>
  <cp:lastModifiedBy>Stephanie Baltazar</cp:lastModifiedBy>
  <cp:revision>576</cp:revision>
  <cp:lastPrinted>2017-01-13T00:36:57Z</cp:lastPrinted>
  <dcterms:created xsi:type="dcterms:W3CDTF">2016-12-09T18:58:31Z</dcterms:created>
  <dcterms:modified xsi:type="dcterms:W3CDTF">2021-03-08T18:46:57Z</dcterms:modified>
</cp:coreProperties>
</file>