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sldIdLst>
    <p:sldId id="256" r:id="rId2"/>
    <p:sldId id="258" r:id="rId3"/>
    <p:sldId id="270" r:id="rId4"/>
    <p:sldId id="269" r:id="rId5"/>
    <p:sldId id="257" r:id="rId6"/>
    <p:sldId id="268" r:id="rId7"/>
    <p:sldId id="272" r:id="rId8"/>
    <p:sldId id="273" r:id="rId9"/>
    <p:sldId id="259" r:id="rId10"/>
    <p:sldId id="271" r:id="rId11"/>
    <p:sldId id="274" r:id="rId12"/>
    <p:sldId id="275" r:id="rId13"/>
    <p:sldId id="266" r:id="rId14"/>
    <p:sldId id="261" r:id="rId15"/>
    <p:sldId id="276" r:id="rId16"/>
    <p:sldId id="267" r:id="rId17"/>
    <p:sldId id="263"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showGuides="1">
      <p:cViewPr varScale="1">
        <p:scale>
          <a:sx n="76" d="100"/>
          <a:sy n="76" d="100"/>
        </p:scale>
        <p:origin x="126" y="966"/>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71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894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573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627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791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68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66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80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979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2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903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3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91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61BEF0D-F0BB-DE4B-95CE-6DB70DBA9567}" type="datetimeFigureOut">
              <a:rPr lang="en-US" smtClean="0"/>
              <a:pPr/>
              <a:t>2/11/2019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28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61BEF0D-F0BB-DE4B-95CE-6DB70DBA9567}" type="datetimeFigureOut">
              <a:rPr lang="en-US" smtClean="0"/>
              <a:pPr/>
              <a:t>2/11/2019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251170"/>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2066"/>
            <a:ext cx="12192000" cy="4528457"/>
          </a:xfrm>
          <a:prstGeom prst="rect">
            <a:avLst/>
          </a:prstGeom>
        </p:spPr>
      </p:pic>
      <p:sp>
        <p:nvSpPr>
          <p:cNvPr id="2" name="Title 1"/>
          <p:cNvSpPr>
            <a:spLocks noGrp="1"/>
          </p:cNvSpPr>
          <p:nvPr>
            <p:ph type="ctrTitle"/>
          </p:nvPr>
        </p:nvSpPr>
        <p:spPr>
          <a:xfrm>
            <a:off x="6200775" y="1449147"/>
            <a:ext cx="5181226" cy="2971051"/>
          </a:xfrm>
        </p:spPr>
        <p:txBody>
          <a:bodyPr/>
          <a:lstStyle/>
          <a:p>
            <a:r>
              <a:rPr lang="en-US" dirty="0"/>
              <a:t>Bookstore Advisory Committee Update</a:t>
            </a:r>
          </a:p>
        </p:txBody>
      </p:sp>
      <p:sp>
        <p:nvSpPr>
          <p:cNvPr id="3" name="Subtitle 2"/>
          <p:cNvSpPr>
            <a:spLocks noGrp="1"/>
          </p:cNvSpPr>
          <p:nvPr>
            <p:ph type="subTitle" idx="1"/>
          </p:nvPr>
        </p:nvSpPr>
        <p:spPr/>
        <p:txBody>
          <a:bodyPr/>
          <a:lstStyle/>
          <a:p>
            <a:r>
              <a:rPr lang="en-US" dirty="0" smtClean="0"/>
              <a:t>Thorson Feb 11, 2019 Delivered to Admin Council </a:t>
            </a:r>
            <a:endParaRPr lang="en-US" dirty="0"/>
          </a:p>
        </p:txBody>
      </p:sp>
    </p:spTree>
    <p:extLst>
      <p:ext uri="{BB962C8B-B14F-4D97-AF65-F5344CB8AC3E}">
        <p14:creationId xmlns:p14="http://schemas.microsoft.com/office/powerpoint/2010/main" val="11320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Time Frame</a:t>
            </a:r>
            <a:endParaRPr lang="en-US" dirty="0"/>
          </a:p>
        </p:txBody>
      </p:sp>
      <p:sp>
        <p:nvSpPr>
          <p:cNvPr id="3" name="Content Placeholder 2"/>
          <p:cNvSpPr>
            <a:spLocks noGrp="1"/>
          </p:cNvSpPr>
          <p:nvPr>
            <p:ph idx="1"/>
          </p:nvPr>
        </p:nvSpPr>
        <p:spPr>
          <a:xfrm>
            <a:off x="810000" y="2382828"/>
            <a:ext cx="6216314" cy="3734753"/>
          </a:xfrm>
        </p:spPr>
        <p:txBody>
          <a:bodyPr/>
          <a:lstStyle/>
          <a:p>
            <a:r>
              <a:rPr lang="en-US" sz="4400" dirty="0" smtClean="0"/>
              <a:t> Refers </a:t>
            </a:r>
            <a:r>
              <a:rPr lang="en-US" sz="4400" dirty="0"/>
              <a:t>to three business </a:t>
            </a:r>
            <a:r>
              <a:rPr lang="en-US" sz="4400" dirty="0" smtClean="0"/>
              <a:t>days</a:t>
            </a:r>
          </a:p>
          <a:p>
            <a:endParaRPr lang="en-US" dirty="0"/>
          </a:p>
        </p:txBody>
      </p:sp>
      <p:pic>
        <p:nvPicPr>
          <p:cNvPr id="4" name="Picture 3"/>
          <p:cNvPicPr>
            <a:picLocks noChangeAspect="1"/>
          </p:cNvPicPr>
          <p:nvPr/>
        </p:nvPicPr>
        <p:blipFill>
          <a:blip r:embed="rId2"/>
          <a:stretch>
            <a:fillRect/>
          </a:stretch>
        </p:blipFill>
        <p:spPr>
          <a:xfrm>
            <a:off x="7043738" y="2382828"/>
            <a:ext cx="4562475" cy="3884622"/>
          </a:xfrm>
          <a:prstGeom prst="rect">
            <a:avLst/>
          </a:prstGeom>
        </p:spPr>
      </p:pic>
    </p:spTree>
    <p:extLst>
      <p:ext uri="{BB962C8B-B14F-4D97-AF65-F5344CB8AC3E}">
        <p14:creationId xmlns:p14="http://schemas.microsoft.com/office/powerpoint/2010/main" val="371289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Edition Protocol </a:t>
            </a:r>
          </a:p>
        </p:txBody>
      </p:sp>
      <p:sp>
        <p:nvSpPr>
          <p:cNvPr id="3" name="Content Placeholder 2"/>
          <p:cNvSpPr>
            <a:spLocks noGrp="1"/>
          </p:cNvSpPr>
          <p:nvPr>
            <p:ph idx="1"/>
          </p:nvPr>
        </p:nvSpPr>
        <p:spPr>
          <a:xfrm>
            <a:off x="818712" y="2222287"/>
            <a:ext cx="5824976" cy="3636511"/>
          </a:xfrm>
        </p:spPr>
        <p:txBody>
          <a:bodyPr/>
          <a:lstStyle/>
          <a:p>
            <a:r>
              <a:rPr lang="en-US" sz="2800" dirty="0"/>
              <a:t>Failure to respond results:</a:t>
            </a:r>
          </a:p>
          <a:p>
            <a:pPr lvl="1"/>
            <a:r>
              <a:rPr lang="en-US" sz="2800" dirty="0"/>
              <a:t> order as originally requested, </a:t>
            </a:r>
          </a:p>
          <a:p>
            <a:pPr lvl="2"/>
            <a:r>
              <a:rPr lang="en-US" sz="2800" dirty="0"/>
              <a:t> unless </a:t>
            </a:r>
            <a:r>
              <a:rPr lang="en-US" sz="2800" dirty="0" smtClean="0"/>
              <a:t>bookstore can’t find enough books</a:t>
            </a:r>
            <a:endParaRPr lang="en-US" dirty="0"/>
          </a:p>
        </p:txBody>
      </p:sp>
      <p:pic>
        <p:nvPicPr>
          <p:cNvPr id="4" name="Picture 3"/>
          <p:cNvPicPr>
            <a:picLocks noChangeAspect="1"/>
          </p:cNvPicPr>
          <p:nvPr/>
        </p:nvPicPr>
        <p:blipFill>
          <a:blip r:embed="rId2"/>
          <a:stretch>
            <a:fillRect/>
          </a:stretch>
        </p:blipFill>
        <p:spPr>
          <a:xfrm>
            <a:off x="7295956" y="2328863"/>
            <a:ext cx="3457392" cy="4033624"/>
          </a:xfrm>
          <a:prstGeom prst="rect">
            <a:avLst/>
          </a:prstGeom>
        </p:spPr>
      </p:pic>
    </p:spTree>
    <p:extLst>
      <p:ext uri="{BB962C8B-B14F-4D97-AF65-F5344CB8AC3E}">
        <p14:creationId xmlns:p14="http://schemas.microsoft.com/office/powerpoint/2010/main" val="166805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Process “Sales Through”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675" y="2576511"/>
            <a:ext cx="5962649" cy="3656537"/>
          </a:xfrm>
          <a:prstGeom prst="rect">
            <a:avLst/>
          </a:prstGeom>
        </p:spPr>
      </p:pic>
    </p:spTree>
    <p:extLst>
      <p:ext uri="{BB962C8B-B14F-4D97-AF65-F5344CB8AC3E}">
        <p14:creationId xmlns:p14="http://schemas.microsoft.com/office/powerpoint/2010/main" val="210258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Ordering Percentages</a:t>
            </a:r>
            <a:endParaRPr lang="en-US" dirty="0"/>
          </a:p>
        </p:txBody>
      </p:sp>
      <p:sp>
        <p:nvSpPr>
          <p:cNvPr id="3" name="Content Placeholder 2"/>
          <p:cNvSpPr>
            <a:spLocks noGrp="1"/>
          </p:cNvSpPr>
          <p:nvPr>
            <p:ph idx="1"/>
          </p:nvPr>
        </p:nvSpPr>
        <p:spPr>
          <a:xfrm>
            <a:off x="818712" y="2446020"/>
            <a:ext cx="10554574" cy="3874770"/>
          </a:xfrm>
        </p:spPr>
        <p:txBody>
          <a:bodyPr>
            <a:normAutofit/>
          </a:bodyPr>
          <a:lstStyle/>
          <a:p>
            <a:r>
              <a:rPr lang="en-US" sz="3600" dirty="0" smtClean="0"/>
              <a:t> “The </a:t>
            </a:r>
            <a:r>
              <a:rPr lang="en-US" sz="3600" dirty="0"/>
              <a:t>bookstore will divulge the number of copies they ordered of the book title</a:t>
            </a:r>
            <a:r>
              <a:rPr lang="en-US" sz="3600" dirty="0" smtClean="0"/>
              <a:t>.”</a:t>
            </a:r>
          </a:p>
          <a:p>
            <a:pPr lvl="2"/>
            <a:r>
              <a:rPr lang="en-US" sz="3200" dirty="0" smtClean="0"/>
              <a:t> total </a:t>
            </a:r>
            <a:r>
              <a:rPr lang="en-US" sz="3200" dirty="0"/>
              <a:t>max </a:t>
            </a:r>
            <a:r>
              <a:rPr lang="en-US" sz="3200" dirty="0" smtClean="0"/>
              <a:t>seats</a:t>
            </a:r>
            <a:endParaRPr lang="en-US" sz="3200" dirty="0"/>
          </a:p>
        </p:txBody>
      </p:sp>
    </p:spTree>
    <p:extLst>
      <p:ext uri="{BB962C8B-B14F-4D97-AF65-F5344CB8AC3E}">
        <p14:creationId xmlns:p14="http://schemas.microsoft.com/office/powerpoint/2010/main" val="15546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Use Book Code Disclosure</a:t>
            </a:r>
            <a:endParaRPr lang="en-US" dirty="0"/>
          </a:p>
        </p:txBody>
      </p:sp>
      <p:sp>
        <p:nvSpPr>
          <p:cNvPr id="3" name="Rectangle 2"/>
          <p:cNvSpPr/>
          <p:nvPr/>
        </p:nvSpPr>
        <p:spPr>
          <a:xfrm>
            <a:off x="891540" y="2967334"/>
            <a:ext cx="5204460" cy="1754326"/>
          </a:xfrm>
          <a:prstGeom prst="rect">
            <a:avLst/>
          </a:prstGeom>
        </p:spPr>
        <p:txBody>
          <a:bodyPr wrap="square">
            <a:spAutoFit/>
          </a:bodyPr>
          <a:lstStyle/>
          <a:p>
            <a:r>
              <a:rPr lang="en-US" sz="3600" dirty="0" smtClean="0"/>
              <a:t>	</a:t>
            </a:r>
          </a:p>
          <a:p>
            <a:r>
              <a:rPr lang="en-US" sz="3600" dirty="0" smtClean="0"/>
              <a:t>“the </a:t>
            </a:r>
            <a:r>
              <a:rPr lang="en-US" sz="3600" dirty="0"/>
              <a:t>code may or may not be active.”</a:t>
            </a:r>
          </a:p>
        </p:txBody>
      </p:sp>
      <p:pic>
        <p:nvPicPr>
          <p:cNvPr id="4" name="Picture 3"/>
          <p:cNvPicPr>
            <a:picLocks noChangeAspect="1"/>
          </p:cNvPicPr>
          <p:nvPr/>
        </p:nvPicPr>
        <p:blipFill>
          <a:blip r:embed="rId2"/>
          <a:stretch>
            <a:fillRect/>
          </a:stretch>
        </p:blipFill>
        <p:spPr>
          <a:xfrm>
            <a:off x="6529388" y="2207894"/>
            <a:ext cx="5350904" cy="3919537"/>
          </a:xfrm>
          <a:prstGeom prst="rect">
            <a:avLst/>
          </a:prstGeom>
        </p:spPr>
      </p:pic>
    </p:spTree>
    <p:extLst>
      <p:ext uri="{BB962C8B-B14F-4D97-AF65-F5344CB8AC3E}">
        <p14:creationId xmlns:p14="http://schemas.microsoft.com/office/powerpoint/2010/main" val="117871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 Education Agreements</a:t>
            </a:r>
            <a:endParaRPr lang="en-US" dirty="0"/>
          </a:p>
        </p:txBody>
      </p:sp>
      <p:sp>
        <p:nvSpPr>
          <p:cNvPr id="3" name="Content Placeholder 2"/>
          <p:cNvSpPr>
            <a:spLocks noGrp="1"/>
          </p:cNvSpPr>
          <p:nvPr>
            <p:ph idx="1"/>
          </p:nvPr>
        </p:nvSpPr>
        <p:spPr>
          <a:xfrm>
            <a:off x="818712" y="2222287"/>
            <a:ext cx="5553513" cy="3636511"/>
          </a:xfrm>
        </p:spPr>
        <p:txBody>
          <a:bodyPr>
            <a:normAutofit fontScale="92500"/>
          </a:bodyPr>
          <a:lstStyle/>
          <a:p>
            <a:pPr marL="0" indent="0">
              <a:buNone/>
            </a:pPr>
            <a:r>
              <a:rPr lang="en-US" sz="3600" dirty="0" smtClean="0"/>
              <a:t>Help faculty understand</a:t>
            </a:r>
          </a:p>
          <a:p>
            <a:r>
              <a:rPr lang="en-US" sz="3600" dirty="0" smtClean="0"/>
              <a:t> multi-semester benefits </a:t>
            </a:r>
          </a:p>
          <a:p>
            <a:r>
              <a:rPr lang="en-US" sz="3600" dirty="0"/>
              <a:t> </a:t>
            </a:r>
            <a:r>
              <a:rPr lang="en-US" sz="3600" dirty="0" smtClean="0"/>
              <a:t>deadlines impacts</a:t>
            </a:r>
          </a:p>
          <a:p>
            <a:r>
              <a:rPr lang="en-US" sz="3600" dirty="0"/>
              <a:t> </a:t>
            </a:r>
            <a:r>
              <a:rPr lang="en-US" sz="3600" dirty="0" smtClean="0"/>
              <a:t>late start classes</a:t>
            </a:r>
          </a:p>
          <a:p>
            <a:r>
              <a:rPr lang="en-US" sz="3600" dirty="0"/>
              <a:t> </a:t>
            </a:r>
            <a:r>
              <a:rPr lang="en-US" sz="3600" dirty="0" smtClean="0"/>
              <a:t>required books</a:t>
            </a:r>
            <a:endParaRPr lang="en-US" sz="3600" dirty="0"/>
          </a:p>
        </p:txBody>
      </p:sp>
      <p:pic>
        <p:nvPicPr>
          <p:cNvPr id="4" name="Picture 3"/>
          <p:cNvPicPr>
            <a:picLocks noChangeAspect="1"/>
          </p:cNvPicPr>
          <p:nvPr/>
        </p:nvPicPr>
        <p:blipFill>
          <a:blip r:embed="rId2"/>
          <a:stretch>
            <a:fillRect/>
          </a:stretch>
        </p:blipFill>
        <p:spPr>
          <a:xfrm>
            <a:off x="6673792" y="2043112"/>
            <a:ext cx="4994956" cy="4257675"/>
          </a:xfrm>
          <a:prstGeom prst="rect">
            <a:avLst/>
          </a:prstGeom>
        </p:spPr>
      </p:pic>
    </p:spTree>
    <p:extLst>
      <p:ext uri="{BB962C8B-B14F-4D97-AF65-F5344CB8AC3E}">
        <p14:creationId xmlns:p14="http://schemas.microsoft.com/office/powerpoint/2010/main" val="148242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Multi-term Benefits To Students</a:t>
            </a:r>
            <a:endParaRPr lang="en-US" dirty="0"/>
          </a:p>
        </p:txBody>
      </p:sp>
      <p:sp>
        <p:nvSpPr>
          <p:cNvPr id="3" name="Content Placeholder 2"/>
          <p:cNvSpPr>
            <a:spLocks noGrp="1"/>
          </p:cNvSpPr>
          <p:nvPr>
            <p:ph idx="1"/>
          </p:nvPr>
        </p:nvSpPr>
        <p:spPr/>
        <p:txBody>
          <a:bodyPr>
            <a:normAutofit/>
          </a:bodyPr>
          <a:lstStyle/>
          <a:p>
            <a:r>
              <a:rPr lang="en-US" sz="3600" dirty="0" smtClean="0"/>
              <a:t> Rentals</a:t>
            </a:r>
          </a:p>
          <a:p>
            <a:r>
              <a:rPr lang="en-US" sz="3600" dirty="0" smtClean="0"/>
              <a:t> Availability </a:t>
            </a:r>
          </a:p>
          <a:p>
            <a:r>
              <a:rPr lang="en-US" sz="3600" dirty="0" smtClean="0"/>
              <a:t> Sales-through rate</a:t>
            </a:r>
            <a:endParaRPr lang="en-US" sz="3600" dirty="0"/>
          </a:p>
        </p:txBody>
      </p:sp>
      <p:pic>
        <p:nvPicPr>
          <p:cNvPr id="4" name="Picture 3"/>
          <p:cNvPicPr>
            <a:picLocks noChangeAspect="1"/>
          </p:cNvPicPr>
          <p:nvPr/>
        </p:nvPicPr>
        <p:blipFill>
          <a:blip r:embed="rId2"/>
          <a:stretch>
            <a:fillRect/>
          </a:stretch>
        </p:blipFill>
        <p:spPr>
          <a:xfrm>
            <a:off x="7393556" y="2222287"/>
            <a:ext cx="3005588" cy="4005419"/>
          </a:xfrm>
          <a:prstGeom prst="rect">
            <a:avLst/>
          </a:prstGeom>
        </p:spPr>
      </p:pic>
    </p:spTree>
    <p:extLst>
      <p:ext uri="{BB962C8B-B14F-4D97-AF65-F5344CB8AC3E}">
        <p14:creationId xmlns:p14="http://schemas.microsoft.com/office/powerpoint/2010/main" val="414970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 and I</a:t>
            </a:r>
            <a:r>
              <a:rPr lang="en-US" dirty="0" smtClean="0"/>
              <a:t>mpacts</a:t>
            </a:r>
            <a:endParaRPr lang="en-US" dirty="0"/>
          </a:p>
        </p:txBody>
      </p:sp>
      <p:sp>
        <p:nvSpPr>
          <p:cNvPr id="5" name="Content Placeholder 4"/>
          <p:cNvSpPr>
            <a:spLocks noGrp="1"/>
          </p:cNvSpPr>
          <p:nvPr>
            <p:ph idx="1"/>
          </p:nvPr>
        </p:nvSpPr>
        <p:spPr>
          <a:xfrm>
            <a:off x="818712" y="2222287"/>
            <a:ext cx="8339576" cy="3636511"/>
          </a:xfrm>
        </p:spPr>
        <p:txBody>
          <a:bodyPr/>
          <a:lstStyle/>
          <a:p>
            <a:pPr marL="0" indent="0">
              <a:buNone/>
            </a:pPr>
            <a:r>
              <a:rPr lang="en-US" sz="3200" dirty="0" smtClean="0"/>
              <a:t>“The </a:t>
            </a:r>
            <a:r>
              <a:rPr lang="en-US" sz="3200" dirty="0"/>
              <a:t>BAC will help ensure that the deadlines are met for all orders on all courses that are scheduled and known. BAC will also help faculty understand the delays involved in older editions or out of print editions</a:t>
            </a:r>
            <a:r>
              <a:rPr lang="en-US" sz="3200" dirty="0" smtClean="0"/>
              <a:t>.”</a:t>
            </a:r>
            <a:endParaRPr lang="en-US" sz="3200" dirty="0"/>
          </a:p>
          <a:p>
            <a:endParaRPr lang="en-US" dirty="0"/>
          </a:p>
        </p:txBody>
      </p:sp>
      <p:pic>
        <p:nvPicPr>
          <p:cNvPr id="3" name="Picture 2"/>
          <p:cNvPicPr>
            <a:picLocks noChangeAspect="1"/>
          </p:cNvPicPr>
          <p:nvPr/>
        </p:nvPicPr>
        <p:blipFill rotWithShape="1">
          <a:blip r:embed="rId2"/>
          <a:srcRect l="4756" t="13287" r="3173" b="9138"/>
          <a:stretch/>
        </p:blipFill>
        <p:spPr>
          <a:xfrm rot="2201233">
            <a:off x="8231106" y="814908"/>
            <a:ext cx="3254538" cy="2742162"/>
          </a:xfrm>
          <a:prstGeom prst="rect">
            <a:avLst/>
          </a:prstGeom>
        </p:spPr>
      </p:pic>
    </p:spTree>
    <p:extLst>
      <p:ext uri="{BB962C8B-B14F-4D97-AF65-F5344CB8AC3E}">
        <p14:creationId xmlns:p14="http://schemas.microsoft.com/office/powerpoint/2010/main" val="92688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a:t>
            </a:r>
            <a:r>
              <a:rPr lang="en-US" dirty="0" smtClean="0"/>
              <a:t>Start </a:t>
            </a:r>
            <a:r>
              <a:rPr lang="en-US" dirty="0"/>
              <a:t>C</a:t>
            </a:r>
            <a:r>
              <a:rPr lang="en-US" dirty="0" smtClean="0"/>
              <a:t>lasses</a:t>
            </a:r>
            <a:endParaRPr lang="en-US" dirty="0"/>
          </a:p>
        </p:txBody>
      </p:sp>
      <p:sp>
        <p:nvSpPr>
          <p:cNvPr id="3" name="Content Placeholder 2"/>
          <p:cNvSpPr>
            <a:spLocks noGrp="1"/>
          </p:cNvSpPr>
          <p:nvPr>
            <p:ph idx="1"/>
          </p:nvPr>
        </p:nvSpPr>
        <p:spPr/>
        <p:txBody>
          <a:bodyPr/>
          <a:lstStyle/>
          <a:p>
            <a:pPr marL="0" indent="0">
              <a:buNone/>
            </a:pPr>
            <a:r>
              <a:rPr lang="en-US" sz="3600" dirty="0" smtClean="0"/>
              <a:t>“</a:t>
            </a:r>
            <a:r>
              <a:rPr lang="en-US" sz="3600" dirty="0"/>
              <a:t>Instructors teaching late start classes will consider using books the bookstore currently has in stock in order to ensure students have books at the start of the course</a:t>
            </a:r>
            <a:r>
              <a:rPr lang="en-US" sz="3600" dirty="0" smtClean="0"/>
              <a:t>.”</a:t>
            </a:r>
            <a:endParaRPr lang="en-US" sz="3600" dirty="0"/>
          </a:p>
          <a:p>
            <a:pPr marL="0" indent="0">
              <a:buNone/>
            </a:pPr>
            <a:endParaRPr lang="en-US" dirty="0"/>
          </a:p>
        </p:txBody>
      </p:sp>
    </p:spTree>
    <p:extLst>
      <p:ext uri="{BB962C8B-B14F-4D97-AF65-F5344CB8AC3E}">
        <p14:creationId xmlns:p14="http://schemas.microsoft.com/office/powerpoint/2010/main" val="236320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B</a:t>
            </a:r>
            <a:r>
              <a:rPr lang="en-US" dirty="0" smtClean="0"/>
              <a:t>ooks</a:t>
            </a:r>
            <a:endParaRPr lang="en-US" dirty="0"/>
          </a:p>
        </p:txBody>
      </p:sp>
      <p:sp>
        <p:nvSpPr>
          <p:cNvPr id="3" name="Content Placeholder 2"/>
          <p:cNvSpPr>
            <a:spLocks noGrp="1"/>
          </p:cNvSpPr>
          <p:nvPr>
            <p:ph idx="1"/>
          </p:nvPr>
        </p:nvSpPr>
        <p:spPr/>
        <p:txBody>
          <a:bodyPr/>
          <a:lstStyle/>
          <a:p>
            <a:pPr marL="0" indent="0">
              <a:buNone/>
            </a:pPr>
            <a:r>
              <a:rPr lang="en-US" sz="3600" dirty="0" smtClean="0"/>
              <a:t>“Faculty </a:t>
            </a:r>
            <a:r>
              <a:rPr lang="en-US" sz="3600" dirty="0"/>
              <a:t>will ensure any book listed as “required” on the syllabus is reported as “required” to the bookstore so they can adequately prepare for the need</a:t>
            </a:r>
            <a:r>
              <a:rPr lang="en-US" sz="3600" dirty="0" smtClean="0"/>
              <a:t>.</a:t>
            </a:r>
            <a:r>
              <a:rPr lang="en-US" sz="3600" b="1" dirty="0" smtClean="0"/>
              <a:t>”</a:t>
            </a:r>
            <a:endParaRPr lang="en-US" sz="3600" dirty="0"/>
          </a:p>
          <a:p>
            <a:pPr marL="0" indent="0">
              <a:buNone/>
            </a:pPr>
            <a:endParaRPr lang="en-US" dirty="0"/>
          </a:p>
        </p:txBody>
      </p:sp>
      <p:pic>
        <p:nvPicPr>
          <p:cNvPr id="7" name="Picture 6"/>
          <p:cNvPicPr>
            <a:picLocks noChangeAspect="1"/>
          </p:cNvPicPr>
          <p:nvPr/>
        </p:nvPicPr>
        <p:blipFill>
          <a:blip r:embed="rId2"/>
          <a:stretch>
            <a:fillRect/>
          </a:stretch>
        </p:blipFill>
        <p:spPr>
          <a:xfrm rot="1925271">
            <a:off x="9053513" y="391212"/>
            <a:ext cx="2857500" cy="2857500"/>
          </a:xfrm>
          <a:prstGeom prst="rect">
            <a:avLst/>
          </a:prstGeom>
        </p:spPr>
      </p:pic>
    </p:spTree>
    <p:extLst>
      <p:ext uri="{BB962C8B-B14F-4D97-AF65-F5344CB8AC3E}">
        <p14:creationId xmlns:p14="http://schemas.microsoft.com/office/powerpoint/2010/main" val="349498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 Update</a:t>
            </a:r>
            <a:endParaRPr lang="en-US" dirty="0"/>
          </a:p>
        </p:txBody>
      </p:sp>
      <p:sp>
        <p:nvSpPr>
          <p:cNvPr id="3" name="Content Placeholder 2"/>
          <p:cNvSpPr>
            <a:spLocks noGrp="1"/>
          </p:cNvSpPr>
          <p:nvPr>
            <p:ph idx="1"/>
          </p:nvPr>
        </p:nvSpPr>
        <p:spPr>
          <a:xfrm>
            <a:off x="818712" y="2222287"/>
            <a:ext cx="8199558" cy="4201373"/>
          </a:xfrm>
        </p:spPr>
        <p:txBody>
          <a:bodyPr>
            <a:normAutofit/>
          </a:bodyPr>
          <a:lstStyle/>
          <a:p>
            <a:r>
              <a:rPr lang="en-US" sz="3200" dirty="0" smtClean="0"/>
              <a:t> Unofficial Courses</a:t>
            </a:r>
          </a:p>
          <a:p>
            <a:r>
              <a:rPr lang="en-US" sz="3200" dirty="0" smtClean="0"/>
              <a:t> ISSUE: Schedule Deadline </a:t>
            </a:r>
          </a:p>
          <a:p>
            <a:r>
              <a:rPr lang="en-US" sz="3200" dirty="0" smtClean="0"/>
              <a:t> Bookstore Deadline</a:t>
            </a:r>
          </a:p>
          <a:p>
            <a:r>
              <a:rPr lang="en-US" sz="3200" dirty="0" smtClean="0"/>
              <a:t> New Edition Protocol </a:t>
            </a:r>
          </a:p>
          <a:p>
            <a:r>
              <a:rPr lang="en-US" sz="3200" dirty="0" smtClean="0"/>
              <a:t> Book Ordering percentages</a:t>
            </a:r>
          </a:p>
        </p:txBody>
      </p:sp>
      <p:pic>
        <p:nvPicPr>
          <p:cNvPr id="5" name="Picture 4"/>
          <p:cNvPicPr>
            <a:picLocks noChangeAspect="1"/>
          </p:cNvPicPr>
          <p:nvPr/>
        </p:nvPicPr>
        <p:blipFill>
          <a:blip r:embed="rId2"/>
          <a:stretch>
            <a:fillRect/>
          </a:stretch>
        </p:blipFill>
        <p:spPr>
          <a:xfrm>
            <a:off x="7571668" y="2643379"/>
            <a:ext cx="3810330" cy="3359187"/>
          </a:xfrm>
          <a:prstGeom prst="rect">
            <a:avLst/>
          </a:prstGeom>
        </p:spPr>
      </p:pic>
    </p:spTree>
    <p:extLst>
      <p:ext uri="{BB962C8B-B14F-4D97-AF65-F5344CB8AC3E}">
        <p14:creationId xmlns:p14="http://schemas.microsoft.com/office/powerpoint/2010/main" val="62591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 Update Preview Continued </a:t>
            </a:r>
            <a:endParaRPr lang="en-US" dirty="0"/>
          </a:p>
        </p:txBody>
      </p:sp>
      <p:sp>
        <p:nvSpPr>
          <p:cNvPr id="3" name="Content Placeholder 2"/>
          <p:cNvSpPr>
            <a:spLocks noGrp="1"/>
          </p:cNvSpPr>
          <p:nvPr>
            <p:ph idx="1"/>
          </p:nvPr>
        </p:nvSpPr>
        <p:spPr/>
        <p:txBody>
          <a:bodyPr/>
          <a:lstStyle/>
          <a:p>
            <a:r>
              <a:rPr lang="en-US" sz="3200" dirty="0" smtClean="0"/>
              <a:t> Book Code Disclosure</a:t>
            </a:r>
          </a:p>
          <a:p>
            <a:r>
              <a:rPr lang="en-US" sz="3200" dirty="0" smtClean="0"/>
              <a:t> Multi-term Benefits </a:t>
            </a:r>
          </a:p>
          <a:p>
            <a:r>
              <a:rPr lang="en-US" sz="3200" dirty="0" smtClean="0"/>
              <a:t> Deadlines And Impacts</a:t>
            </a:r>
          </a:p>
          <a:p>
            <a:r>
              <a:rPr lang="en-US" sz="3200" dirty="0" smtClean="0"/>
              <a:t> Late Start Classes</a:t>
            </a:r>
          </a:p>
          <a:p>
            <a:r>
              <a:rPr lang="en-US" sz="3200" dirty="0" smtClean="0"/>
              <a:t> Required Books</a:t>
            </a:r>
          </a:p>
          <a:p>
            <a:endParaRPr lang="en-US" dirty="0"/>
          </a:p>
        </p:txBody>
      </p:sp>
      <p:sp>
        <p:nvSpPr>
          <p:cNvPr id="5" name="AutoShape 2" descr="Image result for books"/>
          <p:cNvSpPr>
            <a:spLocks noChangeAspect="1" noChangeArrowheads="1"/>
          </p:cNvSpPr>
          <p:nvPr/>
        </p:nvSpPr>
        <p:spPr bwMode="auto">
          <a:xfrm>
            <a:off x="155575" y="-1355725"/>
            <a:ext cx="503872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7244198" y="2496913"/>
            <a:ext cx="3808012" cy="3361885"/>
          </a:xfrm>
          <a:prstGeom prst="rect">
            <a:avLst/>
          </a:prstGeom>
        </p:spPr>
      </p:pic>
    </p:spTree>
    <p:extLst>
      <p:ext uri="{BB962C8B-B14F-4D97-AF65-F5344CB8AC3E}">
        <p14:creationId xmlns:p14="http://schemas.microsoft.com/office/powerpoint/2010/main" val="375452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Ordering For Unofficial Courses</a:t>
            </a:r>
            <a:endParaRPr lang="en-US" dirty="0"/>
          </a:p>
        </p:txBody>
      </p:sp>
      <p:sp>
        <p:nvSpPr>
          <p:cNvPr id="5" name="Content Placeholder 4"/>
          <p:cNvSpPr>
            <a:spLocks noGrp="1"/>
          </p:cNvSpPr>
          <p:nvPr>
            <p:ph idx="1"/>
          </p:nvPr>
        </p:nvSpPr>
        <p:spPr>
          <a:xfrm>
            <a:off x="818712" y="2222287"/>
            <a:ext cx="6713658" cy="3636511"/>
          </a:xfrm>
        </p:spPr>
        <p:txBody>
          <a:bodyPr>
            <a:normAutofit/>
          </a:bodyPr>
          <a:lstStyle/>
          <a:p>
            <a:pPr marL="0" indent="0">
              <a:buNone/>
            </a:pPr>
            <a:r>
              <a:rPr lang="en-US" sz="4400" dirty="0" smtClean="0"/>
              <a:t>Bookstore accepts</a:t>
            </a:r>
          </a:p>
          <a:p>
            <a:r>
              <a:rPr lang="en-US" sz="4400" dirty="0"/>
              <a:t>	</a:t>
            </a:r>
            <a:r>
              <a:rPr lang="en-US" sz="3600" dirty="0" smtClean="0"/>
              <a:t>written documentation          </a:t>
            </a:r>
          </a:p>
          <a:p>
            <a:pPr marL="0" indent="0">
              <a:buNone/>
            </a:pPr>
            <a:r>
              <a:rPr lang="en-US" sz="3600" dirty="0"/>
              <a:t> </a:t>
            </a:r>
            <a:r>
              <a:rPr lang="en-US" sz="3600" dirty="0" smtClean="0"/>
              <a:t>       </a:t>
            </a:r>
            <a:r>
              <a:rPr lang="en-US" sz="2000" dirty="0" smtClean="0">
                <a:solidFill>
                  <a:schemeClr val="tx2">
                    <a:lumMod val="40000"/>
                    <a:lumOff val="60000"/>
                  </a:schemeClr>
                </a:solidFill>
              </a:rPr>
              <a:t>(Chair/Dean) </a:t>
            </a:r>
            <a:endParaRPr lang="en-US" sz="2000" dirty="0">
              <a:solidFill>
                <a:schemeClr val="tx2">
                  <a:lumMod val="40000"/>
                  <a:lumOff val="60000"/>
                </a:schemeClr>
              </a:solidFill>
            </a:endParaRPr>
          </a:p>
        </p:txBody>
      </p:sp>
      <p:pic>
        <p:nvPicPr>
          <p:cNvPr id="6" name="Picture 5"/>
          <p:cNvPicPr>
            <a:picLocks noChangeAspect="1"/>
          </p:cNvPicPr>
          <p:nvPr/>
        </p:nvPicPr>
        <p:blipFill>
          <a:blip r:embed="rId2"/>
          <a:stretch>
            <a:fillRect/>
          </a:stretch>
        </p:blipFill>
        <p:spPr>
          <a:xfrm>
            <a:off x="7692392" y="2640331"/>
            <a:ext cx="3943348" cy="2957512"/>
          </a:xfrm>
          <a:prstGeom prst="rect">
            <a:avLst/>
          </a:prstGeom>
        </p:spPr>
      </p:pic>
    </p:spTree>
    <p:extLst>
      <p:ext uri="{BB962C8B-B14F-4D97-AF65-F5344CB8AC3E}">
        <p14:creationId xmlns:p14="http://schemas.microsoft.com/office/powerpoint/2010/main" val="317227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1251837"/>
            <a:ext cx="10571998" cy="970450"/>
          </a:xfrm>
        </p:spPr>
        <p:txBody>
          <a:bodyPr/>
          <a:lstStyle/>
          <a:p>
            <a:r>
              <a:rPr lang="en-US" dirty="0" smtClean="0">
                <a:solidFill>
                  <a:schemeClr val="accent6">
                    <a:lumMod val="75000"/>
                  </a:schemeClr>
                </a:solidFill>
              </a:rPr>
              <a:t>ISSUE:</a:t>
            </a:r>
            <a:r>
              <a:rPr lang="en-US" dirty="0" smtClean="0"/>
              <a:t> Schedule </a:t>
            </a:r>
            <a:r>
              <a:rPr lang="en-US" dirty="0"/>
              <a:t>Deadline vs. Contractual Bookstore Deadline</a:t>
            </a:r>
            <a:br>
              <a:rPr lang="en-US" dirty="0"/>
            </a:br>
            <a:endParaRPr lang="en-US" dirty="0"/>
          </a:p>
        </p:txBody>
      </p:sp>
      <p:sp>
        <p:nvSpPr>
          <p:cNvPr id="3" name="Content Placeholder 2"/>
          <p:cNvSpPr>
            <a:spLocks noGrp="1"/>
          </p:cNvSpPr>
          <p:nvPr>
            <p:ph idx="1"/>
          </p:nvPr>
        </p:nvSpPr>
        <p:spPr>
          <a:xfrm>
            <a:off x="818713" y="2708062"/>
            <a:ext cx="10554574" cy="3636511"/>
          </a:xfrm>
        </p:spPr>
        <p:txBody>
          <a:bodyPr>
            <a:normAutofit/>
          </a:bodyPr>
          <a:lstStyle/>
          <a:p>
            <a:pPr marL="0" indent="0">
              <a:buNone/>
            </a:pPr>
            <a:r>
              <a:rPr lang="en-US" sz="3200" dirty="0" smtClean="0"/>
              <a:t>Chairs Submit Final Schedule Summer/Fall: </a:t>
            </a:r>
            <a:r>
              <a:rPr lang="en-US" sz="3200" b="1" dirty="0" smtClean="0">
                <a:solidFill>
                  <a:srgbClr val="FFFF99"/>
                </a:solidFill>
              </a:rPr>
              <a:t>Feb 7</a:t>
            </a:r>
          </a:p>
          <a:p>
            <a:pPr marL="0" indent="0">
              <a:buNone/>
            </a:pPr>
            <a:r>
              <a:rPr lang="en-US" sz="3200" dirty="0" smtClean="0"/>
              <a:t>Schedule Edits Adjustments to Schedule: </a:t>
            </a:r>
            <a:r>
              <a:rPr lang="en-US" sz="3200" b="1" dirty="0" smtClean="0">
                <a:solidFill>
                  <a:srgbClr val="FFFF99"/>
                </a:solidFill>
              </a:rPr>
              <a:t>Feb 25</a:t>
            </a:r>
          </a:p>
          <a:p>
            <a:pPr marL="0" indent="0">
              <a:buNone/>
            </a:pPr>
            <a:r>
              <a:rPr lang="en-US" sz="3200" dirty="0" smtClean="0">
                <a:solidFill>
                  <a:schemeClr val="accent6">
                    <a:lumMod val="75000"/>
                  </a:schemeClr>
                </a:solidFill>
              </a:rPr>
              <a:t>Book Orders Due Per Contract </a:t>
            </a:r>
            <a:r>
              <a:rPr lang="en-US" sz="3200" dirty="0" smtClean="0"/>
              <a:t>: </a:t>
            </a:r>
            <a:r>
              <a:rPr lang="en-US" sz="3200" b="1" dirty="0" smtClean="0">
                <a:solidFill>
                  <a:srgbClr val="FFFF99"/>
                </a:solidFill>
              </a:rPr>
              <a:t>March 1</a:t>
            </a:r>
          </a:p>
          <a:p>
            <a:pPr marL="0" indent="0">
              <a:buNone/>
            </a:pPr>
            <a:r>
              <a:rPr lang="en-US" sz="3200" dirty="0" smtClean="0"/>
              <a:t>District Assigns CRN’s and makes visible: </a:t>
            </a:r>
            <a:r>
              <a:rPr lang="en-US" sz="1000" dirty="0" err="1" smtClean="0"/>
              <a:t>aprox</a:t>
            </a:r>
            <a:r>
              <a:rPr lang="en-US" sz="3200" dirty="0" smtClean="0"/>
              <a:t> </a:t>
            </a:r>
            <a:r>
              <a:rPr lang="en-US" sz="3200" b="1" dirty="0" smtClean="0">
                <a:solidFill>
                  <a:srgbClr val="FFFF99"/>
                </a:solidFill>
              </a:rPr>
              <a:t>May 6-7</a:t>
            </a:r>
          </a:p>
          <a:p>
            <a:pPr marL="0" indent="0">
              <a:buNone/>
            </a:pPr>
            <a:endParaRPr lang="en-US" sz="3200" dirty="0"/>
          </a:p>
        </p:txBody>
      </p:sp>
    </p:spTree>
    <p:extLst>
      <p:ext uri="{BB962C8B-B14F-4D97-AF65-F5344CB8AC3E}">
        <p14:creationId xmlns:p14="http://schemas.microsoft.com/office/powerpoint/2010/main" val="216708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0000" y="2624012"/>
            <a:ext cx="9817418" cy="3639628"/>
          </a:xfrm>
          <a:prstGeom prst="rect">
            <a:avLst/>
          </a:prstGeom>
        </p:spPr>
      </p:pic>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6095999" y="2005117"/>
            <a:ext cx="4789606" cy="4178513"/>
          </a:xfrm>
        </p:spPr>
        <p:txBody>
          <a:bodyPr>
            <a:normAutofit/>
          </a:bodyPr>
          <a:lstStyle/>
          <a:p>
            <a:pPr marL="0" indent="0">
              <a:buNone/>
            </a:pPr>
            <a:endParaRPr lang="en-US" sz="3200" dirty="0" smtClean="0"/>
          </a:p>
          <a:p>
            <a:pPr marL="0" indent="0">
              <a:buNone/>
            </a:pPr>
            <a:endParaRPr lang="en-US" sz="3200" dirty="0" smtClean="0"/>
          </a:p>
          <a:p>
            <a:r>
              <a:rPr lang="en-US" sz="3200" dirty="0"/>
              <a:t>	</a:t>
            </a:r>
            <a:r>
              <a:rPr lang="en-US" sz="3200" dirty="0" smtClean="0">
                <a:solidFill>
                  <a:schemeClr val="bg1"/>
                </a:solidFill>
              </a:rPr>
              <a:t>Employee book list </a:t>
            </a:r>
          </a:p>
          <a:p>
            <a:r>
              <a:rPr lang="en-US" sz="3200" dirty="0" smtClean="0">
                <a:solidFill>
                  <a:schemeClr val="bg1"/>
                </a:solidFill>
              </a:rPr>
              <a:t> Submitted by Chair</a:t>
            </a:r>
          </a:p>
          <a:p>
            <a:endParaRPr lang="en-US" sz="3200" dirty="0"/>
          </a:p>
        </p:txBody>
      </p:sp>
    </p:spTree>
    <p:extLst>
      <p:ext uri="{BB962C8B-B14F-4D97-AF65-F5344CB8AC3E}">
        <p14:creationId xmlns:p14="http://schemas.microsoft.com/office/powerpoint/2010/main" val="290537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29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28950" y="386060"/>
            <a:ext cx="5120640" cy="6085879"/>
          </a:xfrm>
          <a:prstGeom prst="rect">
            <a:avLst/>
          </a:prstGeom>
        </p:spPr>
      </p:pic>
    </p:spTree>
    <p:extLst>
      <p:ext uri="{BB962C8B-B14F-4D97-AF65-F5344CB8AC3E}">
        <p14:creationId xmlns:p14="http://schemas.microsoft.com/office/powerpoint/2010/main" val="367843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29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8737" y="528638"/>
            <a:ext cx="4674525" cy="6057900"/>
          </a:xfrm>
          <a:prstGeom prst="rect">
            <a:avLst/>
          </a:prstGeom>
        </p:spPr>
      </p:pic>
    </p:spTree>
    <p:extLst>
      <p:ext uri="{BB962C8B-B14F-4D97-AF65-F5344CB8AC3E}">
        <p14:creationId xmlns:p14="http://schemas.microsoft.com/office/powerpoint/2010/main" val="334079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smtClean="0"/>
              <a:t>Edition </a:t>
            </a:r>
            <a:r>
              <a:rPr lang="en-US" dirty="0"/>
              <a:t>P</a:t>
            </a:r>
            <a:r>
              <a:rPr lang="en-US" dirty="0" smtClean="0"/>
              <a:t>rotocol </a:t>
            </a:r>
            <a:endParaRPr lang="en-US" dirty="0"/>
          </a:p>
        </p:txBody>
      </p:sp>
      <p:sp>
        <p:nvSpPr>
          <p:cNvPr id="3" name="Content Placeholder 2"/>
          <p:cNvSpPr>
            <a:spLocks noGrp="1"/>
          </p:cNvSpPr>
          <p:nvPr>
            <p:ph idx="1"/>
          </p:nvPr>
        </p:nvSpPr>
        <p:spPr/>
        <p:txBody>
          <a:bodyPr/>
          <a:lstStyle/>
          <a:p>
            <a:pPr marL="0" indent="0">
              <a:buNone/>
            </a:pPr>
            <a:r>
              <a:rPr lang="en-US" sz="3200" dirty="0"/>
              <a:t>“Bookstore processes will include emailing the professor and cc’ing the Chair if the textbook they ordered has a new edition and the professor has ordered an older one. Faculty will respond to the email in a professional timeframe to ensure ordering and student needs are met</a:t>
            </a:r>
            <a:r>
              <a:rPr lang="en-US" sz="3200" dirty="0" smtClean="0"/>
              <a:t>.” </a:t>
            </a:r>
          </a:p>
          <a:p>
            <a:pPr marL="0" indent="0">
              <a:buNone/>
            </a:pPr>
            <a:endParaRPr lang="en-US" dirty="0"/>
          </a:p>
        </p:txBody>
      </p:sp>
    </p:spTree>
    <p:extLst>
      <p:ext uri="{BB962C8B-B14F-4D97-AF65-F5344CB8AC3E}">
        <p14:creationId xmlns:p14="http://schemas.microsoft.com/office/powerpoint/2010/main" val="2172578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1010</TotalTime>
  <Words>365</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Century Gothic</vt:lpstr>
      <vt:lpstr>Wingdings 2</vt:lpstr>
      <vt:lpstr>Quotable</vt:lpstr>
      <vt:lpstr>Bookstore Advisory Committee Update</vt:lpstr>
      <vt:lpstr>BAC Update</vt:lpstr>
      <vt:lpstr>BAC Update Preview Continued </vt:lpstr>
      <vt:lpstr>Ordering For Unofficial Courses</vt:lpstr>
      <vt:lpstr>ISSUE: Schedule Deadline vs. Contractual Bookstore Deadline </vt:lpstr>
      <vt:lpstr>Proposed Solution</vt:lpstr>
      <vt:lpstr>PowerPoint Presentation</vt:lpstr>
      <vt:lpstr>PowerPoint Presentation</vt:lpstr>
      <vt:lpstr>New Edition Protocol </vt:lpstr>
      <vt:lpstr>Professional Time Frame</vt:lpstr>
      <vt:lpstr>New Edition Protocol </vt:lpstr>
      <vt:lpstr>Current Process “Sales Through”</vt:lpstr>
      <vt:lpstr>Book Ordering Percentages</vt:lpstr>
      <vt:lpstr>One-time Use Book Code Disclosure</vt:lpstr>
      <vt:lpstr>BAC Education Agreements</vt:lpstr>
      <vt:lpstr>Multi-term Benefits To Students</vt:lpstr>
      <vt:lpstr>Deadlines and Impacts</vt:lpstr>
      <vt:lpstr>Late Start Classes</vt:lpstr>
      <vt:lpstr>Required Books</vt:lpstr>
    </vt:vector>
  </TitlesOfParts>
  <Company>Bakersfield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Bookstore Advisory Committee Update</dc:title>
  <dc:creator>Andrea Thorson</dc:creator>
  <cp:lastModifiedBy>Jo Ellen Barnes</cp:lastModifiedBy>
  <cp:revision>13</cp:revision>
  <dcterms:created xsi:type="dcterms:W3CDTF">2019-02-08T00:44:14Z</dcterms:created>
  <dcterms:modified xsi:type="dcterms:W3CDTF">2019-02-11T21:51:19Z</dcterms:modified>
</cp:coreProperties>
</file>