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sldIdLst>
    <p:sldId id="256" r:id="rId2"/>
    <p:sldId id="263" r:id="rId3"/>
    <p:sldId id="274" r:id="rId4"/>
    <p:sldId id="276" r:id="rId5"/>
    <p:sldId id="280" r:id="rId6"/>
    <p:sldId id="281" r:id="rId7"/>
    <p:sldId id="278" r:id="rId8"/>
    <p:sldId id="287" r:id="rId9"/>
    <p:sldId id="282" r:id="rId10"/>
    <p:sldId id="279" r:id="rId11"/>
    <p:sldId id="277" r:id="rId12"/>
    <p:sldId id="275" r:id="rId13"/>
    <p:sldId id="283" r:id="rId14"/>
    <p:sldId id="288" r:id="rId15"/>
    <p:sldId id="284" r:id="rId16"/>
    <p:sldId id="285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984" userDrawn="1">
          <p15:clr>
            <a:srgbClr val="A4A3A4"/>
          </p15:clr>
        </p15:guide>
        <p15:guide id="4" orient="horz" pos="24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4" autoAdjust="0"/>
    <p:restoredTop sz="94652" autoAdjust="0"/>
  </p:normalViewPr>
  <p:slideViewPr>
    <p:cSldViewPr snapToGrid="0" showGuides="1">
      <p:cViewPr varScale="1">
        <p:scale>
          <a:sx n="69" d="100"/>
          <a:sy n="69" d="100"/>
        </p:scale>
        <p:origin x="738" y="66"/>
      </p:cViewPr>
      <p:guideLst>
        <p:guide orient="horz" pos="912"/>
        <p:guide pos="3840"/>
        <p:guide orient="horz" pos="3984"/>
        <p:guide orient="horz" pos="24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B000E-1A2E-4D2B-BADE-37753AB93090}" type="datetimeFigureOut">
              <a:rPr lang="en-US" smtClean="0"/>
              <a:t>2/11/2019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26AB8-ACBE-42E6-92F5-667EDDCD96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577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don’t have all the answers. In fact, some of the answers are still up in the air as the metrics are currently still</a:t>
            </a:r>
            <a:r>
              <a:rPr lang="en-US" baseline="0" dirty="0" smtClean="0"/>
              <a:t> in the process of being completely developed and refined.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26AB8-ACBE-42E6-92F5-667EDDCD965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562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26AB8-ACBE-42E6-92F5-667EDDCD965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030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BD421-E477-405A-91D4-9468DE9BE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024F0D-0F00-4C64-975C-BD7D4FE0E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D0E03-CFD6-4610-88AC-17F03CE8E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2/11/2019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4536D-CBA9-4A34-85D3-481BD129E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1F8E3-036A-45B8-BF1F-BEF0C559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74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6B1F3-61FB-4FDC-814D-EEC1C1FC3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2403B0-8D7F-4489-AB72-C346C8870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C9304-E5BD-4F3E-ADB0-974FEBCDE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2/11/2019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8AD29-D9CD-42D8-9604-C47996EE9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2C394-EF43-405B-9653-70AAB9098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45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D1E61D-2F00-41ED-8D92-7CAEB9A5A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647491-5142-48CA-9664-F5082D450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4576D-BE01-4BB5-A9F4-7DE4814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2/11/2019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0CA14-AD61-4101-9143-F7884378C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8B885-CFEA-4882-BBEA-C5F142089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664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C47AB-DC6F-40F0-B4FB-9C0850EE0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939C5-683A-4FDC-A8CF-5F35848AD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FB5F0-A7AB-4ACB-91A6-4B836F174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2/11/2019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BCE02-CEFC-4D30-BBB0-23CE2CB5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49760-3E16-4F16-B710-C85178E29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80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EE07D-6026-47C0-975A-7E493011B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00015-2956-4E1F-B05F-214F1DE24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56B43-C1CB-4618-B91B-AAAEEB401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2/11/2019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88E39-E80F-4C18-9C2A-69886B822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C5964-5187-4195-8EAF-85D18DC4F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15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7B990-ED8C-4AAA-8241-C4881B138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612F2-9E33-44D3-80E2-578C5440A7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F7B21-660D-43B3-9151-B40C9ABCD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26A10-CB05-4418-9338-CB55A7059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2/11/2019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40335-9BE1-42D1-A30D-C3232BD3E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95C68-4307-4B03-8921-74DB1041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20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EBEC8-AC56-429B-89C3-BB6A0E6E3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3866BA-F48C-4383-B119-81B349676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89F967-CBBC-414E-9DC3-136707A8D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905A60-FBC4-40AC-9F71-0FAD9CD7A6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4F92BA-75D6-44F9-A1C8-BCFBF6FF6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93CDDC-3537-4692-BE83-87B2A82A7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2/11/2019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7B9E1-D5EA-4054-8D92-F930B3696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98A038-7CD6-4715-9FDA-7194E6BCA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03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65FAF-B698-49B0-B197-FD64C97AF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3E3F44-F1D6-40F7-9A7D-0542C4A9C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2/11/2019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8CC28-3F4A-42A0-B211-4BA085ADC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3B6C99-6764-43D0-84AE-52C83494F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76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79C79D-3B8A-4FA9-BC4A-63E3EF10A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2/11/2019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730E35-44DB-4FED-9E24-5BBE5D9DA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DC42F-3337-4692-B53C-A55290487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42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07D58-952D-44D7-9911-60544C9F5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BC150-9914-4A82-84CF-B3708B975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A7C02-9C7E-401F-BABE-D3028FF18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6080A-4623-4F4C-B5BF-7E9E7531F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2/11/2019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9B1D15-0BD5-4F6E-A265-BD1F2F361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764D4-AA29-4DF8-A501-E2B904E9C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5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4D526-F53C-446D-8D7C-8A73C2A6A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41CC3D-D32B-4629-85B8-E779A4105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517242-BF08-4A5E-ABD7-483896CAE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2B8E4-DF23-4701-B28A-B9E5700B3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2/11/2019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DE909-4588-4CF5-B2FA-B7631243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EA005E-65C2-4007-815C-52F23809F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73118-F27D-412D-B19A-2DB8C8101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537CCC-B536-48B0-B893-63FFC2EBD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E552F-73E7-48CE-AAB3-E947C535D5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0ACFF-56C3-4453-9BAD-A02FE717F83E}" type="datetimeFigureOut">
              <a:rPr lang="en-US" smtClean="0"/>
              <a:t>2/11/2019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40B4F-2015-4E9F-BCB3-E0BFA4AF9A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10C3C-BBD3-4864-98E4-5D7B08A62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68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24slides.com/?utm_campaign=mp&amp;utm_medium=ppt&amp;utm_source=pptlink&amp;utm_content=&amp;utm_term=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passplus.org/LaunchBoard/Student-Success-Metrics.aspx" TargetMode="External"/><Relationship Id="rId2" Type="http://schemas.openxmlformats.org/officeDocument/2006/relationships/hyperlink" Target="https://digitalfutures.cccco.edu/Projects/Student-Success-Metric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LaunchBoard-2019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24slides.com/?utm_campaign=mp&amp;utm_medium=ppt&amp;utm_source=pptlink&amp;utm_content=&amp;utm_term=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LaunchBoard-2019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AE457D-0397-41A5-A1CF-4C80622841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100" y="362320"/>
            <a:ext cx="11607800" cy="61333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16AF48-2AA8-4B78-82AB-CE8B9E71F2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01800"/>
            <a:ext cx="7023100" cy="34544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hlinkClick r:id="rId4"/>
            <a:extLst>
              <a:ext uri="{FF2B5EF4-FFF2-40B4-BE49-F238E27FC236}">
                <a16:creationId xmlns:a16="http://schemas.microsoft.com/office/drawing/2014/main" id="{FD739A43-7308-4A45-800C-2B124CABFA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944100" y="4161794"/>
            <a:ext cx="1955800" cy="994405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C4CCBA-12AD-4433-A381-A03661E3D927}"/>
              </a:ext>
            </a:extLst>
          </p:cNvPr>
          <p:cNvSpPr txBox="1"/>
          <p:nvPr/>
        </p:nvSpPr>
        <p:spPr>
          <a:xfrm>
            <a:off x="407324" y="2241616"/>
            <a:ext cx="6085975" cy="184665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+mj-lt"/>
              </a:rPr>
              <a:t>Student Success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Metrics</a:t>
            </a:r>
            <a:endParaRPr lang="en-US" sz="6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AEBA89-B616-43ED-A91E-61105E1C9DD6}"/>
              </a:ext>
            </a:extLst>
          </p:cNvPr>
          <p:cNvSpPr txBox="1"/>
          <p:nvPr/>
        </p:nvSpPr>
        <p:spPr>
          <a:xfrm>
            <a:off x="781507" y="4102018"/>
            <a:ext cx="578666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Administrative Council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Bakersfield College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Craig Hayward, PhD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2/11/2019</a:t>
            </a: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C4DC87-4412-47EA-869B-E290F40E52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02949" y="4335830"/>
            <a:ext cx="1438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BC OIE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649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55076"/>
            <a:ext cx="5181600" cy="5802924"/>
          </a:xfrm>
        </p:spPr>
        <p:txBody>
          <a:bodyPr>
            <a:noAutofit/>
          </a:bodyPr>
          <a:lstStyle/>
          <a:p>
            <a:r>
              <a:rPr lang="en-US" sz="1800" dirty="0"/>
              <a:t>Applicants who enrolled within one year at the same college (same college or any college)</a:t>
            </a:r>
          </a:p>
          <a:p>
            <a:r>
              <a:rPr lang="en-US" sz="1800" dirty="0" smtClean="0"/>
              <a:t>Course </a:t>
            </a:r>
            <a:r>
              <a:rPr lang="en-US" sz="1800" dirty="0"/>
              <a:t>success </a:t>
            </a:r>
            <a:r>
              <a:rPr lang="en-US" sz="1800" dirty="0" smtClean="0"/>
              <a:t>rate</a:t>
            </a:r>
            <a:endParaRPr lang="en-US" sz="1800" dirty="0"/>
          </a:p>
          <a:p>
            <a:r>
              <a:rPr lang="en-US" sz="1800" dirty="0"/>
              <a:t>Students who </a:t>
            </a:r>
            <a:r>
              <a:rPr lang="en-US" sz="1800" dirty="0" smtClean="0"/>
              <a:t>completed both </a:t>
            </a:r>
            <a:r>
              <a:rPr lang="en-US" sz="1800" dirty="0"/>
              <a:t>transfer-level English and math within one year of enrolling in a </a:t>
            </a:r>
            <a:r>
              <a:rPr lang="en-US" sz="1800" dirty="0" smtClean="0"/>
              <a:t>district*</a:t>
            </a:r>
            <a:endParaRPr lang="en-US" sz="1800" dirty="0"/>
          </a:p>
          <a:p>
            <a:r>
              <a:rPr lang="en-US" sz="1800" dirty="0" smtClean="0"/>
              <a:t>Students </a:t>
            </a:r>
            <a:r>
              <a:rPr lang="en-US" sz="1800" dirty="0"/>
              <a:t>who completed 9+ career </a:t>
            </a:r>
            <a:r>
              <a:rPr lang="en-US" sz="1800" dirty="0" smtClean="0"/>
              <a:t>educ. units*</a:t>
            </a:r>
            <a:endParaRPr lang="en-US" sz="1800" dirty="0"/>
          </a:p>
          <a:p>
            <a:r>
              <a:rPr lang="en-US" sz="1800" dirty="0" smtClean="0"/>
              <a:t>Students who successfully completed unit thresholds in the fall </a:t>
            </a:r>
          </a:p>
          <a:p>
            <a:r>
              <a:rPr lang="en-US" sz="1800" dirty="0" smtClean="0"/>
              <a:t>Students who successfully completed unit thresholds in the academic year</a:t>
            </a:r>
          </a:p>
          <a:p>
            <a:r>
              <a:rPr lang="en-US" sz="1800" dirty="0" smtClean="0"/>
              <a:t>Unduplicated </a:t>
            </a:r>
            <a:r>
              <a:rPr lang="en-US" sz="1800" dirty="0"/>
              <a:t>count of students who earned each of the following award types: </a:t>
            </a:r>
          </a:p>
          <a:p>
            <a:pPr lvl="1"/>
            <a:r>
              <a:rPr lang="en-US" sz="1600" dirty="0" smtClean="0"/>
              <a:t>A noncredit </a:t>
            </a:r>
            <a:r>
              <a:rPr lang="en-US" sz="1600" dirty="0"/>
              <a:t>certificate over 48 hours</a:t>
            </a:r>
          </a:p>
          <a:p>
            <a:pPr lvl="1"/>
            <a:r>
              <a:rPr lang="en-US" sz="1600" dirty="0" smtClean="0"/>
              <a:t>A </a:t>
            </a:r>
            <a:r>
              <a:rPr lang="en-US" sz="1600" dirty="0"/>
              <a:t>Chancellor’s Office approved credit certificate</a:t>
            </a:r>
          </a:p>
          <a:p>
            <a:pPr lvl="1"/>
            <a:r>
              <a:rPr lang="en-US" sz="1600" dirty="0" smtClean="0"/>
              <a:t>Associate </a:t>
            </a:r>
            <a:r>
              <a:rPr lang="en-US" sz="1600" dirty="0"/>
              <a:t>of science or associate of arts degree</a:t>
            </a:r>
          </a:p>
          <a:p>
            <a:pPr lvl="1"/>
            <a:r>
              <a:rPr lang="en-US" sz="1600" dirty="0" smtClean="0"/>
              <a:t>Associate </a:t>
            </a:r>
            <a:r>
              <a:rPr lang="en-US" sz="1600" dirty="0"/>
              <a:t>degree for transfer</a:t>
            </a:r>
          </a:p>
          <a:p>
            <a:pPr lvl="1"/>
            <a:r>
              <a:rPr lang="en-US" sz="1600" dirty="0" smtClean="0"/>
              <a:t>CCC </a:t>
            </a:r>
            <a:r>
              <a:rPr lang="en-US" sz="1600" dirty="0"/>
              <a:t>bachelor’s degree</a:t>
            </a:r>
          </a:p>
          <a:p>
            <a:pPr lvl="1"/>
            <a:r>
              <a:rPr lang="en-US" sz="1600" dirty="0" smtClean="0"/>
              <a:t>Apprenticeship </a:t>
            </a:r>
            <a:r>
              <a:rPr lang="en-US" sz="1600" dirty="0"/>
              <a:t>journey status</a:t>
            </a:r>
          </a:p>
          <a:p>
            <a:pPr lvl="1"/>
            <a:r>
              <a:rPr lang="en-US" sz="1600" dirty="0" smtClean="0"/>
              <a:t>Vision </a:t>
            </a:r>
            <a:r>
              <a:rPr lang="en-US" sz="1600" dirty="0"/>
              <a:t>goal completion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1055076"/>
            <a:ext cx="5181600" cy="5495193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/>
              <a:t>Students who </a:t>
            </a:r>
            <a:r>
              <a:rPr lang="en-US" sz="7200" dirty="0" smtClean="0"/>
              <a:t>transferred:</a:t>
            </a:r>
          </a:p>
          <a:p>
            <a:pPr lvl="1"/>
            <a:r>
              <a:rPr lang="en-US" sz="6800" dirty="0" smtClean="0"/>
              <a:t>to </a:t>
            </a:r>
            <a:r>
              <a:rPr lang="en-US" sz="6800" dirty="0"/>
              <a:t>UC/CSU</a:t>
            </a:r>
          </a:p>
          <a:p>
            <a:pPr lvl="1"/>
            <a:r>
              <a:rPr lang="en-US" sz="6800" dirty="0" smtClean="0"/>
              <a:t>to </a:t>
            </a:r>
            <a:r>
              <a:rPr lang="en-US" sz="6800" dirty="0"/>
              <a:t>a private in-state college </a:t>
            </a:r>
          </a:p>
          <a:p>
            <a:pPr lvl="1"/>
            <a:r>
              <a:rPr lang="en-US" sz="6800" dirty="0" smtClean="0"/>
              <a:t>to </a:t>
            </a:r>
            <a:r>
              <a:rPr lang="en-US" sz="6800" dirty="0"/>
              <a:t>an out-of-state college</a:t>
            </a:r>
          </a:p>
          <a:p>
            <a:r>
              <a:rPr lang="en-US" sz="7200" dirty="0"/>
              <a:t>Average number of units accumulated by associate degree </a:t>
            </a:r>
            <a:r>
              <a:rPr lang="en-US" sz="7200" dirty="0" smtClean="0"/>
              <a:t>earners</a:t>
            </a:r>
          </a:p>
          <a:p>
            <a:r>
              <a:rPr lang="en-US" sz="7200" dirty="0" smtClean="0"/>
              <a:t>Students </a:t>
            </a:r>
            <a:r>
              <a:rPr lang="en-US" sz="7200" dirty="0"/>
              <a:t>who transitioned to post-secondary</a:t>
            </a:r>
          </a:p>
          <a:p>
            <a:r>
              <a:rPr lang="en-US" sz="7200" dirty="0"/>
              <a:t>Students who completed a level of adult education</a:t>
            </a:r>
          </a:p>
          <a:p>
            <a:r>
              <a:rPr lang="en-US" sz="7200" dirty="0"/>
              <a:t>Students with an adult education or ESL skills </a:t>
            </a:r>
            <a:r>
              <a:rPr lang="en-US" sz="7200" dirty="0" smtClean="0"/>
              <a:t>gain</a:t>
            </a:r>
          </a:p>
          <a:p>
            <a:r>
              <a:rPr lang="en-US" sz="7200" dirty="0"/>
              <a:t>Students with a noncredit workforce </a:t>
            </a:r>
            <a:r>
              <a:rPr lang="en-US" sz="7200" dirty="0" smtClean="0"/>
              <a:t>milestone</a:t>
            </a:r>
            <a:endParaRPr lang="en-US" sz="7200" dirty="0"/>
          </a:p>
          <a:p>
            <a:r>
              <a:rPr lang="en-US" sz="7200" dirty="0"/>
              <a:t>Students who were unemployed who became employed</a:t>
            </a:r>
          </a:p>
          <a:p>
            <a:r>
              <a:rPr lang="en-US" sz="7200" dirty="0"/>
              <a:t>Career education students </a:t>
            </a:r>
            <a:r>
              <a:rPr lang="en-US" sz="7200" dirty="0" smtClean="0"/>
              <a:t>with job </a:t>
            </a:r>
            <a:r>
              <a:rPr lang="en-US" sz="7200" dirty="0"/>
              <a:t>is closely </a:t>
            </a:r>
            <a:r>
              <a:rPr lang="en-US" sz="7200" dirty="0" smtClean="0"/>
              <a:t>related </a:t>
            </a:r>
            <a:r>
              <a:rPr lang="en-US" sz="7200" dirty="0"/>
              <a:t>to their field of study who did not transfer</a:t>
            </a:r>
          </a:p>
          <a:p>
            <a:r>
              <a:rPr lang="en-US" sz="7200" dirty="0"/>
              <a:t>Median annual earnings for non-transfer exiting students</a:t>
            </a:r>
          </a:p>
          <a:p>
            <a:r>
              <a:rPr lang="en-US" sz="7200" dirty="0"/>
              <a:t>Median change in earnings for non-transfer exiting </a:t>
            </a:r>
            <a:r>
              <a:rPr lang="en-US" sz="7200" dirty="0" smtClean="0"/>
              <a:t>students</a:t>
            </a:r>
          </a:p>
          <a:p>
            <a:r>
              <a:rPr lang="en-US" sz="7200" dirty="0" smtClean="0"/>
              <a:t>Students </a:t>
            </a:r>
            <a:r>
              <a:rPr lang="en-US" sz="7200" dirty="0"/>
              <a:t>who exited but did not transfer who attained the living wage for a single </a:t>
            </a:r>
            <a:r>
              <a:rPr lang="en-US" sz="7200" dirty="0" smtClean="0"/>
              <a:t>adult*</a:t>
            </a:r>
            <a:endParaRPr lang="en-US" sz="7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93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5" y="365125"/>
            <a:ext cx="6365631" cy="618514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planning and fiscal accountability platform whose logo is “Plan. Invest. Track.”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SSM will push metric data into NOVA to use for goal-setting and accountability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06408" y="282420"/>
            <a:ext cx="4026877" cy="626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93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to explore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 Success Metrics </a:t>
            </a:r>
            <a:r>
              <a:rPr lang="en-US" dirty="0" smtClean="0"/>
              <a:t>website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digitalfutures.cccco.edu/Projects/Student-Success-Metrics</a:t>
            </a:r>
            <a:endParaRPr lang="en-US" dirty="0" smtClean="0"/>
          </a:p>
          <a:p>
            <a:pPr lvl="1"/>
            <a:r>
              <a:rPr lang="en-US" dirty="0" smtClean="0"/>
              <a:t>Explanation &amp; support documents</a:t>
            </a:r>
          </a:p>
          <a:p>
            <a:pPr lvl="1"/>
            <a:r>
              <a:rPr lang="en-US" dirty="0" smtClean="0"/>
              <a:t>Development process</a:t>
            </a:r>
          </a:p>
          <a:p>
            <a:r>
              <a:rPr lang="en-US" dirty="0" smtClean="0"/>
              <a:t>Student Success Metrics Dashboard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www.calpassplus.org/LaunchBoard/Student-Success-Metrics.aspx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3050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the SSM Dashboard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052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6080" y="84149"/>
            <a:ext cx="8359839" cy="63487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8987" y="6432938"/>
            <a:ext cx="3174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3"/>
              </a:rPr>
              <a:t>http://</a:t>
            </a:r>
            <a:r>
              <a:rPr lang="en-US" b="1" dirty="0" smtClean="0">
                <a:hlinkClick r:id="rId3"/>
              </a:rPr>
              <a:t>bit.ly/LaunchBoard-2019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2831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on using the SSM Dashboard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8396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Metrics are organized by four student journey types</a:t>
            </a:r>
          </a:p>
          <a:p>
            <a:pPr lvl="1"/>
            <a:r>
              <a:rPr lang="en-US" dirty="0" smtClean="0"/>
              <a:t>The “All Students” view actually excludes special admit/high school students.</a:t>
            </a:r>
          </a:p>
          <a:p>
            <a:r>
              <a:rPr lang="en-US" dirty="0" smtClean="0"/>
              <a:t>Cohort views will be released in May, allowing longitudinal tracking</a:t>
            </a:r>
          </a:p>
          <a:p>
            <a:pPr lvl="1"/>
            <a:r>
              <a:rPr lang="en-US" dirty="0" smtClean="0"/>
              <a:t>The SSM Dashboard is still undergoing revision and development.</a:t>
            </a:r>
          </a:p>
          <a:p>
            <a:r>
              <a:rPr lang="en-US" dirty="0" smtClean="0"/>
              <a:t>SSM Dashboard data is derived from our MIS submissions as well as from employment data.</a:t>
            </a:r>
          </a:p>
          <a:p>
            <a:r>
              <a:rPr lang="en-US" dirty="0" smtClean="0"/>
              <a:t>Not all SSM definitions line up directly with SCFF definitions.</a:t>
            </a:r>
          </a:p>
          <a:p>
            <a:pPr lvl="1"/>
            <a:r>
              <a:rPr lang="en-US" dirty="0" smtClean="0"/>
              <a:t>Completion of transfer-level math and English</a:t>
            </a:r>
          </a:p>
          <a:p>
            <a:pPr lvl="1"/>
            <a:r>
              <a:rPr lang="en-US" dirty="0"/>
              <a:t>Students who completed 9+ career educ. </a:t>
            </a:r>
            <a:r>
              <a:rPr lang="en-US" dirty="0" smtClean="0"/>
              <a:t>Units</a:t>
            </a:r>
          </a:p>
          <a:p>
            <a:pPr lvl="1"/>
            <a:r>
              <a:rPr lang="en-US" dirty="0"/>
              <a:t>Students who exited but did not transfer who attained the living wage for a single adult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919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AE457D-0397-41A5-A1CF-4C80622841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100" y="362320"/>
            <a:ext cx="11607800" cy="61333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16AF48-2AA8-4B78-82AB-CE8B9E71F2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01800"/>
            <a:ext cx="12192000" cy="34544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C4CCBA-12AD-4433-A381-A03661E3D927}"/>
              </a:ext>
            </a:extLst>
          </p:cNvPr>
          <p:cNvSpPr txBox="1"/>
          <p:nvPr/>
        </p:nvSpPr>
        <p:spPr>
          <a:xfrm>
            <a:off x="3202669" y="2967335"/>
            <a:ext cx="5786662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+mj-lt"/>
              </a:rPr>
              <a:t>THANK</a:t>
            </a:r>
            <a:r>
              <a:rPr lang="en-US" sz="6000" dirty="0">
                <a:solidFill>
                  <a:schemeClr val="bg1"/>
                </a:solidFill>
                <a:latin typeface="+mj-lt"/>
              </a:rPr>
              <a:t> YOU</a:t>
            </a:r>
            <a:endParaRPr lang="en-US" sz="6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>
            <a:hlinkClick r:id="rId4"/>
            <a:extLst>
              <a:ext uri="{FF2B5EF4-FFF2-40B4-BE49-F238E27FC236}">
                <a16:creationId xmlns:a16="http://schemas.microsoft.com/office/drawing/2014/main" id="{FD739A43-7308-4A45-800C-2B124CABFA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118100" y="0"/>
            <a:ext cx="1955800" cy="994405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1D692F-8C4B-47E6-B367-1CB302E31A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118100" y="5863595"/>
            <a:ext cx="1955800" cy="994405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347D20-83CF-4765-A959-68F510CE97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76949" y="174036"/>
            <a:ext cx="1438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BC OIE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09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5D2A43-E613-4861-B777-A0FBFF4745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8E9E76-0170-4D84-BCC3-07E8CC1CF3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A4CD4B-F87F-4BE9-AEF5-4E68C5D55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5738-883E-4D82-874A-987559CF11A8}" type="datetime1">
              <a:rPr lang="en-US" smtClean="0"/>
              <a:t>2/11/2019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9FE27-70E1-44B2-A8D4-22B1FBB9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9B326F38-4E3F-467E-B912-22D5333F42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1463904" y="292100"/>
            <a:ext cx="926419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Student Success </a:t>
            </a:r>
            <a:r>
              <a:rPr lang="en-US" sz="3200" dirty="0" smtClean="0">
                <a:latin typeface="+mj-lt"/>
              </a:rPr>
              <a:t>Metrics</a:t>
            </a:r>
            <a:endParaRPr lang="en-US" sz="36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BF686F-91C6-49D1-A69F-A2D1290E7E30}"/>
              </a:ext>
            </a:extLst>
          </p:cNvPr>
          <p:cNvSpPr txBox="1"/>
          <p:nvPr/>
        </p:nvSpPr>
        <p:spPr>
          <a:xfrm>
            <a:off x="1231071" y="1102406"/>
            <a:ext cx="926419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smtClean="0"/>
              <a:t>There is a lot of change across the </a:t>
            </a:r>
            <a:r>
              <a:rPr lang="en-US" sz="1600" dirty="0"/>
              <a:t>C</a:t>
            </a:r>
            <a:r>
              <a:rPr lang="en-US" sz="1600" dirty="0" smtClean="0"/>
              <a:t>alifornia </a:t>
            </a:r>
            <a:r>
              <a:rPr lang="en-US" sz="1600" dirty="0"/>
              <a:t>c</a:t>
            </a:r>
            <a:r>
              <a:rPr lang="en-US" sz="1600" dirty="0" smtClean="0"/>
              <a:t>ommunity </a:t>
            </a:r>
            <a:r>
              <a:rPr lang="en-US" sz="1600" dirty="0"/>
              <a:t>c</a:t>
            </a:r>
            <a:r>
              <a:rPr lang="en-US" sz="1600" dirty="0" smtClean="0"/>
              <a:t>ollege system right now. How does the Student Success Metrics Dashboard fit in?</a:t>
            </a:r>
            <a:endParaRPr lang="en-US" sz="16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C25CC7E-9659-4033-AF7E-F4036E3423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16400" y="2008772"/>
            <a:ext cx="3759200" cy="3758138"/>
            <a:chOff x="5540375" y="2870200"/>
            <a:chExt cx="1078219" cy="1077914"/>
          </a:xfrm>
          <a:solidFill>
            <a:schemeClr val="bg2"/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91B12C34-F8FA-4B08-9D46-F5EA12FAB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376" y="3429001"/>
              <a:ext cx="515938" cy="519113"/>
            </a:xfrm>
            <a:custGeom>
              <a:avLst/>
              <a:gdLst>
                <a:gd name="T0" fmla="*/ 172 w 172"/>
                <a:gd name="T1" fmla="*/ 90 h 173"/>
                <a:gd name="T2" fmla="*/ 172 w 172"/>
                <a:gd name="T3" fmla="*/ 173 h 173"/>
                <a:gd name="T4" fmla="*/ 0 w 172"/>
                <a:gd name="T5" fmla="*/ 0 h 173"/>
                <a:gd name="T6" fmla="*/ 82 w 172"/>
                <a:gd name="T7" fmla="*/ 0 h 173"/>
                <a:gd name="T8" fmla="*/ 172 w 172"/>
                <a:gd name="T9" fmla="*/ 9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73">
                  <a:moveTo>
                    <a:pt x="172" y="90"/>
                  </a:moveTo>
                  <a:cubicBezTo>
                    <a:pt x="172" y="173"/>
                    <a:pt x="172" y="173"/>
                    <a:pt x="172" y="173"/>
                  </a:cubicBezTo>
                  <a:cubicBezTo>
                    <a:pt x="80" y="166"/>
                    <a:pt x="6" y="93"/>
                    <a:pt x="0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8" y="47"/>
                    <a:pt x="125" y="84"/>
                    <a:pt x="172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C6E57602-3060-43F3-8678-84886548F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7894" y="3429001"/>
              <a:ext cx="520700" cy="519113"/>
            </a:xfrm>
            <a:custGeom>
              <a:avLst/>
              <a:gdLst>
                <a:gd name="T0" fmla="*/ 90 w 173"/>
                <a:gd name="T1" fmla="*/ 0 h 173"/>
                <a:gd name="T2" fmla="*/ 173 w 173"/>
                <a:gd name="T3" fmla="*/ 0 h 173"/>
                <a:gd name="T4" fmla="*/ 0 w 173"/>
                <a:gd name="T5" fmla="*/ 173 h 173"/>
                <a:gd name="T6" fmla="*/ 0 w 173"/>
                <a:gd name="T7" fmla="*/ 90 h 173"/>
                <a:gd name="T8" fmla="*/ 90 w 173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73">
                  <a:moveTo>
                    <a:pt x="90" y="0"/>
                  </a:moveTo>
                  <a:cubicBezTo>
                    <a:pt x="173" y="0"/>
                    <a:pt x="173" y="0"/>
                    <a:pt x="173" y="0"/>
                  </a:cubicBezTo>
                  <a:cubicBezTo>
                    <a:pt x="166" y="93"/>
                    <a:pt x="92" y="166"/>
                    <a:pt x="0" y="173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47" y="84"/>
                    <a:pt x="84" y="47"/>
                    <a:pt x="9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2252E87A-6A81-40D1-9461-95D5224F0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7894" y="2870200"/>
              <a:ext cx="520700" cy="515938"/>
            </a:xfrm>
            <a:custGeom>
              <a:avLst/>
              <a:gdLst>
                <a:gd name="T0" fmla="*/ 0 w 173"/>
                <a:gd name="T1" fmla="*/ 82 h 172"/>
                <a:gd name="T2" fmla="*/ 0 w 173"/>
                <a:gd name="T3" fmla="*/ 0 h 172"/>
                <a:gd name="T4" fmla="*/ 173 w 173"/>
                <a:gd name="T5" fmla="*/ 172 h 172"/>
                <a:gd name="T6" fmla="*/ 90 w 173"/>
                <a:gd name="T7" fmla="*/ 172 h 172"/>
                <a:gd name="T8" fmla="*/ 0 w 173"/>
                <a:gd name="T9" fmla="*/ 8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72">
                  <a:moveTo>
                    <a:pt x="0" y="8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2" y="7"/>
                    <a:pt x="166" y="80"/>
                    <a:pt x="173" y="172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84" y="126"/>
                    <a:pt x="47" y="88"/>
                    <a:pt x="0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ADBD0F45-41D0-4808-9E29-70A3C395B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375" y="2870200"/>
              <a:ext cx="515938" cy="515938"/>
            </a:xfrm>
            <a:custGeom>
              <a:avLst/>
              <a:gdLst>
                <a:gd name="T0" fmla="*/ 82 w 172"/>
                <a:gd name="T1" fmla="*/ 172 h 172"/>
                <a:gd name="T2" fmla="*/ 0 w 172"/>
                <a:gd name="T3" fmla="*/ 172 h 172"/>
                <a:gd name="T4" fmla="*/ 172 w 172"/>
                <a:gd name="T5" fmla="*/ 0 h 172"/>
                <a:gd name="T6" fmla="*/ 172 w 172"/>
                <a:gd name="T7" fmla="*/ 82 h 172"/>
                <a:gd name="T8" fmla="*/ 82 w 172"/>
                <a:gd name="T9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72">
                  <a:moveTo>
                    <a:pt x="82" y="172"/>
                  </a:moveTo>
                  <a:cubicBezTo>
                    <a:pt x="0" y="172"/>
                    <a:pt x="0" y="172"/>
                    <a:pt x="0" y="172"/>
                  </a:cubicBezTo>
                  <a:cubicBezTo>
                    <a:pt x="6" y="80"/>
                    <a:pt x="80" y="7"/>
                    <a:pt x="172" y="0"/>
                  </a:cubicBezTo>
                  <a:cubicBezTo>
                    <a:pt x="172" y="82"/>
                    <a:pt x="172" y="82"/>
                    <a:pt x="172" y="82"/>
                  </a:cubicBezTo>
                  <a:cubicBezTo>
                    <a:pt x="125" y="88"/>
                    <a:pt x="88" y="126"/>
                    <a:pt x="82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D570AF8D-5346-44BD-82DE-4E39FE2807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931221" y="2147002"/>
            <a:ext cx="1052680" cy="10526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2050594-ED75-4BD6-9F30-3FF422F2D1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324312" y="2268027"/>
            <a:ext cx="1052680" cy="10526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8342780-6568-4E96-8C62-B4B262CB8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931221" y="4576001"/>
            <a:ext cx="1052680" cy="105268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2195816-E0EF-4C06-9319-FA2742100C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208099" y="4576001"/>
            <a:ext cx="1052680" cy="105268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F8A7EC5-3DC6-491A-B43F-24CA6DEFBE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1318" y="2147002"/>
            <a:ext cx="10769364" cy="3481679"/>
            <a:chOff x="788154" y="2147002"/>
            <a:chExt cx="10769364" cy="3481679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7632067-409A-4C6C-9C61-655CF362D017}"/>
                </a:ext>
              </a:extLst>
            </p:cNvPr>
            <p:cNvGrpSpPr/>
            <p:nvPr/>
          </p:nvGrpSpPr>
          <p:grpSpPr>
            <a:xfrm>
              <a:off x="8324290" y="2147002"/>
              <a:ext cx="3233228" cy="1313007"/>
              <a:chOff x="8209472" y="2043791"/>
              <a:chExt cx="3233228" cy="1313007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BF6ABAB-99E8-47DB-B0E7-7897C92C3938}"/>
                  </a:ext>
                </a:extLst>
              </p:cNvPr>
              <p:cNvSpPr txBox="1"/>
              <p:nvPr/>
            </p:nvSpPr>
            <p:spPr>
              <a:xfrm>
                <a:off x="8209472" y="2371913"/>
                <a:ext cx="3233228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 dirty="0" smtClean="0"/>
                  <a:t>An integration of Student Equity, BSI, and SSSP, student equity and achievement metrics are driven directly off the SSM Dashboard.</a:t>
                </a:r>
                <a:endParaRPr lang="en-US" sz="1600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A8B7CBA-912D-4B48-A3A6-8510F1ACEF46}"/>
                  </a:ext>
                </a:extLst>
              </p:cNvPr>
              <p:cNvSpPr txBox="1"/>
              <p:nvPr/>
            </p:nvSpPr>
            <p:spPr>
              <a:xfrm>
                <a:off x="8209472" y="2043791"/>
                <a:ext cx="323322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1" dirty="0" smtClean="0"/>
                  <a:t>Student Equity and Achievement</a:t>
                </a:r>
                <a:endParaRPr lang="en-US" b="1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704045F-06DF-4855-BAA9-72DBCFFEC77E}"/>
                </a:ext>
              </a:extLst>
            </p:cNvPr>
            <p:cNvGrpSpPr/>
            <p:nvPr/>
          </p:nvGrpSpPr>
          <p:grpSpPr>
            <a:xfrm>
              <a:off x="8324290" y="4315673"/>
              <a:ext cx="3233228" cy="1313008"/>
              <a:chOff x="8324290" y="4315673"/>
              <a:chExt cx="3233228" cy="1313008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843676A-60C6-4359-9F0F-B8AE0300D43B}"/>
                  </a:ext>
                </a:extLst>
              </p:cNvPr>
              <p:cNvSpPr txBox="1"/>
              <p:nvPr/>
            </p:nvSpPr>
            <p:spPr>
              <a:xfrm>
                <a:off x="8324290" y="4315673"/>
                <a:ext cx="3233228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 dirty="0" smtClean="0"/>
                  <a:t>The Vision for Success directs colleges to increase completion and jobs attainment while decreasing equity gaps and units at graduation.</a:t>
                </a:r>
                <a:endParaRPr lang="en-US" sz="16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2B1BDB2-A577-4B8C-86DE-9B1FA359B37E}"/>
                  </a:ext>
                </a:extLst>
              </p:cNvPr>
              <p:cNvSpPr txBox="1"/>
              <p:nvPr/>
            </p:nvSpPr>
            <p:spPr>
              <a:xfrm>
                <a:off x="8324290" y="5351682"/>
                <a:ext cx="323322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1" dirty="0" smtClean="0"/>
                  <a:t>Vision for Success</a:t>
                </a:r>
                <a:endParaRPr lang="en-US" b="1" dirty="0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044F10B-8F3E-4EA6-8911-9BACF6193C46}"/>
                </a:ext>
              </a:extLst>
            </p:cNvPr>
            <p:cNvGrpSpPr/>
            <p:nvPr/>
          </p:nvGrpSpPr>
          <p:grpSpPr>
            <a:xfrm>
              <a:off x="788154" y="2147002"/>
              <a:ext cx="3233228" cy="1559228"/>
              <a:chOff x="8209472" y="2043791"/>
              <a:chExt cx="3233228" cy="1559228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E98DE8D-D741-4A2E-A595-F7320F8BE839}"/>
                  </a:ext>
                </a:extLst>
              </p:cNvPr>
              <p:cNvSpPr txBox="1"/>
              <p:nvPr/>
            </p:nvSpPr>
            <p:spPr>
              <a:xfrm>
                <a:off x="8209472" y="2371913"/>
                <a:ext cx="3233228" cy="1231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600" dirty="0" smtClean="0"/>
                  <a:t>In addition to FTES, colleges are now being funded on student success and access, especially to financial aid. Some of these data points are found in the Student Success Metrics Dashboard. </a:t>
                </a:r>
                <a:endParaRPr lang="en-US" sz="1600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EE0DDEB-94B0-4768-9871-27F6BE297153}"/>
                  </a:ext>
                </a:extLst>
              </p:cNvPr>
              <p:cNvSpPr txBox="1"/>
              <p:nvPr/>
            </p:nvSpPr>
            <p:spPr>
              <a:xfrm>
                <a:off x="8209472" y="2043791"/>
                <a:ext cx="323322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b="1" dirty="0" smtClean="0"/>
                  <a:t>Student Centered Funding Formula</a:t>
                </a:r>
                <a:endParaRPr lang="en-US" b="1" dirty="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7CFE83A-7B9A-4948-8C8F-A20544A4E3F8}"/>
                </a:ext>
              </a:extLst>
            </p:cNvPr>
            <p:cNvGrpSpPr/>
            <p:nvPr/>
          </p:nvGrpSpPr>
          <p:grpSpPr>
            <a:xfrm>
              <a:off x="788154" y="4315674"/>
              <a:ext cx="3233228" cy="1313007"/>
              <a:chOff x="8324290" y="4315674"/>
              <a:chExt cx="3233228" cy="1313007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0163476-7C3B-4403-BCBE-6E2197D4AF48}"/>
                  </a:ext>
                </a:extLst>
              </p:cNvPr>
              <p:cNvSpPr txBox="1"/>
              <p:nvPr/>
            </p:nvSpPr>
            <p:spPr>
              <a:xfrm>
                <a:off x="8324290" y="4315674"/>
                <a:ext cx="3233228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600" dirty="0" smtClean="0"/>
                  <a:t>A new dashboard that is accessed via the </a:t>
                </a:r>
                <a:r>
                  <a:rPr lang="en-US" sz="1600" dirty="0" err="1" smtClean="0"/>
                  <a:t>LaunchBoard</a:t>
                </a:r>
                <a:r>
                  <a:rPr lang="en-US" sz="1600" dirty="0" smtClean="0"/>
                  <a:t> which presents an integration and evolution of our statewide accountability metrics. </a:t>
                </a:r>
                <a:endParaRPr lang="en-US" sz="1600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CC98909-5ABB-4A3D-BC52-5BB105E69483}"/>
                  </a:ext>
                </a:extLst>
              </p:cNvPr>
              <p:cNvSpPr txBox="1"/>
              <p:nvPr/>
            </p:nvSpPr>
            <p:spPr>
              <a:xfrm>
                <a:off x="8324290" y="5351682"/>
                <a:ext cx="323322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b="1" dirty="0" smtClean="0"/>
                  <a:t>Student Success Metrics</a:t>
                </a:r>
                <a:endParaRPr lang="en-US" b="1" dirty="0"/>
              </a:p>
            </p:txBody>
          </p:sp>
        </p:grpSp>
      </p:grpSp>
      <p:grpSp>
        <p:nvGrpSpPr>
          <p:cNvPr id="75" name="Group 74" descr="This image is an icon of a human being. ">
            <a:extLst>
              <a:ext uri="{FF2B5EF4-FFF2-40B4-BE49-F238E27FC236}">
                <a16:creationId xmlns:a16="http://schemas.microsoft.com/office/drawing/2014/main" id="{03658782-57B9-4C48-9C71-07695163187A}"/>
              </a:ext>
            </a:extLst>
          </p:cNvPr>
          <p:cNvGrpSpPr/>
          <p:nvPr/>
        </p:nvGrpSpPr>
        <p:grpSpPr>
          <a:xfrm>
            <a:off x="7284682" y="2522553"/>
            <a:ext cx="345758" cy="301578"/>
            <a:chOff x="9312275" y="5386388"/>
            <a:chExt cx="285750" cy="249238"/>
          </a:xfrm>
          <a:solidFill>
            <a:schemeClr val="bg1"/>
          </a:solidFill>
        </p:grpSpPr>
        <p:sp>
          <p:nvSpPr>
            <p:cNvPr id="76" name="Freeform 3445">
              <a:extLst>
                <a:ext uri="{FF2B5EF4-FFF2-40B4-BE49-F238E27FC236}">
                  <a16:creationId xmlns:a16="http://schemas.microsoft.com/office/drawing/2014/main" id="{7542754E-CB96-41C7-B68A-87941CFD3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275" y="5386388"/>
              <a:ext cx="225425" cy="249238"/>
            </a:xfrm>
            <a:custGeom>
              <a:avLst/>
              <a:gdLst>
                <a:gd name="T0" fmla="*/ 384 w 569"/>
                <a:gd name="T1" fmla="*/ 376 h 628"/>
                <a:gd name="T2" fmla="*/ 359 w 569"/>
                <a:gd name="T3" fmla="*/ 309 h 628"/>
                <a:gd name="T4" fmla="*/ 379 w 569"/>
                <a:gd name="T5" fmla="*/ 290 h 628"/>
                <a:gd name="T6" fmla="*/ 397 w 569"/>
                <a:gd name="T7" fmla="*/ 253 h 628"/>
                <a:gd name="T8" fmla="*/ 406 w 569"/>
                <a:gd name="T9" fmla="*/ 213 h 628"/>
                <a:gd name="T10" fmla="*/ 415 w 569"/>
                <a:gd name="T11" fmla="*/ 203 h 628"/>
                <a:gd name="T12" fmla="*/ 420 w 569"/>
                <a:gd name="T13" fmla="*/ 184 h 628"/>
                <a:gd name="T14" fmla="*/ 416 w 569"/>
                <a:gd name="T15" fmla="*/ 154 h 628"/>
                <a:gd name="T16" fmla="*/ 411 w 569"/>
                <a:gd name="T17" fmla="*/ 123 h 628"/>
                <a:gd name="T18" fmla="*/ 420 w 569"/>
                <a:gd name="T19" fmla="*/ 78 h 628"/>
                <a:gd name="T20" fmla="*/ 415 w 569"/>
                <a:gd name="T21" fmla="*/ 46 h 628"/>
                <a:gd name="T22" fmla="*/ 402 w 569"/>
                <a:gd name="T23" fmla="*/ 28 h 628"/>
                <a:gd name="T24" fmla="*/ 382 w 569"/>
                <a:gd name="T25" fmla="*/ 15 h 628"/>
                <a:gd name="T26" fmla="*/ 341 w 569"/>
                <a:gd name="T27" fmla="*/ 3 h 628"/>
                <a:gd name="T28" fmla="*/ 291 w 569"/>
                <a:gd name="T29" fmla="*/ 1 h 628"/>
                <a:gd name="T30" fmla="*/ 245 w 569"/>
                <a:gd name="T31" fmla="*/ 10 h 628"/>
                <a:gd name="T32" fmla="*/ 213 w 569"/>
                <a:gd name="T33" fmla="*/ 27 h 628"/>
                <a:gd name="T34" fmla="*/ 200 w 569"/>
                <a:gd name="T35" fmla="*/ 42 h 628"/>
                <a:gd name="T36" fmla="*/ 181 w 569"/>
                <a:gd name="T37" fmla="*/ 44 h 628"/>
                <a:gd name="T38" fmla="*/ 163 w 569"/>
                <a:gd name="T39" fmla="*/ 56 h 628"/>
                <a:gd name="T40" fmla="*/ 154 w 569"/>
                <a:gd name="T41" fmla="*/ 86 h 628"/>
                <a:gd name="T42" fmla="*/ 164 w 569"/>
                <a:gd name="T43" fmla="*/ 139 h 628"/>
                <a:gd name="T44" fmla="*/ 160 w 569"/>
                <a:gd name="T45" fmla="*/ 141 h 628"/>
                <a:gd name="T46" fmla="*/ 153 w 569"/>
                <a:gd name="T47" fmla="*/ 154 h 628"/>
                <a:gd name="T48" fmla="*/ 149 w 569"/>
                <a:gd name="T49" fmla="*/ 184 h 628"/>
                <a:gd name="T50" fmla="*/ 153 w 569"/>
                <a:gd name="T51" fmla="*/ 202 h 628"/>
                <a:gd name="T52" fmla="*/ 163 w 569"/>
                <a:gd name="T53" fmla="*/ 213 h 628"/>
                <a:gd name="T54" fmla="*/ 169 w 569"/>
                <a:gd name="T55" fmla="*/ 236 h 628"/>
                <a:gd name="T56" fmla="*/ 180 w 569"/>
                <a:gd name="T57" fmla="*/ 268 h 628"/>
                <a:gd name="T58" fmla="*/ 203 w 569"/>
                <a:gd name="T59" fmla="*/ 299 h 628"/>
                <a:gd name="T60" fmla="*/ 215 w 569"/>
                <a:gd name="T61" fmla="*/ 367 h 628"/>
                <a:gd name="T62" fmla="*/ 177 w 569"/>
                <a:gd name="T63" fmla="*/ 381 h 628"/>
                <a:gd name="T64" fmla="*/ 111 w 569"/>
                <a:gd name="T65" fmla="*/ 404 h 628"/>
                <a:gd name="T66" fmla="*/ 47 w 569"/>
                <a:gd name="T67" fmla="*/ 434 h 628"/>
                <a:gd name="T68" fmla="*/ 22 w 569"/>
                <a:gd name="T69" fmla="*/ 456 h 628"/>
                <a:gd name="T70" fmla="*/ 10 w 569"/>
                <a:gd name="T71" fmla="*/ 487 h 628"/>
                <a:gd name="T72" fmla="*/ 1 w 569"/>
                <a:gd name="T73" fmla="*/ 557 h 628"/>
                <a:gd name="T74" fmla="*/ 0 w 569"/>
                <a:gd name="T75" fmla="*/ 620 h 628"/>
                <a:gd name="T76" fmla="*/ 11 w 569"/>
                <a:gd name="T77" fmla="*/ 628 h 628"/>
                <a:gd name="T78" fmla="*/ 565 w 569"/>
                <a:gd name="T79" fmla="*/ 624 h 628"/>
                <a:gd name="T80" fmla="*/ 569 w 569"/>
                <a:gd name="T81" fmla="*/ 597 h 628"/>
                <a:gd name="T82" fmla="*/ 562 w 569"/>
                <a:gd name="T83" fmla="*/ 510 h 628"/>
                <a:gd name="T84" fmla="*/ 551 w 569"/>
                <a:gd name="T85" fmla="*/ 461 h 628"/>
                <a:gd name="T86" fmla="*/ 537 w 569"/>
                <a:gd name="T87" fmla="*/ 444 h 628"/>
                <a:gd name="T88" fmla="*/ 484 w 569"/>
                <a:gd name="T89" fmla="*/ 413 h 628"/>
                <a:gd name="T90" fmla="*/ 408 w 569"/>
                <a:gd name="T91" fmla="*/ 385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9" h="628">
                  <a:moveTo>
                    <a:pt x="408" y="385"/>
                  </a:moveTo>
                  <a:lnTo>
                    <a:pt x="397" y="380"/>
                  </a:lnTo>
                  <a:lnTo>
                    <a:pt x="384" y="376"/>
                  </a:lnTo>
                  <a:lnTo>
                    <a:pt x="372" y="372"/>
                  </a:lnTo>
                  <a:lnTo>
                    <a:pt x="359" y="367"/>
                  </a:lnTo>
                  <a:lnTo>
                    <a:pt x="359" y="309"/>
                  </a:lnTo>
                  <a:lnTo>
                    <a:pt x="366" y="306"/>
                  </a:lnTo>
                  <a:lnTo>
                    <a:pt x="371" y="299"/>
                  </a:lnTo>
                  <a:lnTo>
                    <a:pt x="379" y="290"/>
                  </a:lnTo>
                  <a:lnTo>
                    <a:pt x="385" y="280"/>
                  </a:lnTo>
                  <a:lnTo>
                    <a:pt x="390" y="268"/>
                  </a:lnTo>
                  <a:lnTo>
                    <a:pt x="397" y="253"/>
                  </a:lnTo>
                  <a:lnTo>
                    <a:pt x="400" y="236"/>
                  </a:lnTo>
                  <a:lnTo>
                    <a:pt x="402" y="216"/>
                  </a:lnTo>
                  <a:lnTo>
                    <a:pt x="406" y="213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3"/>
                  </a:lnTo>
                  <a:lnTo>
                    <a:pt x="417" y="198"/>
                  </a:lnTo>
                  <a:lnTo>
                    <a:pt x="418" y="191"/>
                  </a:lnTo>
                  <a:lnTo>
                    <a:pt x="420" y="184"/>
                  </a:lnTo>
                  <a:lnTo>
                    <a:pt x="420" y="177"/>
                  </a:lnTo>
                  <a:lnTo>
                    <a:pt x="418" y="164"/>
                  </a:lnTo>
                  <a:lnTo>
                    <a:pt x="416" y="154"/>
                  </a:lnTo>
                  <a:lnTo>
                    <a:pt x="411" y="145"/>
                  </a:lnTo>
                  <a:lnTo>
                    <a:pt x="406" y="140"/>
                  </a:lnTo>
                  <a:lnTo>
                    <a:pt x="411" y="123"/>
                  </a:lnTo>
                  <a:lnTo>
                    <a:pt x="417" y="101"/>
                  </a:lnTo>
                  <a:lnTo>
                    <a:pt x="418" y="90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6"/>
                  </a:lnTo>
                  <a:lnTo>
                    <a:pt x="412" y="40"/>
                  </a:lnTo>
                  <a:lnTo>
                    <a:pt x="407" y="33"/>
                  </a:lnTo>
                  <a:lnTo>
                    <a:pt x="402" y="28"/>
                  </a:lnTo>
                  <a:lnTo>
                    <a:pt x="397" y="23"/>
                  </a:lnTo>
                  <a:lnTo>
                    <a:pt x="390" y="19"/>
                  </a:lnTo>
                  <a:lnTo>
                    <a:pt x="382" y="15"/>
                  </a:lnTo>
                  <a:lnTo>
                    <a:pt x="375" y="11"/>
                  </a:lnTo>
                  <a:lnTo>
                    <a:pt x="359" y="6"/>
                  </a:lnTo>
                  <a:lnTo>
                    <a:pt x="341" y="3"/>
                  </a:lnTo>
                  <a:lnTo>
                    <a:pt x="325" y="1"/>
                  </a:lnTo>
                  <a:lnTo>
                    <a:pt x="307" y="0"/>
                  </a:lnTo>
                  <a:lnTo>
                    <a:pt x="291" y="1"/>
                  </a:lnTo>
                  <a:lnTo>
                    <a:pt x="276" y="3"/>
                  </a:lnTo>
                  <a:lnTo>
                    <a:pt x="259" y="5"/>
                  </a:lnTo>
                  <a:lnTo>
                    <a:pt x="245" y="10"/>
                  </a:lnTo>
                  <a:lnTo>
                    <a:pt x="231" y="15"/>
                  </a:lnTo>
                  <a:lnTo>
                    <a:pt x="218" y="23"/>
                  </a:lnTo>
                  <a:lnTo>
                    <a:pt x="213" y="27"/>
                  </a:lnTo>
                  <a:lnTo>
                    <a:pt x="208" y="32"/>
                  </a:lnTo>
                  <a:lnTo>
                    <a:pt x="204" y="37"/>
                  </a:lnTo>
                  <a:lnTo>
                    <a:pt x="200" y="42"/>
                  </a:lnTo>
                  <a:lnTo>
                    <a:pt x="194" y="42"/>
                  </a:lnTo>
                  <a:lnTo>
                    <a:pt x="186" y="42"/>
                  </a:lnTo>
                  <a:lnTo>
                    <a:pt x="181" y="44"/>
                  </a:lnTo>
                  <a:lnTo>
                    <a:pt x="176" y="46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6"/>
                  </a:lnTo>
                  <a:lnTo>
                    <a:pt x="154" y="86"/>
                  </a:lnTo>
                  <a:lnTo>
                    <a:pt x="155" y="98"/>
                  </a:lnTo>
                  <a:lnTo>
                    <a:pt x="159" y="11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0" y="141"/>
                  </a:lnTo>
                  <a:lnTo>
                    <a:pt x="158" y="145"/>
                  </a:lnTo>
                  <a:lnTo>
                    <a:pt x="155" y="149"/>
                  </a:lnTo>
                  <a:lnTo>
                    <a:pt x="153" y="154"/>
                  </a:lnTo>
                  <a:lnTo>
                    <a:pt x="149" y="164"/>
                  </a:lnTo>
                  <a:lnTo>
                    <a:pt x="149" y="177"/>
                  </a:lnTo>
                  <a:lnTo>
                    <a:pt x="149" y="184"/>
                  </a:lnTo>
                  <a:lnTo>
                    <a:pt x="150" y="190"/>
                  </a:lnTo>
                  <a:lnTo>
                    <a:pt x="151" y="196"/>
                  </a:lnTo>
                  <a:lnTo>
                    <a:pt x="153" y="202"/>
                  </a:lnTo>
                  <a:lnTo>
                    <a:pt x="155" y="205"/>
                  </a:lnTo>
                  <a:lnTo>
                    <a:pt x="159" y="211"/>
                  </a:lnTo>
                  <a:lnTo>
                    <a:pt x="163" y="213"/>
                  </a:lnTo>
                  <a:lnTo>
                    <a:pt x="167" y="216"/>
                  </a:lnTo>
                  <a:lnTo>
                    <a:pt x="167" y="226"/>
                  </a:lnTo>
                  <a:lnTo>
                    <a:pt x="169" y="236"/>
                  </a:lnTo>
                  <a:lnTo>
                    <a:pt x="171" y="245"/>
                  </a:lnTo>
                  <a:lnTo>
                    <a:pt x="173" y="253"/>
                  </a:lnTo>
                  <a:lnTo>
                    <a:pt x="180" y="268"/>
                  </a:lnTo>
                  <a:lnTo>
                    <a:pt x="187" y="281"/>
                  </a:lnTo>
                  <a:lnTo>
                    <a:pt x="195" y="291"/>
                  </a:lnTo>
                  <a:lnTo>
                    <a:pt x="203" y="299"/>
                  </a:lnTo>
                  <a:lnTo>
                    <a:pt x="209" y="306"/>
                  </a:lnTo>
                  <a:lnTo>
                    <a:pt x="215" y="311"/>
                  </a:lnTo>
                  <a:lnTo>
                    <a:pt x="215" y="367"/>
                  </a:lnTo>
                  <a:lnTo>
                    <a:pt x="203" y="372"/>
                  </a:lnTo>
                  <a:lnTo>
                    <a:pt x="190" y="376"/>
                  </a:lnTo>
                  <a:lnTo>
                    <a:pt x="177" y="381"/>
                  </a:lnTo>
                  <a:lnTo>
                    <a:pt x="164" y="385"/>
                  </a:lnTo>
                  <a:lnTo>
                    <a:pt x="137" y="395"/>
                  </a:lnTo>
                  <a:lnTo>
                    <a:pt x="111" y="404"/>
                  </a:lnTo>
                  <a:lnTo>
                    <a:pt x="87" y="413"/>
                  </a:lnTo>
                  <a:lnTo>
                    <a:pt x="65" y="424"/>
                  </a:lnTo>
                  <a:lnTo>
                    <a:pt x="47" y="434"/>
                  </a:lnTo>
                  <a:lnTo>
                    <a:pt x="32" y="444"/>
                  </a:lnTo>
                  <a:lnTo>
                    <a:pt x="25" y="449"/>
                  </a:lnTo>
                  <a:lnTo>
                    <a:pt x="22" y="456"/>
                  </a:lnTo>
                  <a:lnTo>
                    <a:pt x="18" y="462"/>
                  </a:lnTo>
                  <a:lnTo>
                    <a:pt x="14" y="467"/>
                  </a:lnTo>
                  <a:lnTo>
                    <a:pt x="10" y="487"/>
                  </a:lnTo>
                  <a:lnTo>
                    <a:pt x="6" y="510"/>
                  </a:lnTo>
                  <a:lnTo>
                    <a:pt x="4" y="533"/>
                  </a:lnTo>
                  <a:lnTo>
                    <a:pt x="1" y="557"/>
                  </a:lnTo>
                  <a:lnTo>
                    <a:pt x="0" y="597"/>
                  </a:lnTo>
                  <a:lnTo>
                    <a:pt x="0" y="616"/>
                  </a:lnTo>
                  <a:lnTo>
                    <a:pt x="0" y="620"/>
                  </a:lnTo>
                  <a:lnTo>
                    <a:pt x="2" y="624"/>
                  </a:lnTo>
                  <a:lnTo>
                    <a:pt x="6" y="627"/>
                  </a:lnTo>
                  <a:lnTo>
                    <a:pt x="11" y="628"/>
                  </a:lnTo>
                  <a:lnTo>
                    <a:pt x="557" y="628"/>
                  </a:lnTo>
                  <a:lnTo>
                    <a:pt x="561" y="627"/>
                  </a:lnTo>
                  <a:lnTo>
                    <a:pt x="565" y="624"/>
                  </a:lnTo>
                  <a:lnTo>
                    <a:pt x="567" y="620"/>
                  </a:lnTo>
                  <a:lnTo>
                    <a:pt x="569" y="616"/>
                  </a:lnTo>
                  <a:lnTo>
                    <a:pt x="569" y="597"/>
                  </a:lnTo>
                  <a:lnTo>
                    <a:pt x="567" y="557"/>
                  </a:lnTo>
                  <a:lnTo>
                    <a:pt x="565" y="533"/>
                  </a:lnTo>
                  <a:lnTo>
                    <a:pt x="562" y="510"/>
                  </a:lnTo>
                  <a:lnTo>
                    <a:pt x="558" y="487"/>
                  </a:lnTo>
                  <a:lnTo>
                    <a:pt x="555" y="467"/>
                  </a:lnTo>
                  <a:lnTo>
                    <a:pt x="551" y="461"/>
                  </a:lnTo>
                  <a:lnTo>
                    <a:pt x="547" y="456"/>
                  </a:lnTo>
                  <a:lnTo>
                    <a:pt x="543" y="449"/>
                  </a:lnTo>
                  <a:lnTo>
                    <a:pt x="537" y="444"/>
                  </a:lnTo>
                  <a:lnTo>
                    <a:pt x="522" y="433"/>
                  </a:lnTo>
                  <a:lnTo>
                    <a:pt x="504" y="422"/>
                  </a:lnTo>
                  <a:lnTo>
                    <a:pt x="484" y="413"/>
                  </a:lnTo>
                  <a:lnTo>
                    <a:pt x="461" y="404"/>
                  </a:lnTo>
                  <a:lnTo>
                    <a:pt x="435" y="394"/>
                  </a:lnTo>
                  <a:lnTo>
                    <a:pt x="408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3446">
              <a:extLst>
                <a:ext uri="{FF2B5EF4-FFF2-40B4-BE49-F238E27FC236}">
                  <a16:creationId xmlns:a16="http://schemas.microsoft.com/office/drawing/2014/main" id="{334072C5-8E7E-4A65-ABAD-8FD2AA02B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5313" y="5387975"/>
              <a:ext cx="112712" cy="247650"/>
            </a:xfrm>
            <a:custGeom>
              <a:avLst/>
              <a:gdLst>
                <a:gd name="T0" fmla="*/ 258 w 281"/>
                <a:gd name="T1" fmla="*/ 450 h 625"/>
                <a:gd name="T2" fmla="*/ 234 w 281"/>
                <a:gd name="T3" fmla="*/ 428 h 625"/>
                <a:gd name="T4" fmla="*/ 199 w 281"/>
                <a:gd name="T5" fmla="*/ 408 h 625"/>
                <a:gd name="T6" fmla="*/ 103 w 281"/>
                <a:gd name="T7" fmla="*/ 367 h 625"/>
                <a:gd name="T8" fmla="*/ 65 w 281"/>
                <a:gd name="T9" fmla="*/ 319 h 625"/>
                <a:gd name="T10" fmla="*/ 86 w 281"/>
                <a:gd name="T11" fmla="*/ 301 h 625"/>
                <a:gd name="T12" fmla="*/ 108 w 281"/>
                <a:gd name="T13" fmla="*/ 265 h 625"/>
                <a:gd name="T14" fmla="*/ 113 w 281"/>
                <a:gd name="T15" fmla="*/ 238 h 625"/>
                <a:gd name="T16" fmla="*/ 122 w 281"/>
                <a:gd name="T17" fmla="*/ 223 h 625"/>
                <a:gd name="T18" fmla="*/ 130 w 281"/>
                <a:gd name="T19" fmla="*/ 209 h 625"/>
                <a:gd name="T20" fmla="*/ 132 w 281"/>
                <a:gd name="T21" fmla="*/ 188 h 625"/>
                <a:gd name="T22" fmla="*/ 123 w 281"/>
                <a:gd name="T23" fmla="*/ 157 h 625"/>
                <a:gd name="T24" fmla="*/ 118 w 281"/>
                <a:gd name="T25" fmla="*/ 151 h 625"/>
                <a:gd name="T26" fmla="*/ 131 w 281"/>
                <a:gd name="T27" fmla="*/ 97 h 625"/>
                <a:gd name="T28" fmla="*/ 130 w 281"/>
                <a:gd name="T29" fmla="*/ 59 h 625"/>
                <a:gd name="T30" fmla="*/ 117 w 281"/>
                <a:gd name="T31" fmla="*/ 35 h 625"/>
                <a:gd name="T32" fmla="*/ 94 w 281"/>
                <a:gd name="T33" fmla="*/ 15 h 625"/>
                <a:gd name="T34" fmla="*/ 65 w 281"/>
                <a:gd name="T35" fmla="*/ 2 h 625"/>
                <a:gd name="T36" fmla="*/ 38 w 281"/>
                <a:gd name="T37" fmla="*/ 0 h 625"/>
                <a:gd name="T38" fmla="*/ 13 w 281"/>
                <a:gd name="T39" fmla="*/ 7 h 625"/>
                <a:gd name="T40" fmla="*/ 0 w 281"/>
                <a:gd name="T41" fmla="*/ 20 h 625"/>
                <a:gd name="T42" fmla="*/ 5 w 281"/>
                <a:gd name="T43" fmla="*/ 32 h 625"/>
                <a:gd name="T44" fmla="*/ 18 w 281"/>
                <a:gd name="T45" fmla="*/ 32 h 625"/>
                <a:gd name="T46" fmla="*/ 38 w 281"/>
                <a:gd name="T47" fmla="*/ 24 h 625"/>
                <a:gd name="T48" fmla="*/ 67 w 281"/>
                <a:gd name="T49" fmla="*/ 28 h 625"/>
                <a:gd name="T50" fmla="*/ 89 w 281"/>
                <a:gd name="T51" fmla="*/ 41 h 625"/>
                <a:gd name="T52" fmla="*/ 103 w 281"/>
                <a:gd name="T53" fmla="*/ 56 h 625"/>
                <a:gd name="T54" fmla="*/ 108 w 281"/>
                <a:gd name="T55" fmla="*/ 75 h 625"/>
                <a:gd name="T56" fmla="*/ 105 w 281"/>
                <a:gd name="T57" fmla="*/ 107 h 625"/>
                <a:gd name="T58" fmla="*/ 92 w 281"/>
                <a:gd name="T59" fmla="*/ 152 h 625"/>
                <a:gd name="T60" fmla="*/ 94 w 281"/>
                <a:gd name="T61" fmla="*/ 166 h 625"/>
                <a:gd name="T62" fmla="*/ 104 w 281"/>
                <a:gd name="T63" fmla="*/ 172 h 625"/>
                <a:gd name="T64" fmla="*/ 109 w 281"/>
                <a:gd name="T65" fmla="*/ 188 h 625"/>
                <a:gd name="T66" fmla="*/ 104 w 281"/>
                <a:gd name="T67" fmla="*/ 206 h 625"/>
                <a:gd name="T68" fmla="*/ 94 w 281"/>
                <a:gd name="T69" fmla="*/ 210 h 625"/>
                <a:gd name="T70" fmla="*/ 90 w 281"/>
                <a:gd name="T71" fmla="*/ 231 h 625"/>
                <a:gd name="T72" fmla="*/ 85 w 281"/>
                <a:gd name="T73" fmla="*/ 259 h 625"/>
                <a:gd name="T74" fmla="*/ 55 w 281"/>
                <a:gd name="T75" fmla="*/ 297 h 625"/>
                <a:gd name="T76" fmla="*/ 44 w 281"/>
                <a:gd name="T77" fmla="*/ 306 h 625"/>
                <a:gd name="T78" fmla="*/ 41 w 281"/>
                <a:gd name="T79" fmla="*/ 360 h 625"/>
                <a:gd name="T80" fmla="*/ 46 w 281"/>
                <a:gd name="T81" fmla="*/ 371 h 625"/>
                <a:gd name="T82" fmla="*/ 119 w 281"/>
                <a:gd name="T83" fmla="*/ 399 h 625"/>
                <a:gd name="T84" fmla="*/ 222 w 281"/>
                <a:gd name="T85" fmla="*/ 449 h 625"/>
                <a:gd name="T86" fmla="*/ 241 w 281"/>
                <a:gd name="T87" fmla="*/ 467 h 625"/>
                <a:gd name="T88" fmla="*/ 250 w 281"/>
                <a:gd name="T89" fmla="*/ 503 h 625"/>
                <a:gd name="T90" fmla="*/ 257 w 281"/>
                <a:gd name="T91" fmla="*/ 574 h 625"/>
                <a:gd name="T92" fmla="*/ 204 w 281"/>
                <a:gd name="T93" fmla="*/ 602 h 625"/>
                <a:gd name="T94" fmla="*/ 196 w 281"/>
                <a:gd name="T95" fmla="*/ 613 h 625"/>
                <a:gd name="T96" fmla="*/ 204 w 281"/>
                <a:gd name="T97" fmla="*/ 624 h 625"/>
                <a:gd name="T98" fmla="*/ 273 w 281"/>
                <a:gd name="T99" fmla="*/ 624 h 625"/>
                <a:gd name="T100" fmla="*/ 281 w 281"/>
                <a:gd name="T101" fmla="*/ 613 h 625"/>
                <a:gd name="T102" fmla="*/ 277 w 281"/>
                <a:gd name="T103" fmla="*/ 530 h 625"/>
                <a:gd name="T104" fmla="*/ 267 w 281"/>
                <a:gd name="T105" fmla="*/ 464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1" h="625">
                  <a:moveTo>
                    <a:pt x="267" y="464"/>
                  </a:moveTo>
                  <a:lnTo>
                    <a:pt x="263" y="457"/>
                  </a:lnTo>
                  <a:lnTo>
                    <a:pt x="258" y="450"/>
                  </a:lnTo>
                  <a:lnTo>
                    <a:pt x="252" y="443"/>
                  </a:lnTo>
                  <a:lnTo>
                    <a:pt x="244" y="435"/>
                  </a:lnTo>
                  <a:lnTo>
                    <a:pt x="234" y="428"/>
                  </a:lnTo>
                  <a:lnTo>
                    <a:pt x="223" y="421"/>
                  </a:lnTo>
                  <a:lnTo>
                    <a:pt x="212" y="414"/>
                  </a:lnTo>
                  <a:lnTo>
                    <a:pt x="199" y="408"/>
                  </a:lnTo>
                  <a:lnTo>
                    <a:pt x="169" y="394"/>
                  </a:lnTo>
                  <a:lnTo>
                    <a:pt x="137" y="381"/>
                  </a:lnTo>
                  <a:lnTo>
                    <a:pt x="103" y="367"/>
                  </a:lnTo>
                  <a:lnTo>
                    <a:pt x="65" y="353"/>
                  </a:lnTo>
                  <a:lnTo>
                    <a:pt x="65" y="353"/>
                  </a:lnTo>
                  <a:lnTo>
                    <a:pt x="65" y="319"/>
                  </a:lnTo>
                  <a:lnTo>
                    <a:pt x="72" y="315"/>
                  </a:lnTo>
                  <a:lnTo>
                    <a:pt x="78" y="309"/>
                  </a:lnTo>
                  <a:lnTo>
                    <a:pt x="86" y="301"/>
                  </a:lnTo>
                  <a:lnTo>
                    <a:pt x="94" y="292"/>
                  </a:lnTo>
                  <a:lnTo>
                    <a:pt x="101" y="279"/>
                  </a:lnTo>
                  <a:lnTo>
                    <a:pt x="108" y="265"/>
                  </a:lnTo>
                  <a:lnTo>
                    <a:pt x="110" y="256"/>
                  </a:lnTo>
                  <a:lnTo>
                    <a:pt x="112" y="247"/>
                  </a:lnTo>
                  <a:lnTo>
                    <a:pt x="113" y="238"/>
                  </a:lnTo>
                  <a:lnTo>
                    <a:pt x="114" y="228"/>
                  </a:lnTo>
                  <a:lnTo>
                    <a:pt x="118" y="226"/>
                  </a:lnTo>
                  <a:lnTo>
                    <a:pt x="122" y="223"/>
                  </a:lnTo>
                  <a:lnTo>
                    <a:pt x="125" y="219"/>
                  </a:lnTo>
                  <a:lnTo>
                    <a:pt x="127" y="215"/>
                  </a:lnTo>
                  <a:lnTo>
                    <a:pt x="130" y="209"/>
                  </a:lnTo>
                  <a:lnTo>
                    <a:pt x="131" y="202"/>
                  </a:lnTo>
                  <a:lnTo>
                    <a:pt x="132" y="196"/>
                  </a:lnTo>
                  <a:lnTo>
                    <a:pt x="132" y="188"/>
                  </a:lnTo>
                  <a:lnTo>
                    <a:pt x="131" y="177"/>
                  </a:lnTo>
                  <a:lnTo>
                    <a:pt x="128" y="166"/>
                  </a:lnTo>
                  <a:lnTo>
                    <a:pt x="123" y="157"/>
                  </a:lnTo>
                  <a:lnTo>
                    <a:pt x="117" y="151"/>
                  </a:lnTo>
                  <a:lnTo>
                    <a:pt x="118" y="151"/>
                  </a:lnTo>
                  <a:lnTo>
                    <a:pt x="118" y="151"/>
                  </a:lnTo>
                  <a:lnTo>
                    <a:pt x="123" y="133"/>
                  </a:lnTo>
                  <a:lnTo>
                    <a:pt x="130" y="110"/>
                  </a:lnTo>
                  <a:lnTo>
                    <a:pt x="131" y="97"/>
                  </a:lnTo>
                  <a:lnTo>
                    <a:pt x="132" y="84"/>
                  </a:lnTo>
                  <a:lnTo>
                    <a:pt x="132" y="71"/>
                  </a:lnTo>
                  <a:lnTo>
                    <a:pt x="130" y="59"/>
                  </a:lnTo>
                  <a:lnTo>
                    <a:pt x="127" y="51"/>
                  </a:lnTo>
                  <a:lnTo>
                    <a:pt x="122" y="43"/>
                  </a:lnTo>
                  <a:lnTo>
                    <a:pt x="117" y="35"/>
                  </a:lnTo>
                  <a:lnTo>
                    <a:pt x="110" y="28"/>
                  </a:lnTo>
                  <a:lnTo>
                    <a:pt x="103" y="21"/>
                  </a:lnTo>
                  <a:lnTo>
                    <a:pt x="94" y="15"/>
                  </a:lnTo>
                  <a:lnTo>
                    <a:pt x="85" y="10"/>
                  </a:lnTo>
                  <a:lnTo>
                    <a:pt x="76" y="6"/>
                  </a:lnTo>
                  <a:lnTo>
                    <a:pt x="65" y="2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9" y="2"/>
                  </a:lnTo>
                  <a:lnTo>
                    <a:pt x="22" y="3"/>
                  </a:lnTo>
                  <a:lnTo>
                    <a:pt x="13" y="7"/>
                  </a:lnTo>
                  <a:lnTo>
                    <a:pt x="5" y="12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5" y="32"/>
                  </a:lnTo>
                  <a:lnTo>
                    <a:pt x="9" y="34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6" y="29"/>
                  </a:lnTo>
                  <a:lnTo>
                    <a:pt x="32" y="26"/>
                  </a:lnTo>
                  <a:lnTo>
                    <a:pt x="38" y="24"/>
                  </a:lnTo>
                  <a:lnTo>
                    <a:pt x="45" y="24"/>
                  </a:lnTo>
                  <a:lnTo>
                    <a:pt x="56" y="25"/>
                  </a:lnTo>
                  <a:lnTo>
                    <a:pt x="67" y="28"/>
                  </a:lnTo>
                  <a:lnTo>
                    <a:pt x="74" y="32"/>
                  </a:lnTo>
                  <a:lnTo>
                    <a:pt x="82" y="35"/>
                  </a:lnTo>
                  <a:lnTo>
                    <a:pt x="89" y="41"/>
                  </a:lnTo>
                  <a:lnTo>
                    <a:pt x="94" y="46"/>
                  </a:lnTo>
                  <a:lnTo>
                    <a:pt x="99" y="51"/>
                  </a:lnTo>
                  <a:lnTo>
                    <a:pt x="103" y="56"/>
                  </a:lnTo>
                  <a:lnTo>
                    <a:pt x="105" y="61"/>
                  </a:lnTo>
                  <a:lnTo>
                    <a:pt x="107" y="65"/>
                  </a:lnTo>
                  <a:lnTo>
                    <a:pt x="108" y="75"/>
                  </a:lnTo>
                  <a:lnTo>
                    <a:pt x="108" y="86"/>
                  </a:lnTo>
                  <a:lnTo>
                    <a:pt x="108" y="97"/>
                  </a:lnTo>
                  <a:lnTo>
                    <a:pt x="105" y="107"/>
                  </a:lnTo>
                  <a:lnTo>
                    <a:pt x="100" y="127"/>
                  </a:lnTo>
                  <a:lnTo>
                    <a:pt x="95" y="142"/>
                  </a:lnTo>
                  <a:lnTo>
                    <a:pt x="92" y="152"/>
                  </a:lnTo>
                  <a:lnTo>
                    <a:pt x="91" y="159"/>
                  </a:lnTo>
                  <a:lnTo>
                    <a:pt x="91" y="163"/>
                  </a:lnTo>
                  <a:lnTo>
                    <a:pt x="94" y="166"/>
                  </a:lnTo>
                  <a:lnTo>
                    <a:pt x="98" y="169"/>
                  </a:lnTo>
                  <a:lnTo>
                    <a:pt x="103" y="170"/>
                  </a:lnTo>
                  <a:lnTo>
                    <a:pt x="104" y="172"/>
                  </a:lnTo>
                  <a:lnTo>
                    <a:pt x="107" y="175"/>
                  </a:lnTo>
                  <a:lnTo>
                    <a:pt x="108" y="181"/>
                  </a:lnTo>
                  <a:lnTo>
                    <a:pt x="109" y="188"/>
                  </a:lnTo>
                  <a:lnTo>
                    <a:pt x="108" y="197"/>
                  </a:lnTo>
                  <a:lnTo>
                    <a:pt x="105" y="204"/>
                  </a:lnTo>
                  <a:lnTo>
                    <a:pt x="104" y="206"/>
                  </a:lnTo>
                  <a:lnTo>
                    <a:pt x="103" y="208"/>
                  </a:lnTo>
                  <a:lnTo>
                    <a:pt x="98" y="208"/>
                  </a:lnTo>
                  <a:lnTo>
                    <a:pt x="94" y="210"/>
                  </a:lnTo>
                  <a:lnTo>
                    <a:pt x="91" y="214"/>
                  </a:lnTo>
                  <a:lnTo>
                    <a:pt x="91" y="219"/>
                  </a:lnTo>
                  <a:lnTo>
                    <a:pt x="90" y="231"/>
                  </a:lnTo>
                  <a:lnTo>
                    <a:pt x="89" y="241"/>
                  </a:lnTo>
                  <a:lnTo>
                    <a:pt x="87" y="250"/>
                  </a:lnTo>
                  <a:lnTo>
                    <a:pt x="85" y="259"/>
                  </a:lnTo>
                  <a:lnTo>
                    <a:pt x="78" y="273"/>
                  </a:lnTo>
                  <a:lnTo>
                    <a:pt x="71" y="283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4"/>
                  </a:lnTo>
                  <a:lnTo>
                    <a:pt x="44" y="306"/>
                  </a:lnTo>
                  <a:lnTo>
                    <a:pt x="41" y="309"/>
                  </a:lnTo>
                  <a:lnTo>
                    <a:pt x="41" y="313"/>
                  </a:lnTo>
                  <a:lnTo>
                    <a:pt x="41" y="360"/>
                  </a:lnTo>
                  <a:lnTo>
                    <a:pt x="41" y="364"/>
                  </a:lnTo>
                  <a:lnTo>
                    <a:pt x="44" y="368"/>
                  </a:lnTo>
                  <a:lnTo>
                    <a:pt x="46" y="371"/>
                  </a:lnTo>
                  <a:lnTo>
                    <a:pt x="49" y="372"/>
                  </a:lnTo>
                  <a:lnTo>
                    <a:pt x="58" y="376"/>
                  </a:lnTo>
                  <a:lnTo>
                    <a:pt x="119" y="399"/>
                  </a:lnTo>
                  <a:lnTo>
                    <a:pt x="177" y="423"/>
                  </a:lnTo>
                  <a:lnTo>
                    <a:pt x="202" y="436"/>
                  </a:lnTo>
                  <a:lnTo>
                    <a:pt x="222" y="449"/>
                  </a:lnTo>
                  <a:lnTo>
                    <a:pt x="230" y="454"/>
                  </a:lnTo>
                  <a:lnTo>
                    <a:pt x="236" y="461"/>
                  </a:lnTo>
                  <a:lnTo>
                    <a:pt x="241" y="467"/>
                  </a:lnTo>
                  <a:lnTo>
                    <a:pt x="244" y="472"/>
                  </a:lnTo>
                  <a:lnTo>
                    <a:pt x="248" y="486"/>
                  </a:lnTo>
                  <a:lnTo>
                    <a:pt x="250" y="503"/>
                  </a:lnTo>
                  <a:lnTo>
                    <a:pt x="253" y="520"/>
                  </a:lnTo>
                  <a:lnTo>
                    <a:pt x="254" y="539"/>
                  </a:lnTo>
                  <a:lnTo>
                    <a:pt x="257" y="574"/>
                  </a:lnTo>
                  <a:lnTo>
                    <a:pt x="257" y="601"/>
                  </a:lnTo>
                  <a:lnTo>
                    <a:pt x="209" y="601"/>
                  </a:lnTo>
                  <a:lnTo>
                    <a:pt x="204" y="602"/>
                  </a:lnTo>
                  <a:lnTo>
                    <a:pt x="200" y="604"/>
                  </a:lnTo>
                  <a:lnTo>
                    <a:pt x="198" y="608"/>
                  </a:lnTo>
                  <a:lnTo>
                    <a:pt x="196" y="613"/>
                  </a:lnTo>
                  <a:lnTo>
                    <a:pt x="198" y="617"/>
                  </a:lnTo>
                  <a:lnTo>
                    <a:pt x="200" y="621"/>
                  </a:lnTo>
                  <a:lnTo>
                    <a:pt x="204" y="624"/>
                  </a:lnTo>
                  <a:lnTo>
                    <a:pt x="209" y="625"/>
                  </a:lnTo>
                  <a:lnTo>
                    <a:pt x="270" y="625"/>
                  </a:lnTo>
                  <a:lnTo>
                    <a:pt x="273" y="624"/>
                  </a:lnTo>
                  <a:lnTo>
                    <a:pt x="277" y="621"/>
                  </a:lnTo>
                  <a:lnTo>
                    <a:pt x="280" y="617"/>
                  </a:lnTo>
                  <a:lnTo>
                    <a:pt x="281" y="613"/>
                  </a:lnTo>
                  <a:lnTo>
                    <a:pt x="281" y="594"/>
                  </a:lnTo>
                  <a:lnTo>
                    <a:pt x="280" y="554"/>
                  </a:lnTo>
                  <a:lnTo>
                    <a:pt x="277" y="530"/>
                  </a:lnTo>
                  <a:lnTo>
                    <a:pt x="275" y="507"/>
                  </a:lnTo>
                  <a:lnTo>
                    <a:pt x="271" y="484"/>
                  </a:lnTo>
                  <a:lnTo>
                    <a:pt x="267" y="4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8" name="Group 77" descr="This image is an icon of a bar chart. ">
            <a:extLst>
              <a:ext uri="{FF2B5EF4-FFF2-40B4-BE49-F238E27FC236}">
                <a16:creationId xmlns:a16="http://schemas.microsoft.com/office/drawing/2014/main" id="{ABB60BDA-D4C1-4C07-BE44-8158EF962C92}"/>
              </a:ext>
            </a:extLst>
          </p:cNvPr>
          <p:cNvGrpSpPr/>
          <p:nvPr/>
        </p:nvGrpSpPr>
        <p:grpSpPr>
          <a:xfrm>
            <a:off x="7283722" y="4934265"/>
            <a:ext cx="347679" cy="336153"/>
            <a:chOff x="4892675" y="2501900"/>
            <a:chExt cx="287338" cy="277813"/>
          </a:xfrm>
          <a:solidFill>
            <a:schemeClr val="bg1"/>
          </a:solidFill>
        </p:grpSpPr>
        <p:sp>
          <p:nvSpPr>
            <p:cNvPr id="79" name="Freeform 300">
              <a:extLst>
                <a:ext uri="{FF2B5EF4-FFF2-40B4-BE49-F238E27FC236}">
                  <a16:creationId xmlns:a16="http://schemas.microsoft.com/office/drawing/2014/main" id="{079F1AF8-61FC-4E38-A00F-4F8AC7B28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425" y="2501900"/>
              <a:ext cx="227013" cy="157163"/>
            </a:xfrm>
            <a:custGeom>
              <a:avLst/>
              <a:gdLst>
                <a:gd name="T0" fmla="*/ 19 w 712"/>
                <a:gd name="T1" fmla="*/ 494 h 495"/>
                <a:gd name="T2" fmla="*/ 679 w 712"/>
                <a:gd name="T3" fmla="*/ 60 h 495"/>
                <a:gd name="T4" fmla="*/ 668 w 712"/>
                <a:gd name="T5" fmla="*/ 167 h 495"/>
                <a:gd name="T6" fmla="*/ 669 w 712"/>
                <a:gd name="T7" fmla="*/ 173 h 495"/>
                <a:gd name="T8" fmla="*/ 672 w 712"/>
                <a:gd name="T9" fmla="*/ 177 h 495"/>
                <a:gd name="T10" fmla="*/ 677 w 712"/>
                <a:gd name="T11" fmla="*/ 180 h 495"/>
                <a:gd name="T12" fmla="*/ 682 w 712"/>
                <a:gd name="T13" fmla="*/ 180 h 495"/>
                <a:gd name="T14" fmla="*/ 688 w 712"/>
                <a:gd name="T15" fmla="*/ 179 h 495"/>
                <a:gd name="T16" fmla="*/ 696 w 712"/>
                <a:gd name="T17" fmla="*/ 173 h 495"/>
                <a:gd name="T18" fmla="*/ 712 w 712"/>
                <a:gd name="T19" fmla="*/ 31 h 495"/>
                <a:gd name="T20" fmla="*/ 712 w 712"/>
                <a:gd name="T21" fmla="*/ 30 h 495"/>
                <a:gd name="T22" fmla="*/ 712 w 712"/>
                <a:gd name="T23" fmla="*/ 27 h 495"/>
                <a:gd name="T24" fmla="*/ 711 w 712"/>
                <a:gd name="T25" fmla="*/ 24 h 495"/>
                <a:gd name="T26" fmla="*/ 710 w 712"/>
                <a:gd name="T27" fmla="*/ 22 h 495"/>
                <a:gd name="T28" fmla="*/ 710 w 712"/>
                <a:gd name="T29" fmla="*/ 22 h 495"/>
                <a:gd name="T30" fmla="*/ 707 w 712"/>
                <a:gd name="T31" fmla="*/ 20 h 495"/>
                <a:gd name="T32" fmla="*/ 705 w 712"/>
                <a:gd name="T33" fmla="*/ 17 h 495"/>
                <a:gd name="T34" fmla="*/ 702 w 712"/>
                <a:gd name="T35" fmla="*/ 16 h 495"/>
                <a:gd name="T36" fmla="*/ 700 w 712"/>
                <a:gd name="T37" fmla="*/ 15 h 495"/>
                <a:gd name="T38" fmla="*/ 699 w 712"/>
                <a:gd name="T39" fmla="*/ 15 h 495"/>
                <a:gd name="T40" fmla="*/ 561 w 712"/>
                <a:gd name="T41" fmla="*/ 0 h 495"/>
                <a:gd name="T42" fmla="*/ 555 w 712"/>
                <a:gd name="T43" fmla="*/ 1 h 495"/>
                <a:gd name="T44" fmla="*/ 551 w 712"/>
                <a:gd name="T45" fmla="*/ 6 h 495"/>
                <a:gd name="T46" fmla="*/ 548 w 712"/>
                <a:gd name="T47" fmla="*/ 11 h 495"/>
                <a:gd name="T48" fmla="*/ 547 w 712"/>
                <a:gd name="T49" fmla="*/ 16 h 495"/>
                <a:gd name="T50" fmla="*/ 549 w 712"/>
                <a:gd name="T51" fmla="*/ 22 h 495"/>
                <a:gd name="T52" fmla="*/ 552 w 712"/>
                <a:gd name="T53" fmla="*/ 27 h 495"/>
                <a:gd name="T54" fmla="*/ 557 w 712"/>
                <a:gd name="T55" fmla="*/ 29 h 495"/>
                <a:gd name="T56" fmla="*/ 654 w 712"/>
                <a:gd name="T57" fmla="*/ 41 h 495"/>
                <a:gd name="T58" fmla="*/ 4 w 712"/>
                <a:gd name="T59" fmla="*/ 469 h 495"/>
                <a:gd name="T60" fmla="*/ 1 w 712"/>
                <a:gd name="T61" fmla="*/ 473 h 495"/>
                <a:gd name="T62" fmla="*/ 0 w 712"/>
                <a:gd name="T63" fmla="*/ 480 h 495"/>
                <a:gd name="T64" fmla="*/ 1 w 712"/>
                <a:gd name="T65" fmla="*/ 485 h 495"/>
                <a:gd name="T66" fmla="*/ 5 w 712"/>
                <a:gd name="T67" fmla="*/ 490 h 495"/>
                <a:gd name="T68" fmla="*/ 11 w 712"/>
                <a:gd name="T69" fmla="*/ 494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12" h="495">
                  <a:moveTo>
                    <a:pt x="15" y="495"/>
                  </a:moveTo>
                  <a:lnTo>
                    <a:pt x="19" y="494"/>
                  </a:lnTo>
                  <a:lnTo>
                    <a:pt x="23" y="493"/>
                  </a:lnTo>
                  <a:lnTo>
                    <a:pt x="679" y="60"/>
                  </a:lnTo>
                  <a:lnTo>
                    <a:pt x="668" y="164"/>
                  </a:lnTo>
                  <a:lnTo>
                    <a:pt x="668" y="167"/>
                  </a:lnTo>
                  <a:lnTo>
                    <a:pt x="668" y="170"/>
                  </a:lnTo>
                  <a:lnTo>
                    <a:pt x="669" y="173"/>
                  </a:lnTo>
                  <a:lnTo>
                    <a:pt x="671" y="175"/>
                  </a:lnTo>
                  <a:lnTo>
                    <a:pt x="672" y="177"/>
                  </a:lnTo>
                  <a:lnTo>
                    <a:pt x="675" y="179"/>
                  </a:lnTo>
                  <a:lnTo>
                    <a:pt x="677" y="180"/>
                  </a:lnTo>
                  <a:lnTo>
                    <a:pt x="681" y="180"/>
                  </a:lnTo>
                  <a:lnTo>
                    <a:pt x="682" y="180"/>
                  </a:lnTo>
                  <a:lnTo>
                    <a:pt x="682" y="180"/>
                  </a:lnTo>
                  <a:lnTo>
                    <a:pt x="688" y="179"/>
                  </a:lnTo>
                  <a:lnTo>
                    <a:pt x="692" y="177"/>
                  </a:lnTo>
                  <a:lnTo>
                    <a:pt x="696" y="173"/>
                  </a:lnTo>
                  <a:lnTo>
                    <a:pt x="697" y="168"/>
                  </a:lnTo>
                  <a:lnTo>
                    <a:pt x="712" y="31"/>
                  </a:lnTo>
                  <a:lnTo>
                    <a:pt x="712" y="31"/>
                  </a:lnTo>
                  <a:lnTo>
                    <a:pt x="712" y="30"/>
                  </a:lnTo>
                  <a:lnTo>
                    <a:pt x="712" y="28"/>
                  </a:lnTo>
                  <a:lnTo>
                    <a:pt x="712" y="27"/>
                  </a:lnTo>
                  <a:lnTo>
                    <a:pt x="712" y="25"/>
                  </a:lnTo>
                  <a:lnTo>
                    <a:pt x="711" y="24"/>
                  </a:lnTo>
                  <a:lnTo>
                    <a:pt x="711" y="23"/>
                  </a:lnTo>
                  <a:lnTo>
                    <a:pt x="710" y="22"/>
                  </a:lnTo>
                  <a:lnTo>
                    <a:pt x="710" y="22"/>
                  </a:lnTo>
                  <a:lnTo>
                    <a:pt x="710" y="22"/>
                  </a:lnTo>
                  <a:lnTo>
                    <a:pt x="709" y="21"/>
                  </a:lnTo>
                  <a:lnTo>
                    <a:pt x="707" y="20"/>
                  </a:lnTo>
                  <a:lnTo>
                    <a:pt x="706" y="18"/>
                  </a:lnTo>
                  <a:lnTo>
                    <a:pt x="705" y="17"/>
                  </a:lnTo>
                  <a:lnTo>
                    <a:pt x="704" y="17"/>
                  </a:lnTo>
                  <a:lnTo>
                    <a:pt x="702" y="16"/>
                  </a:lnTo>
                  <a:lnTo>
                    <a:pt x="701" y="16"/>
                  </a:lnTo>
                  <a:lnTo>
                    <a:pt x="700" y="15"/>
                  </a:lnTo>
                  <a:lnTo>
                    <a:pt x="699" y="15"/>
                  </a:lnTo>
                  <a:lnTo>
                    <a:pt x="699" y="15"/>
                  </a:lnTo>
                  <a:lnTo>
                    <a:pt x="564" y="0"/>
                  </a:lnTo>
                  <a:lnTo>
                    <a:pt x="561" y="0"/>
                  </a:lnTo>
                  <a:lnTo>
                    <a:pt x="557" y="0"/>
                  </a:lnTo>
                  <a:lnTo>
                    <a:pt x="555" y="1"/>
                  </a:lnTo>
                  <a:lnTo>
                    <a:pt x="553" y="3"/>
                  </a:lnTo>
                  <a:lnTo>
                    <a:pt x="551" y="6"/>
                  </a:lnTo>
                  <a:lnTo>
                    <a:pt x="549" y="8"/>
                  </a:lnTo>
                  <a:lnTo>
                    <a:pt x="548" y="11"/>
                  </a:lnTo>
                  <a:lnTo>
                    <a:pt x="547" y="13"/>
                  </a:lnTo>
                  <a:lnTo>
                    <a:pt x="547" y="16"/>
                  </a:lnTo>
                  <a:lnTo>
                    <a:pt x="548" y="20"/>
                  </a:lnTo>
                  <a:lnTo>
                    <a:pt x="549" y="22"/>
                  </a:lnTo>
                  <a:lnTo>
                    <a:pt x="550" y="25"/>
                  </a:lnTo>
                  <a:lnTo>
                    <a:pt x="552" y="27"/>
                  </a:lnTo>
                  <a:lnTo>
                    <a:pt x="554" y="28"/>
                  </a:lnTo>
                  <a:lnTo>
                    <a:pt x="557" y="29"/>
                  </a:lnTo>
                  <a:lnTo>
                    <a:pt x="561" y="30"/>
                  </a:lnTo>
                  <a:lnTo>
                    <a:pt x="654" y="41"/>
                  </a:lnTo>
                  <a:lnTo>
                    <a:pt x="6" y="467"/>
                  </a:lnTo>
                  <a:lnTo>
                    <a:pt x="4" y="469"/>
                  </a:lnTo>
                  <a:lnTo>
                    <a:pt x="2" y="471"/>
                  </a:lnTo>
                  <a:lnTo>
                    <a:pt x="1" y="473"/>
                  </a:lnTo>
                  <a:lnTo>
                    <a:pt x="0" y="477"/>
                  </a:lnTo>
                  <a:lnTo>
                    <a:pt x="0" y="480"/>
                  </a:lnTo>
                  <a:lnTo>
                    <a:pt x="0" y="482"/>
                  </a:lnTo>
                  <a:lnTo>
                    <a:pt x="1" y="485"/>
                  </a:lnTo>
                  <a:lnTo>
                    <a:pt x="2" y="488"/>
                  </a:lnTo>
                  <a:lnTo>
                    <a:pt x="5" y="490"/>
                  </a:lnTo>
                  <a:lnTo>
                    <a:pt x="8" y="493"/>
                  </a:lnTo>
                  <a:lnTo>
                    <a:pt x="11" y="494"/>
                  </a:lnTo>
                  <a:lnTo>
                    <a:pt x="15" y="4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301">
              <a:extLst>
                <a:ext uri="{FF2B5EF4-FFF2-40B4-BE49-F238E27FC236}">
                  <a16:creationId xmlns:a16="http://schemas.microsoft.com/office/drawing/2014/main" id="{12F6D320-A2D7-49AA-A59C-B7DFD83EB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675" y="2587625"/>
              <a:ext cx="287338" cy="192088"/>
            </a:xfrm>
            <a:custGeom>
              <a:avLst/>
              <a:gdLst>
                <a:gd name="T0" fmla="*/ 843 w 903"/>
                <a:gd name="T1" fmla="*/ 572 h 602"/>
                <a:gd name="T2" fmla="*/ 842 w 903"/>
                <a:gd name="T3" fmla="*/ 12 h 602"/>
                <a:gd name="T4" fmla="*/ 840 w 903"/>
                <a:gd name="T5" fmla="*/ 7 h 602"/>
                <a:gd name="T6" fmla="*/ 835 w 903"/>
                <a:gd name="T7" fmla="*/ 3 h 602"/>
                <a:gd name="T8" fmla="*/ 830 w 903"/>
                <a:gd name="T9" fmla="*/ 1 h 602"/>
                <a:gd name="T10" fmla="*/ 707 w 903"/>
                <a:gd name="T11" fmla="*/ 0 h 602"/>
                <a:gd name="T12" fmla="*/ 701 w 903"/>
                <a:gd name="T13" fmla="*/ 2 h 602"/>
                <a:gd name="T14" fmla="*/ 696 w 903"/>
                <a:gd name="T15" fmla="*/ 5 h 602"/>
                <a:gd name="T16" fmla="*/ 693 w 903"/>
                <a:gd name="T17" fmla="*/ 9 h 602"/>
                <a:gd name="T18" fmla="*/ 692 w 903"/>
                <a:gd name="T19" fmla="*/ 16 h 602"/>
                <a:gd name="T20" fmla="*/ 632 w 903"/>
                <a:gd name="T21" fmla="*/ 572 h 602"/>
                <a:gd name="T22" fmla="*/ 632 w 903"/>
                <a:gd name="T23" fmla="*/ 163 h 602"/>
                <a:gd name="T24" fmla="*/ 629 w 903"/>
                <a:gd name="T25" fmla="*/ 157 h 602"/>
                <a:gd name="T26" fmla="*/ 625 w 903"/>
                <a:gd name="T27" fmla="*/ 153 h 602"/>
                <a:gd name="T28" fmla="*/ 620 w 903"/>
                <a:gd name="T29" fmla="*/ 151 h 602"/>
                <a:gd name="T30" fmla="*/ 496 w 903"/>
                <a:gd name="T31" fmla="*/ 151 h 602"/>
                <a:gd name="T32" fmla="*/ 490 w 903"/>
                <a:gd name="T33" fmla="*/ 152 h 602"/>
                <a:gd name="T34" fmla="*/ 486 w 903"/>
                <a:gd name="T35" fmla="*/ 155 h 602"/>
                <a:gd name="T36" fmla="*/ 482 w 903"/>
                <a:gd name="T37" fmla="*/ 159 h 602"/>
                <a:gd name="T38" fmla="*/ 481 w 903"/>
                <a:gd name="T39" fmla="*/ 166 h 602"/>
                <a:gd name="T40" fmla="*/ 421 w 903"/>
                <a:gd name="T41" fmla="*/ 572 h 602"/>
                <a:gd name="T42" fmla="*/ 420 w 903"/>
                <a:gd name="T43" fmla="*/ 313 h 602"/>
                <a:gd name="T44" fmla="*/ 418 w 903"/>
                <a:gd name="T45" fmla="*/ 307 h 602"/>
                <a:gd name="T46" fmla="*/ 414 w 903"/>
                <a:gd name="T47" fmla="*/ 304 h 602"/>
                <a:gd name="T48" fmla="*/ 408 w 903"/>
                <a:gd name="T49" fmla="*/ 302 h 602"/>
                <a:gd name="T50" fmla="*/ 285 w 903"/>
                <a:gd name="T51" fmla="*/ 301 h 602"/>
                <a:gd name="T52" fmla="*/ 280 w 903"/>
                <a:gd name="T53" fmla="*/ 302 h 602"/>
                <a:gd name="T54" fmla="*/ 274 w 903"/>
                <a:gd name="T55" fmla="*/ 305 h 602"/>
                <a:gd name="T56" fmla="*/ 271 w 903"/>
                <a:gd name="T57" fmla="*/ 311 h 602"/>
                <a:gd name="T58" fmla="*/ 270 w 903"/>
                <a:gd name="T59" fmla="*/ 316 h 602"/>
                <a:gd name="T60" fmla="*/ 210 w 903"/>
                <a:gd name="T61" fmla="*/ 572 h 602"/>
                <a:gd name="T62" fmla="*/ 210 w 903"/>
                <a:gd name="T63" fmla="*/ 464 h 602"/>
                <a:gd name="T64" fmla="*/ 208 w 903"/>
                <a:gd name="T65" fmla="*/ 459 h 602"/>
                <a:gd name="T66" fmla="*/ 204 w 903"/>
                <a:gd name="T67" fmla="*/ 454 h 602"/>
                <a:gd name="T68" fmla="*/ 198 w 903"/>
                <a:gd name="T69" fmla="*/ 452 h 602"/>
                <a:gd name="T70" fmla="*/ 75 w 903"/>
                <a:gd name="T71" fmla="*/ 452 h 602"/>
                <a:gd name="T72" fmla="*/ 69 w 903"/>
                <a:gd name="T73" fmla="*/ 453 h 602"/>
                <a:gd name="T74" fmla="*/ 64 w 903"/>
                <a:gd name="T75" fmla="*/ 457 h 602"/>
                <a:gd name="T76" fmla="*/ 61 w 903"/>
                <a:gd name="T77" fmla="*/ 461 h 602"/>
                <a:gd name="T78" fmla="*/ 60 w 903"/>
                <a:gd name="T79" fmla="*/ 467 h 602"/>
                <a:gd name="T80" fmla="*/ 15 w 903"/>
                <a:gd name="T81" fmla="*/ 572 h 602"/>
                <a:gd name="T82" fmla="*/ 8 w 903"/>
                <a:gd name="T83" fmla="*/ 573 h 602"/>
                <a:gd name="T84" fmla="*/ 4 w 903"/>
                <a:gd name="T85" fmla="*/ 577 h 602"/>
                <a:gd name="T86" fmla="*/ 1 w 903"/>
                <a:gd name="T87" fmla="*/ 581 h 602"/>
                <a:gd name="T88" fmla="*/ 0 w 903"/>
                <a:gd name="T89" fmla="*/ 587 h 602"/>
                <a:gd name="T90" fmla="*/ 1 w 903"/>
                <a:gd name="T91" fmla="*/ 593 h 602"/>
                <a:gd name="T92" fmla="*/ 4 w 903"/>
                <a:gd name="T93" fmla="*/ 598 h 602"/>
                <a:gd name="T94" fmla="*/ 8 w 903"/>
                <a:gd name="T95" fmla="*/ 601 h 602"/>
                <a:gd name="T96" fmla="*/ 15 w 903"/>
                <a:gd name="T97" fmla="*/ 602 h 602"/>
                <a:gd name="T98" fmla="*/ 195 w 903"/>
                <a:gd name="T99" fmla="*/ 602 h 602"/>
                <a:gd name="T100" fmla="*/ 406 w 903"/>
                <a:gd name="T101" fmla="*/ 602 h 602"/>
                <a:gd name="T102" fmla="*/ 617 w 903"/>
                <a:gd name="T103" fmla="*/ 602 h 602"/>
                <a:gd name="T104" fmla="*/ 828 w 903"/>
                <a:gd name="T105" fmla="*/ 602 h 602"/>
                <a:gd name="T106" fmla="*/ 891 w 903"/>
                <a:gd name="T107" fmla="*/ 602 h 602"/>
                <a:gd name="T108" fmla="*/ 896 w 903"/>
                <a:gd name="T109" fmla="*/ 600 h 602"/>
                <a:gd name="T110" fmla="*/ 900 w 903"/>
                <a:gd name="T111" fmla="*/ 596 h 602"/>
                <a:gd name="T112" fmla="*/ 902 w 903"/>
                <a:gd name="T113" fmla="*/ 591 h 602"/>
                <a:gd name="T114" fmla="*/ 902 w 903"/>
                <a:gd name="T115" fmla="*/ 584 h 602"/>
                <a:gd name="T116" fmla="*/ 900 w 903"/>
                <a:gd name="T117" fmla="*/ 579 h 602"/>
                <a:gd name="T118" fmla="*/ 896 w 903"/>
                <a:gd name="T119" fmla="*/ 575 h 602"/>
                <a:gd name="T120" fmla="*/ 891 w 903"/>
                <a:gd name="T121" fmla="*/ 57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3" h="602">
                  <a:moveTo>
                    <a:pt x="888" y="572"/>
                  </a:moveTo>
                  <a:lnTo>
                    <a:pt x="843" y="572"/>
                  </a:lnTo>
                  <a:lnTo>
                    <a:pt x="843" y="16"/>
                  </a:lnTo>
                  <a:lnTo>
                    <a:pt x="842" y="12"/>
                  </a:lnTo>
                  <a:lnTo>
                    <a:pt x="842" y="9"/>
                  </a:lnTo>
                  <a:lnTo>
                    <a:pt x="840" y="7"/>
                  </a:lnTo>
                  <a:lnTo>
                    <a:pt x="839" y="5"/>
                  </a:lnTo>
                  <a:lnTo>
                    <a:pt x="835" y="3"/>
                  </a:lnTo>
                  <a:lnTo>
                    <a:pt x="833" y="2"/>
                  </a:lnTo>
                  <a:lnTo>
                    <a:pt x="830" y="1"/>
                  </a:lnTo>
                  <a:lnTo>
                    <a:pt x="828" y="1"/>
                  </a:lnTo>
                  <a:lnTo>
                    <a:pt x="707" y="0"/>
                  </a:lnTo>
                  <a:lnTo>
                    <a:pt x="704" y="1"/>
                  </a:lnTo>
                  <a:lnTo>
                    <a:pt x="701" y="2"/>
                  </a:lnTo>
                  <a:lnTo>
                    <a:pt x="698" y="3"/>
                  </a:lnTo>
                  <a:lnTo>
                    <a:pt x="696" y="5"/>
                  </a:lnTo>
                  <a:lnTo>
                    <a:pt x="695" y="7"/>
                  </a:lnTo>
                  <a:lnTo>
                    <a:pt x="693" y="9"/>
                  </a:lnTo>
                  <a:lnTo>
                    <a:pt x="693" y="12"/>
                  </a:lnTo>
                  <a:lnTo>
                    <a:pt x="692" y="16"/>
                  </a:lnTo>
                  <a:lnTo>
                    <a:pt x="692" y="572"/>
                  </a:lnTo>
                  <a:lnTo>
                    <a:pt x="632" y="572"/>
                  </a:lnTo>
                  <a:lnTo>
                    <a:pt x="632" y="166"/>
                  </a:lnTo>
                  <a:lnTo>
                    <a:pt x="632" y="163"/>
                  </a:lnTo>
                  <a:lnTo>
                    <a:pt x="630" y="159"/>
                  </a:lnTo>
                  <a:lnTo>
                    <a:pt x="629" y="157"/>
                  </a:lnTo>
                  <a:lnTo>
                    <a:pt x="627" y="155"/>
                  </a:lnTo>
                  <a:lnTo>
                    <a:pt x="625" y="153"/>
                  </a:lnTo>
                  <a:lnTo>
                    <a:pt x="623" y="152"/>
                  </a:lnTo>
                  <a:lnTo>
                    <a:pt x="620" y="151"/>
                  </a:lnTo>
                  <a:lnTo>
                    <a:pt x="617" y="151"/>
                  </a:lnTo>
                  <a:lnTo>
                    <a:pt x="496" y="151"/>
                  </a:lnTo>
                  <a:lnTo>
                    <a:pt x="493" y="151"/>
                  </a:lnTo>
                  <a:lnTo>
                    <a:pt x="490" y="152"/>
                  </a:lnTo>
                  <a:lnTo>
                    <a:pt x="488" y="153"/>
                  </a:lnTo>
                  <a:lnTo>
                    <a:pt x="486" y="155"/>
                  </a:lnTo>
                  <a:lnTo>
                    <a:pt x="484" y="157"/>
                  </a:lnTo>
                  <a:lnTo>
                    <a:pt x="482" y="159"/>
                  </a:lnTo>
                  <a:lnTo>
                    <a:pt x="481" y="163"/>
                  </a:lnTo>
                  <a:lnTo>
                    <a:pt x="481" y="166"/>
                  </a:lnTo>
                  <a:lnTo>
                    <a:pt x="481" y="572"/>
                  </a:lnTo>
                  <a:lnTo>
                    <a:pt x="421" y="572"/>
                  </a:lnTo>
                  <a:lnTo>
                    <a:pt x="421" y="316"/>
                  </a:lnTo>
                  <a:lnTo>
                    <a:pt x="420" y="313"/>
                  </a:lnTo>
                  <a:lnTo>
                    <a:pt x="420" y="311"/>
                  </a:lnTo>
                  <a:lnTo>
                    <a:pt x="418" y="307"/>
                  </a:lnTo>
                  <a:lnTo>
                    <a:pt x="417" y="305"/>
                  </a:lnTo>
                  <a:lnTo>
                    <a:pt x="414" y="304"/>
                  </a:lnTo>
                  <a:lnTo>
                    <a:pt x="412" y="302"/>
                  </a:lnTo>
                  <a:lnTo>
                    <a:pt x="408" y="302"/>
                  </a:lnTo>
                  <a:lnTo>
                    <a:pt x="406" y="301"/>
                  </a:lnTo>
                  <a:lnTo>
                    <a:pt x="285" y="301"/>
                  </a:lnTo>
                  <a:lnTo>
                    <a:pt x="283" y="302"/>
                  </a:lnTo>
                  <a:lnTo>
                    <a:pt x="280" y="302"/>
                  </a:lnTo>
                  <a:lnTo>
                    <a:pt x="278" y="304"/>
                  </a:lnTo>
                  <a:lnTo>
                    <a:pt x="274" y="305"/>
                  </a:lnTo>
                  <a:lnTo>
                    <a:pt x="273" y="307"/>
                  </a:lnTo>
                  <a:lnTo>
                    <a:pt x="271" y="311"/>
                  </a:lnTo>
                  <a:lnTo>
                    <a:pt x="271" y="313"/>
                  </a:lnTo>
                  <a:lnTo>
                    <a:pt x="270" y="316"/>
                  </a:lnTo>
                  <a:lnTo>
                    <a:pt x="270" y="572"/>
                  </a:lnTo>
                  <a:lnTo>
                    <a:pt x="210" y="572"/>
                  </a:lnTo>
                  <a:lnTo>
                    <a:pt x="210" y="467"/>
                  </a:lnTo>
                  <a:lnTo>
                    <a:pt x="210" y="464"/>
                  </a:lnTo>
                  <a:lnTo>
                    <a:pt x="209" y="461"/>
                  </a:lnTo>
                  <a:lnTo>
                    <a:pt x="208" y="459"/>
                  </a:lnTo>
                  <a:lnTo>
                    <a:pt x="206" y="457"/>
                  </a:lnTo>
                  <a:lnTo>
                    <a:pt x="204" y="454"/>
                  </a:lnTo>
                  <a:lnTo>
                    <a:pt x="201" y="453"/>
                  </a:lnTo>
                  <a:lnTo>
                    <a:pt x="198" y="452"/>
                  </a:lnTo>
                  <a:lnTo>
                    <a:pt x="195" y="452"/>
                  </a:lnTo>
                  <a:lnTo>
                    <a:pt x="75" y="452"/>
                  </a:lnTo>
                  <a:lnTo>
                    <a:pt x="72" y="452"/>
                  </a:lnTo>
                  <a:lnTo>
                    <a:pt x="69" y="453"/>
                  </a:lnTo>
                  <a:lnTo>
                    <a:pt x="66" y="454"/>
                  </a:lnTo>
                  <a:lnTo>
                    <a:pt x="64" y="457"/>
                  </a:lnTo>
                  <a:lnTo>
                    <a:pt x="62" y="459"/>
                  </a:lnTo>
                  <a:lnTo>
                    <a:pt x="61" y="461"/>
                  </a:lnTo>
                  <a:lnTo>
                    <a:pt x="60" y="464"/>
                  </a:lnTo>
                  <a:lnTo>
                    <a:pt x="60" y="467"/>
                  </a:lnTo>
                  <a:lnTo>
                    <a:pt x="60" y="572"/>
                  </a:lnTo>
                  <a:lnTo>
                    <a:pt x="15" y="572"/>
                  </a:lnTo>
                  <a:lnTo>
                    <a:pt x="12" y="572"/>
                  </a:lnTo>
                  <a:lnTo>
                    <a:pt x="8" y="573"/>
                  </a:lnTo>
                  <a:lnTo>
                    <a:pt x="6" y="575"/>
                  </a:lnTo>
                  <a:lnTo>
                    <a:pt x="4" y="577"/>
                  </a:lnTo>
                  <a:lnTo>
                    <a:pt x="2" y="579"/>
                  </a:lnTo>
                  <a:lnTo>
                    <a:pt x="1" y="581"/>
                  </a:lnTo>
                  <a:lnTo>
                    <a:pt x="0" y="584"/>
                  </a:lnTo>
                  <a:lnTo>
                    <a:pt x="0" y="587"/>
                  </a:lnTo>
                  <a:lnTo>
                    <a:pt x="0" y="591"/>
                  </a:lnTo>
                  <a:lnTo>
                    <a:pt x="1" y="593"/>
                  </a:lnTo>
                  <a:lnTo>
                    <a:pt x="2" y="596"/>
                  </a:lnTo>
                  <a:lnTo>
                    <a:pt x="4" y="598"/>
                  </a:lnTo>
                  <a:lnTo>
                    <a:pt x="6" y="600"/>
                  </a:lnTo>
                  <a:lnTo>
                    <a:pt x="8" y="601"/>
                  </a:lnTo>
                  <a:lnTo>
                    <a:pt x="12" y="602"/>
                  </a:lnTo>
                  <a:lnTo>
                    <a:pt x="15" y="602"/>
                  </a:lnTo>
                  <a:lnTo>
                    <a:pt x="75" y="602"/>
                  </a:lnTo>
                  <a:lnTo>
                    <a:pt x="195" y="602"/>
                  </a:lnTo>
                  <a:lnTo>
                    <a:pt x="285" y="602"/>
                  </a:lnTo>
                  <a:lnTo>
                    <a:pt x="406" y="602"/>
                  </a:lnTo>
                  <a:lnTo>
                    <a:pt x="496" y="602"/>
                  </a:lnTo>
                  <a:lnTo>
                    <a:pt x="617" y="602"/>
                  </a:lnTo>
                  <a:lnTo>
                    <a:pt x="707" y="602"/>
                  </a:lnTo>
                  <a:lnTo>
                    <a:pt x="828" y="602"/>
                  </a:lnTo>
                  <a:lnTo>
                    <a:pt x="888" y="602"/>
                  </a:lnTo>
                  <a:lnTo>
                    <a:pt x="891" y="602"/>
                  </a:lnTo>
                  <a:lnTo>
                    <a:pt x="893" y="601"/>
                  </a:lnTo>
                  <a:lnTo>
                    <a:pt x="896" y="600"/>
                  </a:lnTo>
                  <a:lnTo>
                    <a:pt x="899" y="598"/>
                  </a:lnTo>
                  <a:lnTo>
                    <a:pt x="900" y="596"/>
                  </a:lnTo>
                  <a:lnTo>
                    <a:pt x="902" y="593"/>
                  </a:lnTo>
                  <a:lnTo>
                    <a:pt x="902" y="591"/>
                  </a:lnTo>
                  <a:lnTo>
                    <a:pt x="903" y="587"/>
                  </a:lnTo>
                  <a:lnTo>
                    <a:pt x="902" y="584"/>
                  </a:lnTo>
                  <a:lnTo>
                    <a:pt x="902" y="581"/>
                  </a:lnTo>
                  <a:lnTo>
                    <a:pt x="900" y="579"/>
                  </a:lnTo>
                  <a:lnTo>
                    <a:pt x="899" y="577"/>
                  </a:lnTo>
                  <a:lnTo>
                    <a:pt x="896" y="575"/>
                  </a:lnTo>
                  <a:lnTo>
                    <a:pt x="893" y="573"/>
                  </a:lnTo>
                  <a:lnTo>
                    <a:pt x="891" y="572"/>
                  </a:lnTo>
                  <a:lnTo>
                    <a:pt x="888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1" name="Group 80" descr="This image is an icon of gears. ">
            <a:extLst>
              <a:ext uri="{FF2B5EF4-FFF2-40B4-BE49-F238E27FC236}">
                <a16:creationId xmlns:a16="http://schemas.microsoft.com/office/drawing/2014/main" id="{CF7442ED-E503-49F5-9126-27F11E0DE074}"/>
              </a:ext>
            </a:extLst>
          </p:cNvPr>
          <p:cNvGrpSpPr/>
          <p:nvPr/>
        </p:nvGrpSpPr>
        <p:grpSpPr>
          <a:xfrm>
            <a:off x="4567322" y="4930423"/>
            <a:ext cx="334234" cy="343837"/>
            <a:chOff x="7048500" y="1387475"/>
            <a:chExt cx="276226" cy="284163"/>
          </a:xfrm>
          <a:solidFill>
            <a:schemeClr val="bg1"/>
          </a:solidFill>
        </p:grpSpPr>
        <p:sp>
          <p:nvSpPr>
            <p:cNvPr id="82" name="Freeform 4357">
              <a:extLst>
                <a:ext uri="{FF2B5EF4-FFF2-40B4-BE49-F238E27FC236}">
                  <a16:creationId xmlns:a16="http://schemas.microsoft.com/office/drawing/2014/main" id="{5D20C8D8-9E27-4678-9329-87F88DA477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61213" y="1387475"/>
              <a:ext cx="163513" cy="160338"/>
            </a:xfrm>
            <a:custGeom>
              <a:avLst/>
              <a:gdLst>
                <a:gd name="T0" fmla="*/ 229 w 512"/>
                <a:gd name="T1" fmla="*/ 345 h 506"/>
                <a:gd name="T2" fmla="*/ 198 w 512"/>
                <a:gd name="T3" fmla="*/ 328 h 506"/>
                <a:gd name="T4" fmla="*/ 177 w 512"/>
                <a:gd name="T5" fmla="*/ 302 h 506"/>
                <a:gd name="T6" fmla="*/ 166 w 512"/>
                <a:gd name="T7" fmla="*/ 268 h 506"/>
                <a:gd name="T8" fmla="*/ 169 w 512"/>
                <a:gd name="T9" fmla="*/ 232 h 506"/>
                <a:gd name="T10" fmla="*/ 187 w 512"/>
                <a:gd name="T11" fmla="*/ 201 h 506"/>
                <a:gd name="T12" fmla="*/ 213 w 512"/>
                <a:gd name="T13" fmla="*/ 179 h 506"/>
                <a:gd name="T14" fmla="*/ 246 w 512"/>
                <a:gd name="T15" fmla="*/ 169 h 506"/>
                <a:gd name="T16" fmla="*/ 283 w 512"/>
                <a:gd name="T17" fmla="*/ 172 h 506"/>
                <a:gd name="T18" fmla="*/ 314 w 512"/>
                <a:gd name="T19" fmla="*/ 189 h 506"/>
                <a:gd name="T20" fmla="*/ 335 w 512"/>
                <a:gd name="T21" fmla="*/ 216 h 506"/>
                <a:gd name="T22" fmla="*/ 346 w 512"/>
                <a:gd name="T23" fmla="*/ 250 h 506"/>
                <a:gd name="T24" fmla="*/ 343 w 512"/>
                <a:gd name="T25" fmla="*/ 286 h 506"/>
                <a:gd name="T26" fmla="*/ 326 w 512"/>
                <a:gd name="T27" fmla="*/ 316 h 506"/>
                <a:gd name="T28" fmla="*/ 299 w 512"/>
                <a:gd name="T29" fmla="*/ 338 h 506"/>
                <a:gd name="T30" fmla="*/ 265 w 512"/>
                <a:gd name="T31" fmla="*/ 348 h 506"/>
                <a:gd name="T32" fmla="*/ 458 w 512"/>
                <a:gd name="T33" fmla="*/ 276 h 506"/>
                <a:gd name="T34" fmla="*/ 504 w 512"/>
                <a:gd name="T35" fmla="*/ 198 h 506"/>
                <a:gd name="T36" fmla="*/ 511 w 512"/>
                <a:gd name="T37" fmla="*/ 189 h 506"/>
                <a:gd name="T38" fmla="*/ 510 w 512"/>
                <a:gd name="T39" fmla="*/ 178 h 506"/>
                <a:gd name="T40" fmla="*/ 438 w 512"/>
                <a:gd name="T41" fmla="*/ 72 h 506"/>
                <a:gd name="T42" fmla="*/ 363 w 512"/>
                <a:gd name="T43" fmla="*/ 85 h 506"/>
                <a:gd name="T44" fmla="*/ 332 w 512"/>
                <a:gd name="T45" fmla="*/ 10 h 506"/>
                <a:gd name="T46" fmla="*/ 326 w 512"/>
                <a:gd name="T47" fmla="*/ 2 h 506"/>
                <a:gd name="T48" fmla="*/ 204 w 512"/>
                <a:gd name="T49" fmla="*/ 0 h 506"/>
                <a:gd name="T50" fmla="*/ 193 w 512"/>
                <a:gd name="T51" fmla="*/ 3 h 506"/>
                <a:gd name="T52" fmla="*/ 189 w 512"/>
                <a:gd name="T53" fmla="*/ 14 h 506"/>
                <a:gd name="T54" fmla="*/ 162 w 512"/>
                <a:gd name="T55" fmla="*/ 78 h 506"/>
                <a:gd name="T56" fmla="*/ 81 w 512"/>
                <a:gd name="T57" fmla="*/ 74 h 506"/>
                <a:gd name="T58" fmla="*/ 65 w 512"/>
                <a:gd name="T59" fmla="*/ 76 h 506"/>
                <a:gd name="T60" fmla="*/ 1 w 512"/>
                <a:gd name="T61" fmla="*/ 184 h 506"/>
                <a:gd name="T62" fmla="*/ 6 w 512"/>
                <a:gd name="T63" fmla="*/ 197 h 506"/>
                <a:gd name="T64" fmla="*/ 53 w 512"/>
                <a:gd name="T65" fmla="*/ 259 h 506"/>
                <a:gd name="T66" fmla="*/ 4 w 512"/>
                <a:gd name="T67" fmla="*/ 324 h 506"/>
                <a:gd name="T68" fmla="*/ 1 w 512"/>
                <a:gd name="T69" fmla="*/ 338 h 506"/>
                <a:gd name="T70" fmla="*/ 62 w 512"/>
                <a:gd name="T71" fmla="*/ 442 h 506"/>
                <a:gd name="T72" fmla="*/ 73 w 512"/>
                <a:gd name="T73" fmla="*/ 445 h 506"/>
                <a:gd name="T74" fmla="*/ 141 w 512"/>
                <a:gd name="T75" fmla="*/ 427 h 506"/>
                <a:gd name="T76" fmla="*/ 179 w 512"/>
                <a:gd name="T77" fmla="*/ 447 h 506"/>
                <a:gd name="T78" fmla="*/ 190 w 512"/>
                <a:gd name="T79" fmla="*/ 497 h 506"/>
                <a:gd name="T80" fmla="*/ 198 w 512"/>
                <a:gd name="T81" fmla="*/ 505 h 506"/>
                <a:gd name="T82" fmla="*/ 320 w 512"/>
                <a:gd name="T83" fmla="*/ 506 h 506"/>
                <a:gd name="T84" fmla="*/ 330 w 512"/>
                <a:gd name="T85" fmla="*/ 499 h 506"/>
                <a:gd name="T86" fmla="*/ 332 w 512"/>
                <a:gd name="T87" fmla="*/ 448 h 506"/>
                <a:gd name="T88" fmla="*/ 387 w 512"/>
                <a:gd name="T89" fmla="*/ 416 h 506"/>
                <a:gd name="T90" fmla="*/ 441 w 512"/>
                <a:gd name="T91" fmla="*/ 446 h 506"/>
                <a:gd name="T92" fmla="*/ 451 w 512"/>
                <a:gd name="T93" fmla="*/ 440 h 506"/>
                <a:gd name="T94" fmla="*/ 512 w 512"/>
                <a:gd name="T95" fmla="*/ 335 h 506"/>
                <a:gd name="T96" fmla="*/ 509 w 512"/>
                <a:gd name="T97" fmla="*/ 323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2" h="506">
                  <a:moveTo>
                    <a:pt x="256" y="350"/>
                  </a:moveTo>
                  <a:lnTo>
                    <a:pt x="246" y="348"/>
                  </a:lnTo>
                  <a:lnTo>
                    <a:pt x="238" y="347"/>
                  </a:lnTo>
                  <a:lnTo>
                    <a:pt x="229" y="345"/>
                  </a:lnTo>
                  <a:lnTo>
                    <a:pt x="221" y="342"/>
                  </a:lnTo>
                  <a:lnTo>
                    <a:pt x="213" y="338"/>
                  </a:lnTo>
                  <a:lnTo>
                    <a:pt x="206" y="334"/>
                  </a:lnTo>
                  <a:lnTo>
                    <a:pt x="198" y="328"/>
                  </a:lnTo>
                  <a:lnTo>
                    <a:pt x="192" y="323"/>
                  </a:lnTo>
                  <a:lnTo>
                    <a:pt x="187" y="316"/>
                  </a:lnTo>
                  <a:lnTo>
                    <a:pt x="181" y="310"/>
                  </a:lnTo>
                  <a:lnTo>
                    <a:pt x="177" y="302"/>
                  </a:lnTo>
                  <a:lnTo>
                    <a:pt x="173" y="294"/>
                  </a:lnTo>
                  <a:lnTo>
                    <a:pt x="169" y="286"/>
                  </a:lnTo>
                  <a:lnTo>
                    <a:pt x="167" y="278"/>
                  </a:lnTo>
                  <a:lnTo>
                    <a:pt x="166" y="268"/>
                  </a:lnTo>
                  <a:lnTo>
                    <a:pt x="165" y="260"/>
                  </a:lnTo>
                  <a:lnTo>
                    <a:pt x="166" y="250"/>
                  </a:lnTo>
                  <a:lnTo>
                    <a:pt x="167" y="240"/>
                  </a:lnTo>
                  <a:lnTo>
                    <a:pt x="169" y="232"/>
                  </a:lnTo>
                  <a:lnTo>
                    <a:pt x="173" y="223"/>
                  </a:lnTo>
                  <a:lnTo>
                    <a:pt x="177" y="216"/>
                  </a:lnTo>
                  <a:lnTo>
                    <a:pt x="181" y="208"/>
                  </a:lnTo>
                  <a:lnTo>
                    <a:pt x="187" y="201"/>
                  </a:lnTo>
                  <a:lnTo>
                    <a:pt x="192" y="194"/>
                  </a:lnTo>
                  <a:lnTo>
                    <a:pt x="198" y="189"/>
                  </a:lnTo>
                  <a:lnTo>
                    <a:pt x="206" y="184"/>
                  </a:lnTo>
                  <a:lnTo>
                    <a:pt x="213" y="179"/>
                  </a:lnTo>
                  <a:lnTo>
                    <a:pt x="221" y="175"/>
                  </a:lnTo>
                  <a:lnTo>
                    <a:pt x="229" y="172"/>
                  </a:lnTo>
                  <a:lnTo>
                    <a:pt x="238" y="170"/>
                  </a:lnTo>
                  <a:lnTo>
                    <a:pt x="246" y="169"/>
                  </a:lnTo>
                  <a:lnTo>
                    <a:pt x="256" y="168"/>
                  </a:lnTo>
                  <a:lnTo>
                    <a:pt x="265" y="169"/>
                  </a:lnTo>
                  <a:lnTo>
                    <a:pt x="274" y="170"/>
                  </a:lnTo>
                  <a:lnTo>
                    <a:pt x="283" y="172"/>
                  </a:lnTo>
                  <a:lnTo>
                    <a:pt x="291" y="175"/>
                  </a:lnTo>
                  <a:lnTo>
                    <a:pt x="299" y="179"/>
                  </a:lnTo>
                  <a:lnTo>
                    <a:pt x="306" y="184"/>
                  </a:lnTo>
                  <a:lnTo>
                    <a:pt x="314" y="189"/>
                  </a:lnTo>
                  <a:lnTo>
                    <a:pt x="320" y="194"/>
                  </a:lnTo>
                  <a:lnTo>
                    <a:pt x="326" y="201"/>
                  </a:lnTo>
                  <a:lnTo>
                    <a:pt x="331" y="208"/>
                  </a:lnTo>
                  <a:lnTo>
                    <a:pt x="335" y="216"/>
                  </a:lnTo>
                  <a:lnTo>
                    <a:pt x="340" y="223"/>
                  </a:lnTo>
                  <a:lnTo>
                    <a:pt x="343" y="232"/>
                  </a:lnTo>
                  <a:lnTo>
                    <a:pt x="345" y="240"/>
                  </a:lnTo>
                  <a:lnTo>
                    <a:pt x="346" y="250"/>
                  </a:lnTo>
                  <a:lnTo>
                    <a:pt x="346" y="260"/>
                  </a:lnTo>
                  <a:lnTo>
                    <a:pt x="346" y="268"/>
                  </a:lnTo>
                  <a:lnTo>
                    <a:pt x="345" y="278"/>
                  </a:lnTo>
                  <a:lnTo>
                    <a:pt x="343" y="286"/>
                  </a:lnTo>
                  <a:lnTo>
                    <a:pt x="340" y="294"/>
                  </a:lnTo>
                  <a:lnTo>
                    <a:pt x="335" y="302"/>
                  </a:lnTo>
                  <a:lnTo>
                    <a:pt x="331" y="310"/>
                  </a:lnTo>
                  <a:lnTo>
                    <a:pt x="326" y="316"/>
                  </a:lnTo>
                  <a:lnTo>
                    <a:pt x="320" y="323"/>
                  </a:lnTo>
                  <a:lnTo>
                    <a:pt x="314" y="328"/>
                  </a:lnTo>
                  <a:lnTo>
                    <a:pt x="306" y="334"/>
                  </a:lnTo>
                  <a:lnTo>
                    <a:pt x="299" y="338"/>
                  </a:lnTo>
                  <a:lnTo>
                    <a:pt x="291" y="342"/>
                  </a:lnTo>
                  <a:lnTo>
                    <a:pt x="283" y="345"/>
                  </a:lnTo>
                  <a:lnTo>
                    <a:pt x="274" y="347"/>
                  </a:lnTo>
                  <a:lnTo>
                    <a:pt x="265" y="348"/>
                  </a:lnTo>
                  <a:lnTo>
                    <a:pt x="256" y="350"/>
                  </a:lnTo>
                  <a:close/>
                  <a:moveTo>
                    <a:pt x="504" y="320"/>
                  </a:moveTo>
                  <a:lnTo>
                    <a:pt x="456" y="292"/>
                  </a:lnTo>
                  <a:lnTo>
                    <a:pt x="458" y="276"/>
                  </a:lnTo>
                  <a:lnTo>
                    <a:pt x="459" y="259"/>
                  </a:lnTo>
                  <a:lnTo>
                    <a:pt x="458" y="241"/>
                  </a:lnTo>
                  <a:lnTo>
                    <a:pt x="456" y="225"/>
                  </a:lnTo>
                  <a:lnTo>
                    <a:pt x="504" y="198"/>
                  </a:lnTo>
                  <a:lnTo>
                    <a:pt x="506" y="197"/>
                  </a:lnTo>
                  <a:lnTo>
                    <a:pt x="509" y="194"/>
                  </a:lnTo>
                  <a:lnTo>
                    <a:pt x="510" y="191"/>
                  </a:lnTo>
                  <a:lnTo>
                    <a:pt x="511" y="189"/>
                  </a:lnTo>
                  <a:lnTo>
                    <a:pt x="512" y="186"/>
                  </a:lnTo>
                  <a:lnTo>
                    <a:pt x="512" y="184"/>
                  </a:lnTo>
                  <a:lnTo>
                    <a:pt x="511" y="181"/>
                  </a:lnTo>
                  <a:lnTo>
                    <a:pt x="510" y="178"/>
                  </a:lnTo>
                  <a:lnTo>
                    <a:pt x="453" y="80"/>
                  </a:lnTo>
                  <a:lnTo>
                    <a:pt x="449" y="76"/>
                  </a:lnTo>
                  <a:lnTo>
                    <a:pt x="443" y="72"/>
                  </a:lnTo>
                  <a:lnTo>
                    <a:pt x="438" y="72"/>
                  </a:lnTo>
                  <a:lnTo>
                    <a:pt x="433" y="74"/>
                  </a:lnTo>
                  <a:lnTo>
                    <a:pt x="387" y="102"/>
                  </a:lnTo>
                  <a:lnTo>
                    <a:pt x="376" y="94"/>
                  </a:lnTo>
                  <a:lnTo>
                    <a:pt x="363" y="85"/>
                  </a:lnTo>
                  <a:lnTo>
                    <a:pt x="348" y="78"/>
                  </a:lnTo>
                  <a:lnTo>
                    <a:pt x="332" y="69"/>
                  </a:lnTo>
                  <a:lnTo>
                    <a:pt x="332" y="14"/>
                  </a:lnTo>
                  <a:lnTo>
                    <a:pt x="332" y="10"/>
                  </a:lnTo>
                  <a:lnTo>
                    <a:pt x="331" y="8"/>
                  </a:lnTo>
                  <a:lnTo>
                    <a:pt x="330" y="5"/>
                  </a:lnTo>
                  <a:lnTo>
                    <a:pt x="328" y="3"/>
                  </a:lnTo>
                  <a:lnTo>
                    <a:pt x="326" y="2"/>
                  </a:lnTo>
                  <a:lnTo>
                    <a:pt x="322" y="1"/>
                  </a:lnTo>
                  <a:lnTo>
                    <a:pt x="320" y="0"/>
                  </a:lnTo>
                  <a:lnTo>
                    <a:pt x="317" y="0"/>
                  </a:lnTo>
                  <a:lnTo>
                    <a:pt x="204" y="0"/>
                  </a:lnTo>
                  <a:lnTo>
                    <a:pt x="200" y="0"/>
                  </a:lnTo>
                  <a:lnTo>
                    <a:pt x="198" y="1"/>
                  </a:lnTo>
                  <a:lnTo>
                    <a:pt x="195" y="2"/>
                  </a:lnTo>
                  <a:lnTo>
                    <a:pt x="193" y="3"/>
                  </a:lnTo>
                  <a:lnTo>
                    <a:pt x="192" y="5"/>
                  </a:lnTo>
                  <a:lnTo>
                    <a:pt x="190" y="8"/>
                  </a:lnTo>
                  <a:lnTo>
                    <a:pt x="190" y="10"/>
                  </a:lnTo>
                  <a:lnTo>
                    <a:pt x="189" y="14"/>
                  </a:lnTo>
                  <a:lnTo>
                    <a:pt x="189" y="68"/>
                  </a:lnTo>
                  <a:lnTo>
                    <a:pt x="179" y="71"/>
                  </a:lnTo>
                  <a:lnTo>
                    <a:pt x="169" y="75"/>
                  </a:lnTo>
                  <a:lnTo>
                    <a:pt x="162" y="78"/>
                  </a:lnTo>
                  <a:lnTo>
                    <a:pt x="154" y="82"/>
                  </a:lnTo>
                  <a:lnTo>
                    <a:pt x="141" y="92"/>
                  </a:lnTo>
                  <a:lnTo>
                    <a:pt x="129" y="102"/>
                  </a:lnTo>
                  <a:lnTo>
                    <a:pt x="81" y="74"/>
                  </a:lnTo>
                  <a:lnTo>
                    <a:pt x="75" y="72"/>
                  </a:lnTo>
                  <a:lnTo>
                    <a:pt x="69" y="74"/>
                  </a:lnTo>
                  <a:lnTo>
                    <a:pt x="67" y="74"/>
                  </a:lnTo>
                  <a:lnTo>
                    <a:pt x="65" y="76"/>
                  </a:lnTo>
                  <a:lnTo>
                    <a:pt x="62" y="78"/>
                  </a:lnTo>
                  <a:lnTo>
                    <a:pt x="60" y="80"/>
                  </a:lnTo>
                  <a:lnTo>
                    <a:pt x="3" y="177"/>
                  </a:lnTo>
                  <a:lnTo>
                    <a:pt x="1" y="184"/>
                  </a:lnTo>
                  <a:lnTo>
                    <a:pt x="1" y="189"/>
                  </a:lnTo>
                  <a:lnTo>
                    <a:pt x="3" y="192"/>
                  </a:lnTo>
                  <a:lnTo>
                    <a:pt x="4" y="194"/>
                  </a:lnTo>
                  <a:lnTo>
                    <a:pt x="6" y="197"/>
                  </a:lnTo>
                  <a:lnTo>
                    <a:pt x="9" y="198"/>
                  </a:lnTo>
                  <a:lnTo>
                    <a:pt x="56" y="225"/>
                  </a:lnTo>
                  <a:lnTo>
                    <a:pt x="54" y="241"/>
                  </a:lnTo>
                  <a:lnTo>
                    <a:pt x="53" y="259"/>
                  </a:lnTo>
                  <a:lnTo>
                    <a:pt x="53" y="276"/>
                  </a:lnTo>
                  <a:lnTo>
                    <a:pt x="55" y="292"/>
                  </a:lnTo>
                  <a:lnTo>
                    <a:pt x="8" y="320"/>
                  </a:lnTo>
                  <a:lnTo>
                    <a:pt x="4" y="324"/>
                  </a:lnTo>
                  <a:lnTo>
                    <a:pt x="1" y="328"/>
                  </a:lnTo>
                  <a:lnTo>
                    <a:pt x="0" y="331"/>
                  </a:lnTo>
                  <a:lnTo>
                    <a:pt x="0" y="335"/>
                  </a:lnTo>
                  <a:lnTo>
                    <a:pt x="1" y="338"/>
                  </a:lnTo>
                  <a:lnTo>
                    <a:pt x="3" y="340"/>
                  </a:lnTo>
                  <a:lnTo>
                    <a:pt x="59" y="437"/>
                  </a:lnTo>
                  <a:lnTo>
                    <a:pt x="60" y="439"/>
                  </a:lnTo>
                  <a:lnTo>
                    <a:pt x="62" y="442"/>
                  </a:lnTo>
                  <a:lnTo>
                    <a:pt x="66" y="444"/>
                  </a:lnTo>
                  <a:lnTo>
                    <a:pt x="68" y="445"/>
                  </a:lnTo>
                  <a:lnTo>
                    <a:pt x="71" y="446"/>
                  </a:lnTo>
                  <a:lnTo>
                    <a:pt x="73" y="445"/>
                  </a:lnTo>
                  <a:lnTo>
                    <a:pt x="76" y="445"/>
                  </a:lnTo>
                  <a:lnTo>
                    <a:pt x="80" y="444"/>
                  </a:lnTo>
                  <a:lnTo>
                    <a:pt x="129" y="416"/>
                  </a:lnTo>
                  <a:lnTo>
                    <a:pt x="141" y="427"/>
                  </a:lnTo>
                  <a:lnTo>
                    <a:pt x="154" y="435"/>
                  </a:lnTo>
                  <a:lnTo>
                    <a:pt x="162" y="439"/>
                  </a:lnTo>
                  <a:lnTo>
                    <a:pt x="169" y="444"/>
                  </a:lnTo>
                  <a:lnTo>
                    <a:pt x="179" y="447"/>
                  </a:lnTo>
                  <a:lnTo>
                    <a:pt x="189" y="451"/>
                  </a:lnTo>
                  <a:lnTo>
                    <a:pt x="189" y="491"/>
                  </a:lnTo>
                  <a:lnTo>
                    <a:pt x="190" y="494"/>
                  </a:lnTo>
                  <a:lnTo>
                    <a:pt x="190" y="497"/>
                  </a:lnTo>
                  <a:lnTo>
                    <a:pt x="192" y="499"/>
                  </a:lnTo>
                  <a:lnTo>
                    <a:pt x="193" y="501"/>
                  </a:lnTo>
                  <a:lnTo>
                    <a:pt x="195" y="504"/>
                  </a:lnTo>
                  <a:lnTo>
                    <a:pt x="198" y="505"/>
                  </a:lnTo>
                  <a:lnTo>
                    <a:pt x="200" y="506"/>
                  </a:lnTo>
                  <a:lnTo>
                    <a:pt x="204" y="506"/>
                  </a:lnTo>
                  <a:lnTo>
                    <a:pt x="317" y="506"/>
                  </a:lnTo>
                  <a:lnTo>
                    <a:pt x="320" y="506"/>
                  </a:lnTo>
                  <a:lnTo>
                    <a:pt x="322" y="505"/>
                  </a:lnTo>
                  <a:lnTo>
                    <a:pt x="326" y="504"/>
                  </a:lnTo>
                  <a:lnTo>
                    <a:pt x="328" y="501"/>
                  </a:lnTo>
                  <a:lnTo>
                    <a:pt x="330" y="499"/>
                  </a:lnTo>
                  <a:lnTo>
                    <a:pt x="331" y="497"/>
                  </a:lnTo>
                  <a:lnTo>
                    <a:pt x="332" y="494"/>
                  </a:lnTo>
                  <a:lnTo>
                    <a:pt x="332" y="491"/>
                  </a:lnTo>
                  <a:lnTo>
                    <a:pt x="332" y="448"/>
                  </a:lnTo>
                  <a:lnTo>
                    <a:pt x="348" y="439"/>
                  </a:lnTo>
                  <a:lnTo>
                    <a:pt x="363" y="432"/>
                  </a:lnTo>
                  <a:lnTo>
                    <a:pt x="376" y="424"/>
                  </a:lnTo>
                  <a:lnTo>
                    <a:pt x="387" y="416"/>
                  </a:lnTo>
                  <a:lnTo>
                    <a:pt x="433" y="444"/>
                  </a:lnTo>
                  <a:lnTo>
                    <a:pt x="435" y="445"/>
                  </a:lnTo>
                  <a:lnTo>
                    <a:pt x="438" y="445"/>
                  </a:lnTo>
                  <a:lnTo>
                    <a:pt x="441" y="446"/>
                  </a:lnTo>
                  <a:lnTo>
                    <a:pt x="443" y="445"/>
                  </a:lnTo>
                  <a:lnTo>
                    <a:pt x="447" y="444"/>
                  </a:lnTo>
                  <a:lnTo>
                    <a:pt x="449" y="443"/>
                  </a:lnTo>
                  <a:lnTo>
                    <a:pt x="451" y="440"/>
                  </a:lnTo>
                  <a:lnTo>
                    <a:pt x="453" y="437"/>
                  </a:lnTo>
                  <a:lnTo>
                    <a:pt x="510" y="340"/>
                  </a:lnTo>
                  <a:lnTo>
                    <a:pt x="511" y="338"/>
                  </a:lnTo>
                  <a:lnTo>
                    <a:pt x="512" y="335"/>
                  </a:lnTo>
                  <a:lnTo>
                    <a:pt x="512" y="331"/>
                  </a:lnTo>
                  <a:lnTo>
                    <a:pt x="511" y="328"/>
                  </a:lnTo>
                  <a:lnTo>
                    <a:pt x="510" y="326"/>
                  </a:lnTo>
                  <a:lnTo>
                    <a:pt x="509" y="323"/>
                  </a:lnTo>
                  <a:lnTo>
                    <a:pt x="506" y="321"/>
                  </a:lnTo>
                  <a:lnTo>
                    <a:pt x="504" y="3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4358">
              <a:extLst>
                <a:ext uri="{FF2B5EF4-FFF2-40B4-BE49-F238E27FC236}">
                  <a16:creationId xmlns:a16="http://schemas.microsoft.com/office/drawing/2014/main" id="{51F64262-4CAE-411C-BA9D-7B6EC82557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48500" y="1509713"/>
              <a:ext cx="161925" cy="161925"/>
            </a:xfrm>
            <a:custGeom>
              <a:avLst/>
              <a:gdLst>
                <a:gd name="T0" fmla="*/ 229 w 511"/>
                <a:gd name="T1" fmla="*/ 335 h 509"/>
                <a:gd name="T2" fmla="*/ 198 w 511"/>
                <a:gd name="T3" fmla="*/ 319 h 509"/>
                <a:gd name="T4" fmla="*/ 176 w 511"/>
                <a:gd name="T5" fmla="*/ 292 h 509"/>
                <a:gd name="T6" fmla="*/ 166 w 511"/>
                <a:gd name="T7" fmla="*/ 258 h 509"/>
                <a:gd name="T8" fmla="*/ 169 w 511"/>
                <a:gd name="T9" fmla="*/ 223 h 509"/>
                <a:gd name="T10" fmla="*/ 186 w 511"/>
                <a:gd name="T11" fmla="*/ 191 h 509"/>
                <a:gd name="T12" fmla="*/ 213 w 511"/>
                <a:gd name="T13" fmla="*/ 169 h 509"/>
                <a:gd name="T14" fmla="*/ 246 w 511"/>
                <a:gd name="T15" fmla="*/ 158 h 509"/>
                <a:gd name="T16" fmla="*/ 282 w 511"/>
                <a:gd name="T17" fmla="*/ 163 h 509"/>
                <a:gd name="T18" fmla="*/ 313 w 511"/>
                <a:gd name="T19" fmla="*/ 179 h 509"/>
                <a:gd name="T20" fmla="*/ 335 w 511"/>
                <a:gd name="T21" fmla="*/ 206 h 509"/>
                <a:gd name="T22" fmla="*/ 346 w 511"/>
                <a:gd name="T23" fmla="*/ 240 h 509"/>
                <a:gd name="T24" fmla="*/ 342 w 511"/>
                <a:gd name="T25" fmla="*/ 276 h 509"/>
                <a:gd name="T26" fmla="*/ 325 w 511"/>
                <a:gd name="T27" fmla="*/ 306 h 509"/>
                <a:gd name="T28" fmla="*/ 298 w 511"/>
                <a:gd name="T29" fmla="*/ 328 h 509"/>
                <a:gd name="T30" fmla="*/ 265 w 511"/>
                <a:gd name="T31" fmla="*/ 338 h 509"/>
                <a:gd name="T32" fmla="*/ 511 w 511"/>
                <a:gd name="T33" fmla="*/ 173 h 509"/>
                <a:gd name="T34" fmla="*/ 450 w 511"/>
                <a:gd name="T35" fmla="*/ 67 h 509"/>
                <a:gd name="T36" fmla="*/ 441 w 511"/>
                <a:gd name="T37" fmla="*/ 63 h 509"/>
                <a:gd name="T38" fmla="*/ 386 w 511"/>
                <a:gd name="T39" fmla="*/ 92 h 509"/>
                <a:gd name="T40" fmla="*/ 332 w 511"/>
                <a:gd name="T41" fmla="*/ 59 h 509"/>
                <a:gd name="T42" fmla="*/ 329 w 511"/>
                <a:gd name="T43" fmla="*/ 6 h 509"/>
                <a:gd name="T44" fmla="*/ 320 w 511"/>
                <a:gd name="T45" fmla="*/ 0 h 509"/>
                <a:gd name="T46" fmla="*/ 198 w 511"/>
                <a:gd name="T47" fmla="*/ 1 h 509"/>
                <a:gd name="T48" fmla="*/ 190 w 511"/>
                <a:gd name="T49" fmla="*/ 9 h 509"/>
                <a:gd name="T50" fmla="*/ 179 w 511"/>
                <a:gd name="T51" fmla="*/ 61 h 509"/>
                <a:gd name="T52" fmla="*/ 141 w 511"/>
                <a:gd name="T53" fmla="*/ 81 h 509"/>
                <a:gd name="T54" fmla="*/ 68 w 511"/>
                <a:gd name="T55" fmla="*/ 63 h 509"/>
                <a:gd name="T56" fmla="*/ 60 w 511"/>
                <a:gd name="T57" fmla="*/ 70 h 509"/>
                <a:gd name="T58" fmla="*/ 1 w 511"/>
                <a:gd name="T59" fmla="*/ 177 h 509"/>
                <a:gd name="T60" fmla="*/ 5 w 511"/>
                <a:gd name="T61" fmla="*/ 186 h 509"/>
                <a:gd name="T62" fmla="*/ 52 w 511"/>
                <a:gd name="T63" fmla="*/ 249 h 509"/>
                <a:gd name="T64" fmla="*/ 5 w 511"/>
                <a:gd name="T65" fmla="*/ 311 h 509"/>
                <a:gd name="T66" fmla="*/ 0 w 511"/>
                <a:gd name="T67" fmla="*/ 322 h 509"/>
                <a:gd name="T68" fmla="*/ 59 w 511"/>
                <a:gd name="T69" fmla="*/ 429 h 509"/>
                <a:gd name="T70" fmla="*/ 74 w 511"/>
                <a:gd name="T71" fmla="*/ 435 h 509"/>
                <a:gd name="T72" fmla="*/ 140 w 511"/>
                <a:gd name="T73" fmla="*/ 416 h 509"/>
                <a:gd name="T74" fmla="*/ 179 w 511"/>
                <a:gd name="T75" fmla="*/ 438 h 509"/>
                <a:gd name="T76" fmla="*/ 190 w 511"/>
                <a:gd name="T77" fmla="*/ 500 h 509"/>
                <a:gd name="T78" fmla="*/ 198 w 511"/>
                <a:gd name="T79" fmla="*/ 508 h 509"/>
                <a:gd name="T80" fmla="*/ 320 w 511"/>
                <a:gd name="T81" fmla="*/ 509 h 509"/>
                <a:gd name="T82" fmla="*/ 329 w 511"/>
                <a:gd name="T83" fmla="*/ 503 h 509"/>
                <a:gd name="T84" fmla="*/ 332 w 511"/>
                <a:gd name="T85" fmla="*/ 439 h 509"/>
                <a:gd name="T86" fmla="*/ 387 w 511"/>
                <a:gd name="T87" fmla="*/ 407 h 509"/>
                <a:gd name="T88" fmla="*/ 441 w 511"/>
                <a:gd name="T89" fmla="*/ 435 h 509"/>
                <a:gd name="T90" fmla="*/ 450 w 511"/>
                <a:gd name="T91" fmla="*/ 431 h 509"/>
                <a:gd name="T92" fmla="*/ 511 w 511"/>
                <a:gd name="T93" fmla="*/ 324 h 509"/>
                <a:gd name="T94" fmla="*/ 504 w 511"/>
                <a:gd name="T95" fmla="*/ 309 h 509"/>
                <a:gd name="T96" fmla="*/ 459 w 511"/>
                <a:gd name="T97" fmla="*/ 233 h 509"/>
                <a:gd name="T98" fmla="*/ 508 w 511"/>
                <a:gd name="T99" fmla="*/ 184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11" h="509">
                  <a:moveTo>
                    <a:pt x="256" y="339"/>
                  </a:moveTo>
                  <a:lnTo>
                    <a:pt x="246" y="338"/>
                  </a:lnTo>
                  <a:lnTo>
                    <a:pt x="237" y="337"/>
                  </a:lnTo>
                  <a:lnTo>
                    <a:pt x="229" y="335"/>
                  </a:lnTo>
                  <a:lnTo>
                    <a:pt x="220" y="332"/>
                  </a:lnTo>
                  <a:lnTo>
                    <a:pt x="213" y="328"/>
                  </a:lnTo>
                  <a:lnTo>
                    <a:pt x="205" y="323"/>
                  </a:lnTo>
                  <a:lnTo>
                    <a:pt x="198" y="319"/>
                  </a:lnTo>
                  <a:lnTo>
                    <a:pt x="191" y="312"/>
                  </a:lnTo>
                  <a:lnTo>
                    <a:pt x="186" y="306"/>
                  </a:lnTo>
                  <a:lnTo>
                    <a:pt x="181" y="300"/>
                  </a:lnTo>
                  <a:lnTo>
                    <a:pt x="176" y="292"/>
                  </a:lnTo>
                  <a:lnTo>
                    <a:pt x="172" y="284"/>
                  </a:lnTo>
                  <a:lnTo>
                    <a:pt x="169" y="276"/>
                  </a:lnTo>
                  <a:lnTo>
                    <a:pt x="167" y="267"/>
                  </a:lnTo>
                  <a:lnTo>
                    <a:pt x="166" y="258"/>
                  </a:lnTo>
                  <a:lnTo>
                    <a:pt x="166" y="249"/>
                  </a:lnTo>
                  <a:lnTo>
                    <a:pt x="166" y="240"/>
                  </a:lnTo>
                  <a:lnTo>
                    <a:pt x="167" y="231"/>
                  </a:lnTo>
                  <a:lnTo>
                    <a:pt x="169" y="223"/>
                  </a:lnTo>
                  <a:lnTo>
                    <a:pt x="172" y="214"/>
                  </a:lnTo>
                  <a:lnTo>
                    <a:pt x="176" y="206"/>
                  </a:lnTo>
                  <a:lnTo>
                    <a:pt x="181" y="199"/>
                  </a:lnTo>
                  <a:lnTo>
                    <a:pt x="186" y="191"/>
                  </a:lnTo>
                  <a:lnTo>
                    <a:pt x="191" y="185"/>
                  </a:lnTo>
                  <a:lnTo>
                    <a:pt x="198" y="179"/>
                  </a:lnTo>
                  <a:lnTo>
                    <a:pt x="205" y="173"/>
                  </a:lnTo>
                  <a:lnTo>
                    <a:pt x="213" y="169"/>
                  </a:lnTo>
                  <a:lnTo>
                    <a:pt x="220" y="165"/>
                  </a:lnTo>
                  <a:lnTo>
                    <a:pt x="229" y="163"/>
                  </a:lnTo>
                  <a:lnTo>
                    <a:pt x="237" y="159"/>
                  </a:lnTo>
                  <a:lnTo>
                    <a:pt x="246" y="158"/>
                  </a:lnTo>
                  <a:lnTo>
                    <a:pt x="256" y="158"/>
                  </a:lnTo>
                  <a:lnTo>
                    <a:pt x="265" y="158"/>
                  </a:lnTo>
                  <a:lnTo>
                    <a:pt x="274" y="159"/>
                  </a:lnTo>
                  <a:lnTo>
                    <a:pt x="282" y="163"/>
                  </a:lnTo>
                  <a:lnTo>
                    <a:pt x="291" y="165"/>
                  </a:lnTo>
                  <a:lnTo>
                    <a:pt x="298" y="169"/>
                  </a:lnTo>
                  <a:lnTo>
                    <a:pt x="306" y="173"/>
                  </a:lnTo>
                  <a:lnTo>
                    <a:pt x="313" y="179"/>
                  </a:lnTo>
                  <a:lnTo>
                    <a:pt x="320" y="185"/>
                  </a:lnTo>
                  <a:lnTo>
                    <a:pt x="325" y="191"/>
                  </a:lnTo>
                  <a:lnTo>
                    <a:pt x="331" y="199"/>
                  </a:lnTo>
                  <a:lnTo>
                    <a:pt x="335" y="206"/>
                  </a:lnTo>
                  <a:lnTo>
                    <a:pt x="339" y="214"/>
                  </a:lnTo>
                  <a:lnTo>
                    <a:pt x="342" y="223"/>
                  </a:lnTo>
                  <a:lnTo>
                    <a:pt x="344" y="231"/>
                  </a:lnTo>
                  <a:lnTo>
                    <a:pt x="346" y="240"/>
                  </a:lnTo>
                  <a:lnTo>
                    <a:pt x="347" y="249"/>
                  </a:lnTo>
                  <a:lnTo>
                    <a:pt x="346" y="258"/>
                  </a:lnTo>
                  <a:lnTo>
                    <a:pt x="344" y="267"/>
                  </a:lnTo>
                  <a:lnTo>
                    <a:pt x="342" y="276"/>
                  </a:lnTo>
                  <a:lnTo>
                    <a:pt x="339" y="284"/>
                  </a:lnTo>
                  <a:lnTo>
                    <a:pt x="335" y="292"/>
                  </a:lnTo>
                  <a:lnTo>
                    <a:pt x="331" y="300"/>
                  </a:lnTo>
                  <a:lnTo>
                    <a:pt x="325" y="306"/>
                  </a:lnTo>
                  <a:lnTo>
                    <a:pt x="320" y="312"/>
                  </a:lnTo>
                  <a:lnTo>
                    <a:pt x="313" y="319"/>
                  </a:lnTo>
                  <a:lnTo>
                    <a:pt x="306" y="323"/>
                  </a:lnTo>
                  <a:lnTo>
                    <a:pt x="298" y="328"/>
                  </a:lnTo>
                  <a:lnTo>
                    <a:pt x="291" y="332"/>
                  </a:lnTo>
                  <a:lnTo>
                    <a:pt x="282" y="335"/>
                  </a:lnTo>
                  <a:lnTo>
                    <a:pt x="274" y="337"/>
                  </a:lnTo>
                  <a:lnTo>
                    <a:pt x="265" y="338"/>
                  </a:lnTo>
                  <a:lnTo>
                    <a:pt x="256" y="339"/>
                  </a:lnTo>
                  <a:close/>
                  <a:moveTo>
                    <a:pt x="510" y="179"/>
                  </a:moveTo>
                  <a:lnTo>
                    <a:pt x="511" y="177"/>
                  </a:lnTo>
                  <a:lnTo>
                    <a:pt x="511" y="173"/>
                  </a:lnTo>
                  <a:lnTo>
                    <a:pt x="510" y="171"/>
                  </a:lnTo>
                  <a:lnTo>
                    <a:pt x="509" y="168"/>
                  </a:lnTo>
                  <a:lnTo>
                    <a:pt x="453" y="70"/>
                  </a:lnTo>
                  <a:lnTo>
                    <a:pt x="450" y="67"/>
                  </a:lnTo>
                  <a:lnTo>
                    <a:pt x="448" y="65"/>
                  </a:lnTo>
                  <a:lnTo>
                    <a:pt x="446" y="64"/>
                  </a:lnTo>
                  <a:lnTo>
                    <a:pt x="443" y="64"/>
                  </a:lnTo>
                  <a:lnTo>
                    <a:pt x="441" y="63"/>
                  </a:lnTo>
                  <a:lnTo>
                    <a:pt x="438" y="63"/>
                  </a:lnTo>
                  <a:lnTo>
                    <a:pt x="434" y="63"/>
                  </a:lnTo>
                  <a:lnTo>
                    <a:pt x="432" y="65"/>
                  </a:lnTo>
                  <a:lnTo>
                    <a:pt x="386" y="92"/>
                  </a:lnTo>
                  <a:lnTo>
                    <a:pt x="375" y="83"/>
                  </a:lnTo>
                  <a:lnTo>
                    <a:pt x="363" y="75"/>
                  </a:lnTo>
                  <a:lnTo>
                    <a:pt x="348" y="67"/>
                  </a:lnTo>
                  <a:lnTo>
                    <a:pt x="332" y="59"/>
                  </a:lnTo>
                  <a:lnTo>
                    <a:pt x="332" y="14"/>
                  </a:lnTo>
                  <a:lnTo>
                    <a:pt x="332" y="12"/>
                  </a:lnTo>
                  <a:lnTo>
                    <a:pt x="331" y="9"/>
                  </a:lnTo>
                  <a:lnTo>
                    <a:pt x="329" y="6"/>
                  </a:lnTo>
                  <a:lnTo>
                    <a:pt x="327" y="4"/>
                  </a:lnTo>
                  <a:lnTo>
                    <a:pt x="325" y="2"/>
                  </a:lnTo>
                  <a:lnTo>
                    <a:pt x="323" y="1"/>
                  </a:lnTo>
                  <a:lnTo>
                    <a:pt x="320" y="0"/>
                  </a:lnTo>
                  <a:lnTo>
                    <a:pt x="317" y="0"/>
                  </a:lnTo>
                  <a:lnTo>
                    <a:pt x="203" y="0"/>
                  </a:lnTo>
                  <a:lnTo>
                    <a:pt x="201" y="0"/>
                  </a:lnTo>
                  <a:lnTo>
                    <a:pt x="198" y="1"/>
                  </a:lnTo>
                  <a:lnTo>
                    <a:pt x="196" y="2"/>
                  </a:lnTo>
                  <a:lnTo>
                    <a:pt x="194" y="4"/>
                  </a:lnTo>
                  <a:lnTo>
                    <a:pt x="191" y="6"/>
                  </a:lnTo>
                  <a:lnTo>
                    <a:pt x="190" y="9"/>
                  </a:lnTo>
                  <a:lnTo>
                    <a:pt x="189" y="12"/>
                  </a:lnTo>
                  <a:lnTo>
                    <a:pt x="188" y="14"/>
                  </a:lnTo>
                  <a:lnTo>
                    <a:pt x="188" y="58"/>
                  </a:lnTo>
                  <a:lnTo>
                    <a:pt x="179" y="61"/>
                  </a:lnTo>
                  <a:lnTo>
                    <a:pt x="170" y="64"/>
                  </a:lnTo>
                  <a:lnTo>
                    <a:pt x="161" y="68"/>
                  </a:lnTo>
                  <a:lnTo>
                    <a:pt x="154" y="72"/>
                  </a:lnTo>
                  <a:lnTo>
                    <a:pt x="141" y="81"/>
                  </a:lnTo>
                  <a:lnTo>
                    <a:pt x="128" y="92"/>
                  </a:lnTo>
                  <a:lnTo>
                    <a:pt x="80" y="64"/>
                  </a:lnTo>
                  <a:lnTo>
                    <a:pt x="75" y="62"/>
                  </a:lnTo>
                  <a:lnTo>
                    <a:pt x="68" y="63"/>
                  </a:lnTo>
                  <a:lnTo>
                    <a:pt x="66" y="64"/>
                  </a:lnTo>
                  <a:lnTo>
                    <a:pt x="64" y="65"/>
                  </a:lnTo>
                  <a:lnTo>
                    <a:pt x="62" y="67"/>
                  </a:lnTo>
                  <a:lnTo>
                    <a:pt x="60" y="70"/>
                  </a:lnTo>
                  <a:lnTo>
                    <a:pt x="3" y="168"/>
                  </a:lnTo>
                  <a:lnTo>
                    <a:pt x="2" y="171"/>
                  </a:lnTo>
                  <a:lnTo>
                    <a:pt x="1" y="173"/>
                  </a:lnTo>
                  <a:lnTo>
                    <a:pt x="1" y="177"/>
                  </a:lnTo>
                  <a:lnTo>
                    <a:pt x="1" y="179"/>
                  </a:lnTo>
                  <a:lnTo>
                    <a:pt x="2" y="182"/>
                  </a:lnTo>
                  <a:lnTo>
                    <a:pt x="4" y="184"/>
                  </a:lnTo>
                  <a:lnTo>
                    <a:pt x="5" y="186"/>
                  </a:lnTo>
                  <a:lnTo>
                    <a:pt x="8" y="188"/>
                  </a:lnTo>
                  <a:lnTo>
                    <a:pt x="56" y="216"/>
                  </a:lnTo>
                  <a:lnTo>
                    <a:pt x="53" y="233"/>
                  </a:lnTo>
                  <a:lnTo>
                    <a:pt x="52" y="249"/>
                  </a:lnTo>
                  <a:lnTo>
                    <a:pt x="53" y="265"/>
                  </a:lnTo>
                  <a:lnTo>
                    <a:pt x="56" y="282"/>
                  </a:lnTo>
                  <a:lnTo>
                    <a:pt x="7" y="309"/>
                  </a:lnTo>
                  <a:lnTo>
                    <a:pt x="5" y="311"/>
                  </a:lnTo>
                  <a:lnTo>
                    <a:pt x="3" y="313"/>
                  </a:lnTo>
                  <a:lnTo>
                    <a:pt x="2" y="317"/>
                  </a:lnTo>
                  <a:lnTo>
                    <a:pt x="1" y="320"/>
                  </a:lnTo>
                  <a:lnTo>
                    <a:pt x="0" y="322"/>
                  </a:lnTo>
                  <a:lnTo>
                    <a:pt x="0" y="324"/>
                  </a:lnTo>
                  <a:lnTo>
                    <a:pt x="1" y="327"/>
                  </a:lnTo>
                  <a:lnTo>
                    <a:pt x="2" y="330"/>
                  </a:lnTo>
                  <a:lnTo>
                    <a:pt x="59" y="429"/>
                  </a:lnTo>
                  <a:lnTo>
                    <a:pt x="63" y="432"/>
                  </a:lnTo>
                  <a:lnTo>
                    <a:pt x="67" y="434"/>
                  </a:lnTo>
                  <a:lnTo>
                    <a:pt x="71" y="435"/>
                  </a:lnTo>
                  <a:lnTo>
                    <a:pt x="74" y="435"/>
                  </a:lnTo>
                  <a:lnTo>
                    <a:pt x="76" y="434"/>
                  </a:lnTo>
                  <a:lnTo>
                    <a:pt x="79" y="433"/>
                  </a:lnTo>
                  <a:lnTo>
                    <a:pt x="128" y="407"/>
                  </a:lnTo>
                  <a:lnTo>
                    <a:pt x="140" y="416"/>
                  </a:lnTo>
                  <a:lnTo>
                    <a:pt x="154" y="426"/>
                  </a:lnTo>
                  <a:lnTo>
                    <a:pt x="161" y="430"/>
                  </a:lnTo>
                  <a:lnTo>
                    <a:pt x="169" y="434"/>
                  </a:lnTo>
                  <a:lnTo>
                    <a:pt x="179" y="438"/>
                  </a:lnTo>
                  <a:lnTo>
                    <a:pt x="188" y="441"/>
                  </a:lnTo>
                  <a:lnTo>
                    <a:pt x="188" y="494"/>
                  </a:lnTo>
                  <a:lnTo>
                    <a:pt x="189" y="497"/>
                  </a:lnTo>
                  <a:lnTo>
                    <a:pt x="190" y="500"/>
                  </a:lnTo>
                  <a:lnTo>
                    <a:pt x="191" y="503"/>
                  </a:lnTo>
                  <a:lnTo>
                    <a:pt x="194" y="505"/>
                  </a:lnTo>
                  <a:lnTo>
                    <a:pt x="196" y="507"/>
                  </a:lnTo>
                  <a:lnTo>
                    <a:pt x="198" y="508"/>
                  </a:lnTo>
                  <a:lnTo>
                    <a:pt x="201" y="509"/>
                  </a:lnTo>
                  <a:lnTo>
                    <a:pt x="203" y="509"/>
                  </a:lnTo>
                  <a:lnTo>
                    <a:pt x="317" y="509"/>
                  </a:lnTo>
                  <a:lnTo>
                    <a:pt x="320" y="509"/>
                  </a:lnTo>
                  <a:lnTo>
                    <a:pt x="323" y="508"/>
                  </a:lnTo>
                  <a:lnTo>
                    <a:pt x="325" y="507"/>
                  </a:lnTo>
                  <a:lnTo>
                    <a:pt x="327" y="505"/>
                  </a:lnTo>
                  <a:lnTo>
                    <a:pt x="329" y="503"/>
                  </a:lnTo>
                  <a:lnTo>
                    <a:pt x="331" y="500"/>
                  </a:lnTo>
                  <a:lnTo>
                    <a:pt x="332" y="497"/>
                  </a:lnTo>
                  <a:lnTo>
                    <a:pt x="332" y="494"/>
                  </a:lnTo>
                  <a:lnTo>
                    <a:pt x="332" y="439"/>
                  </a:lnTo>
                  <a:lnTo>
                    <a:pt x="348" y="431"/>
                  </a:lnTo>
                  <a:lnTo>
                    <a:pt x="363" y="423"/>
                  </a:lnTo>
                  <a:lnTo>
                    <a:pt x="375" y="414"/>
                  </a:lnTo>
                  <a:lnTo>
                    <a:pt x="387" y="407"/>
                  </a:lnTo>
                  <a:lnTo>
                    <a:pt x="432" y="433"/>
                  </a:lnTo>
                  <a:lnTo>
                    <a:pt x="434" y="434"/>
                  </a:lnTo>
                  <a:lnTo>
                    <a:pt x="438" y="435"/>
                  </a:lnTo>
                  <a:lnTo>
                    <a:pt x="441" y="435"/>
                  </a:lnTo>
                  <a:lnTo>
                    <a:pt x="443" y="434"/>
                  </a:lnTo>
                  <a:lnTo>
                    <a:pt x="446" y="434"/>
                  </a:lnTo>
                  <a:lnTo>
                    <a:pt x="448" y="432"/>
                  </a:lnTo>
                  <a:lnTo>
                    <a:pt x="450" y="431"/>
                  </a:lnTo>
                  <a:lnTo>
                    <a:pt x="453" y="429"/>
                  </a:lnTo>
                  <a:lnTo>
                    <a:pt x="509" y="330"/>
                  </a:lnTo>
                  <a:lnTo>
                    <a:pt x="510" y="327"/>
                  </a:lnTo>
                  <a:lnTo>
                    <a:pt x="511" y="324"/>
                  </a:lnTo>
                  <a:lnTo>
                    <a:pt x="511" y="322"/>
                  </a:lnTo>
                  <a:lnTo>
                    <a:pt x="510" y="320"/>
                  </a:lnTo>
                  <a:lnTo>
                    <a:pt x="508" y="313"/>
                  </a:lnTo>
                  <a:lnTo>
                    <a:pt x="504" y="309"/>
                  </a:lnTo>
                  <a:lnTo>
                    <a:pt x="457" y="282"/>
                  </a:lnTo>
                  <a:lnTo>
                    <a:pt x="459" y="265"/>
                  </a:lnTo>
                  <a:lnTo>
                    <a:pt x="459" y="249"/>
                  </a:lnTo>
                  <a:lnTo>
                    <a:pt x="459" y="233"/>
                  </a:lnTo>
                  <a:lnTo>
                    <a:pt x="457" y="216"/>
                  </a:lnTo>
                  <a:lnTo>
                    <a:pt x="504" y="188"/>
                  </a:lnTo>
                  <a:lnTo>
                    <a:pt x="506" y="186"/>
                  </a:lnTo>
                  <a:lnTo>
                    <a:pt x="508" y="184"/>
                  </a:lnTo>
                  <a:lnTo>
                    <a:pt x="509" y="182"/>
                  </a:lnTo>
                  <a:lnTo>
                    <a:pt x="510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4" name="Group 83" descr="This image is two arrows in a circle to symbolize a process. ">
            <a:extLst>
              <a:ext uri="{FF2B5EF4-FFF2-40B4-BE49-F238E27FC236}">
                <a16:creationId xmlns:a16="http://schemas.microsoft.com/office/drawing/2014/main" id="{14DA0634-ECCE-4CF7-85D2-FEC8036445AF}"/>
              </a:ext>
            </a:extLst>
          </p:cNvPr>
          <p:cNvGrpSpPr/>
          <p:nvPr/>
        </p:nvGrpSpPr>
        <p:grpSpPr>
          <a:xfrm>
            <a:off x="5676900" y="3561872"/>
            <a:ext cx="838200" cy="651940"/>
            <a:chOff x="1474788" y="828675"/>
            <a:chExt cx="285750" cy="22225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85" name="Freeform 1682">
              <a:extLst>
                <a:ext uri="{FF2B5EF4-FFF2-40B4-BE49-F238E27FC236}">
                  <a16:creationId xmlns:a16="http://schemas.microsoft.com/office/drawing/2014/main" id="{AC2A946F-ADD8-48D4-A56D-8ED1970BD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288" y="912813"/>
              <a:ext cx="222250" cy="138113"/>
            </a:xfrm>
            <a:custGeom>
              <a:avLst/>
              <a:gdLst>
                <a:gd name="T0" fmla="*/ 482 w 559"/>
                <a:gd name="T1" fmla="*/ 11 h 348"/>
                <a:gd name="T2" fmla="*/ 474 w 559"/>
                <a:gd name="T3" fmla="*/ 3 h 348"/>
                <a:gd name="T4" fmla="*/ 464 w 559"/>
                <a:gd name="T5" fmla="*/ 0 h 348"/>
                <a:gd name="T6" fmla="*/ 452 w 559"/>
                <a:gd name="T7" fmla="*/ 2 h 348"/>
                <a:gd name="T8" fmla="*/ 443 w 559"/>
                <a:gd name="T9" fmla="*/ 7 h 348"/>
                <a:gd name="T10" fmla="*/ 344 w 559"/>
                <a:gd name="T11" fmla="*/ 128 h 348"/>
                <a:gd name="T12" fmla="*/ 342 w 559"/>
                <a:gd name="T13" fmla="*/ 136 h 348"/>
                <a:gd name="T14" fmla="*/ 342 w 559"/>
                <a:gd name="T15" fmla="*/ 145 h 348"/>
                <a:gd name="T16" fmla="*/ 346 w 559"/>
                <a:gd name="T17" fmla="*/ 154 h 348"/>
                <a:gd name="T18" fmla="*/ 354 w 559"/>
                <a:gd name="T19" fmla="*/ 160 h 348"/>
                <a:gd name="T20" fmla="*/ 363 w 559"/>
                <a:gd name="T21" fmla="*/ 163 h 348"/>
                <a:gd name="T22" fmla="*/ 371 w 559"/>
                <a:gd name="T23" fmla="*/ 162 h 348"/>
                <a:gd name="T24" fmla="*/ 380 w 559"/>
                <a:gd name="T25" fmla="*/ 157 h 348"/>
                <a:gd name="T26" fmla="*/ 440 w 559"/>
                <a:gd name="T27" fmla="*/ 87 h 348"/>
                <a:gd name="T28" fmla="*/ 434 w 559"/>
                <a:gd name="T29" fmla="*/ 122 h 348"/>
                <a:gd name="T30" fmla="*/ 422 w 559"/>
                <a:gd name="T31" fmla="*/ 156 h 348"/>
                <a:gd name="T32" fmla="*/ 406 w 559"/>
                <a:gd name="T33" fmla="*/ 188 h 348"/>
                <a:gd name="T34" fmla="*/ 384 w 559"/>
                <a:gd name="T35" fmla="*/ 217 h 348"/>
                <a:gd name="T36" fmla="*/ 357 w 559"/>
                <a:gd name="T37" fmla="*/ 244 h 348"/>
                <a:gd name="T38" fmla="*/ 327 w 559"/>
                <a:gd name="T39" fmla="*/ 266 h 348"/>
                <a:gd name="T40" fmla="*/ 294 w 559"/>
                <a:gd name="T41" fmla="*/ 283 h 348"/>
                <a:gd name="T42" fmla="*/ 259 w 559"/>
                <a:gd name="T43" fmla="*/ 294 h 348"/>
                <a:gd name="T44" fmla="*/ 229 w 559"/>
                <a:gd name="T45" fmla="*/ 300 h 348"/>
                <a:gd name="T46" fmla="*/ 199 w 559"/>
                <a:gd name="T47" fmla="*/ 301 h 348"/>
                <a:gd name="T48" fmla="*/ 170 w 559"/>
                <a:gd name="T49" fmla="*/ 299 h 348"/>
                <a:gd name="T50" fmla="*/ 142 w 559"/>
                <a:gd name="T51" fmla="*/ 293 h 348"/>
                <a:gd name="T52" fmla="*/ 114 w 559"/>
                <a:gd name="T53" fmla="*/ 283 h 348"/>
                <a:gd name="T54" fmla="*/ 89 w 559"/>
                <a:gd name="T55" fmla="*/ 270 h 348"/>
                <a:gd name="T56" fmla="*/ 64 w 559"/>
                <a:gd name="T57" fmla="*/ 254 h 348"/>
                <a:gd name="T58" fmla="*/ 41 w 559"/>
                <a:gd name="T59" fmla="*/ 234 h 348"/>
                <a:gd name="T60" fmla="*/ 33 w 559"/>
                <a:gd name="T61" fmla="*/ 229 h 348"/>
                <a:gd name="T62" fmla="*/ 25 w 559"/>
                <a:gd name="T63" fmla="*/ 227 h 348"/>
                <a:gd name="T64" fmla="*/ 16 w 559"/>
                <a:gd name="T65" fmla="*/ 229 h 348"/>
                <a:gd name="T66" fmla="*/ 7 w 559"/>
                <a:gd name="T67" fmla="*/ 234 h 348"/>
                <a:gd name="T68" fmla="*/ 3 w 559"/>
                <a:gd name="T69" fmla="*/ 241 h 348"/>
                <a:gd name="T70" fmla="*/ 0 w 559"/>
                <a:gd name="T71" fmla="*/ 251 h 348"/>
                <a:gd name="T72" fmla="*/ 3 w 559"/>
                <a:gd name="T73" fmla="*/ 260 h 348"/>
                <a:gd name="T74" fmla="*/ 8 w 559"/>
                <a:gd name="T75" fmla="*/ 269 h 348"/>
                <a:gd name="T76" fmla="*/ 28 w 559"/>
                <a:gd name="T77" fmla="*/ 287 h 348"/>
                <a:gd name="T78" fmla="*/ 51 w 559"/>
                <a:gd name="T79" fmla="*/ 303 h 348"/>
                <a:gd name="T80" fmla="*/ 74 w 559"/>
                <a:gd name="T81" fmla="*/ 318 h 348"/>
                <a:gd name="T82" fmla="*/ 99 w 559"/>
                <a:gd name="T83" fmla="*/ 329 h 348"/>
                <a:gd name="T84" fmla="*/ 124 w 559"/>
                <a:gd name="T85" fmla="*/ 337 h 348"/>
                <a:gd name="T86" fmla="*/ 151 w 559"/>
                <a:gd name="T87" fmla="*/ 344 h 348"/>
                <a:gd name="T88" fmla="*/ 177 w 559"/>
                <a:gd name="T89" fmla="*/ 347 h 348"/>
                <a:gd name="T90" fmla="*/ 205 w 559"/>
                <a:gd name="T91" fmla="*/ 348 h 348"/>
                <a:gd name="T92" fmla="*/ 237 w 559"/>
                <a:gd name="T93" fmla="*/ 347 h 348"/>
                <a:gd name="T94" fmla="*/ 270 w 559"/>
                <a:gd name="T95" fmla="*/ 342 h 348"/>
                <a:gd name="T96" fmla="*/ 311 w 559"/>
                <a:gd name="T97" fmla="*/ 329 h 348"/>
                <a:gd name="T98" fmla="*/ 348 w 559"/>
                <a:gd name="T99" fmla="*/ 310 h 348"/>
                <a:gd name="T100" fmla="*/ 382 w 559"/>
                <a:gd name="T101" fmla="*/ 286 h 348"/>
                <a:gd name="T102" fmla="*/ 413 w 559"/>
                <a:gd name="T103" fmla="*/ 257 h 348"/>
                <a:gd name="T104" fmla="*/ 439 w 559"/>
                <a:gd name="T105" fmla="*/ 224 h 348"/>
                <a:gd name="T106" fmla="*/ 460 w 559"/>
                <a:gd name="T107" fmla="*/ 188 h 348"/>
                <a:gd name="T108" fmla="*/ 475 w 559"/>
                <a:gd name="T109" fmla="*/ 150 h 348"/>
                <a:gd name="T110" fmla="*/ 485 w 559"/>
                <a:gd name="T111" fmla="*/ 110 h 348"/>
                <a:gd name="T112" fmla="*/ 518 w 559"/>
                <a:gd name="T113" fmla="*/ 163 h 348"/>
                <a:gd name="T114" fmla="*/ 529 w 559"/>
                <a:gd name="T115" fmla="*/ 168 h 348"/>
                <a:gd name="T116" fmla="*/ 541 w 559"/>
                <a:gd name="T117" fmla="*/ 168 h 348"/>
                <a:gd name="T118" fmla="*/ 551 w 559"/>
                <a:gd name="T119" fmla="*/ 164 h 348"/>
                <a:gd name="T120" fmla="*/ 557 w 559"/>
                <a:gd name="T121" fmla="*/ 156 h 348"/>
                <a:gd name="T122" fmla="*/ 559 w 559"/>
                <a:gd name="T123" fmla="*/ 147 h 348"/>
                <a:gd name="T124" fmla="*/ 558 w 559"/>
                <a:gd name="T125" fmla="*/ 13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9" h="348">
                  <a:moveTo>
                    <a:pt x="556" y="133"/>
                  </a:moveTo>
                  <a:lnTo>
                    <a:pt x="482" y="11"/>
                  </a:lnTo>
                  <a:lnTo>
                    <a:pt x="478" y="6"/>
                  </a:lnTo>
                  <a:lnTo>
                    <a:pt x="474" y="3"/>
                  </a:lnTo>
                  <a:lnTo>
                    <a:pt x="470" y="1"/>
                  </a:lnTo>
                  <a:lnTo>
                    <a:pt x="464" y="0"/>
                  </a:lnTo>
                  <a:lnTo>
                    <a:pt x="458" y="0"/>
                  </a:lnTo>
                  <a:lnTo>
                    <a:pt x="452" y="2"/>
                  </a:lnTo>
                  <a:lnTo>
                    <a:pt x="448" y="4"/>
                  </a:lnTo>
                  <a:lnTo>
                    <a:pt x="443" y="7"/>
                  </a:lnTo>
                  <a:lnTo>
                    <a:pt x="346" y="123"/>
                  </a:lnTo>
                  <a:lnTo>
                    <a:pt x="344" y="128"/>
                  </a:lnTo>
                  <a:lnTo>
                    <a:pt x="342" y="132"/>
                  </a:lnTo>
                  <a:lnTo>
                    <a:pt x="342" y="136"/>
                  </a:lnTo>
                  <a:lnTo>
                    <a:pt x="342" y="141"/>
                  </a:lnTo>
                  <a:lnTo>
                    <a:pt x="342" y="145"/>
                  </a:lnTo>
                  <a:lnTo>
                    <a:pt x="344" y="150"/>
                  </a:lnTo>
                  <a:lnTo>
                    <a:pt x="346" y="154"/>
                  </a:lnTo>
                  <a:lnTo>
                    <a:pt x="349" y="157"/>
                  </a:lnTo>
                  <a:lnTo>
                    <a:pt x="354" y="160"/>
                  </a:lnTo>
                  <a:lnTo>
                    <a:pt x="358" y="162"/>
                  </a:lnTo>
                  <a:lnTo>
                    <a:pt x="363" y="163"/>
                  </a:lnTo>
                  <a:lnTo>
                    <a:pt x="367" y="163"/>
                  </a:lnTo>
                  <a:lnTo>
                    <a:pt x="371" y="162"/>
                  </a:lnTo>
                  <a:lnTo>
                    <a:pt x="376" y="161"/>
                  </a:lnTo>
                  <a:lnTo>
                    <a:pt x="380" y="157"/>
                  </a:lnTo>
                  <a:lnTo>
                    <a:pt x="384" y="155"/>
                  </a:lnTo>
                  <a:lnTo>
                    <a:pt x="440" y="87"/>
                  </a:lnTo>
                  <a:lnTo>
                    <a:pt x="438" y="104"/>
                  </a:lnTo>
                  <a:lnTo>
                    <a:pt x="434" y="122"/>
                  </a:lnTo>
                  <a:lnTo>
                    <a:pt x="429" y="139"/>
                  </a:lnTo>
                  <a:lnTo>
                    <a:pt x="422" y="156"/>
                  </a:lnTo>
                  <a:lnTo>
                    <a:pt x="414" y="173"/>
                  </a:lnTo>
                  <a:lnTo>
                    <a:pt x="406" y="188"/>
                  </a:lnTo>
                  <a:lnTo>
                    <a:pt x="395" y="204"/>
                  </a:lnTo>
                  <a:lnTo>
                    <a:pt x="384" y="217"/>
                  </a:lnTo>
                  <a:lnTo>
                    <a:pt x="371" y="231"/>
                  </a:lnTo>
                  <a:lnTo>
                    <a:pt x="357" y="244"/>
                  </a:lnTo>
                  <a:lnTo>
                    <a:pt x="343" y="256"/>
                  </a:lnTo>
                  <a:lnTo>
                    <a:pt x="327" y="266"/>
                  </a:lnTo>
                  <a:lnTo>
                    <a:pt x="312" y="274"/>
                  </a:lnTo>
                  <a:lnTo>
                    <a:pt x="294" y="283"/>
                  </a:lnTo>
                  <a:lnTo>
                    <a:pt x="276" y="290"/>
                  </a:lnTo>
                  <a:lnTo>
                    <a:pt x="259" y="294"/>
                  </a:lnTo>
                  <a:lnTo>
                    <a:pt x="243" y="298"/>
                  </a:lnTo>
                  <a:lnTo>
                    <a:pt x="229" y="300"/>
                  </a:lnTo>
                  <a:lnTo>
                    <a:pt x="215" y="301"/>
                  </a:lnTo>
                  <a:lnTo>
                    <a:pt x="199" y="301"/>
                  </a:lnTo>
                  <a:lnTo>
                    <a:pt x="185" y="301"/>
                  </a:lnTo>
                  <a:lnTo>
                    <a:pt x="170" y="299"/>
                  </a:lnTo>
                  <a:lnTo>
                    <a:pt x="156" y="297"/>
                  </a:lnTo>
                  <a:lnTo>
                    <a:pt x="142" y="293"/>
                  </a:lnTo>
                  <a:lnTo>
                    <a:pt x="128" y="289"/>
                  </a:lnTo>
                  <a:lnTo>
                    <a:pt x="114" y="283"/>
                  </a:lnTo>
                  <a:lnTo>
                    <a:pt x="101" y="278"/>
                  </a:lnTo>
                  <a:lnTo>
                    <a:pt x="89" y="270"/>
                  </a:lnTo>
                  <a:lnTo>
                    <a:pt x="75" y="262"/>
                  </a:lnTo>
                  <a:lnTo>
                    <a:pt x="64" y="254"/>
                  </a:lnTo>
                  <a:lnTo>
                    <a:pt x="52" y="245"/>
                  </a:lnTo>
                  <a:lnTo>
                    <a:pt x="41" y="234"/>
                  </a:lnTo>
                  <a:lnTo>
                    <a:pt x="38" y="231"/>
                  </a:lnTo>
                  <a:lnTo>
                    <a:pt x="33" y="229"/>
                  </a:lnTo>
                  <a:lnTo>
                    <a:pt x="29" y="228"/>
                  </a:lnTo>
                  <a:lnTo>
                    <a:pt x="25" y="227"/>
                  </a:lnTo>
                  <a:lnTo>
                    <a:pt x="20" y="228"/>
                  </a:lnTo>
                  <a:lnTo>
                    <a:pt x="16" y="229"/>
                  </a:lnTo>
                  <a:lnTo>
                    <a:pt x="11" y="231"/>
                  </a:lnTo>
                  <a:lnTo>
                    <a:pt x="7" y="234"/>
                  </a:lnTo>
                  <a:lnTo>
                    <a:pt x="5" y="238"/>
                  </a:lnTo>
                  <a:lnTo>
                    <a:pt x="3" y="241"/>
                  </a:lnTo>
                  <a:lnTo>
                    <a:pt x="1" y="247"/>
                  </a:lnTo>
                  <a:lnTo>
                    <a:pt x="0" y="251"/>
                  </a:lnTo>
                  <a:lnTo>
                    <a:pt x="1" y="256"/>
                  </a:lnTo>
                  <a:lnTo>
                    <a:pt x="3" y="260"/>
                  </a:lnTo>
                  <a:lnTo>
                    <a:pt x="5" y="265"/>
                  </a:lnTo>
                  <a:lnTo>
                    <a:pt x="8" y="269"/>
                  </a:lnTo>
                  <a:lnTo>
                    <a:pt x="18" y="278"/>
                  </a:lnTo>
                  <a:lnTo>
                    <a:pt x="28" y="287"/>
                  </a:lnTo>
                  <a:lnTo>
                    <a:pt x="39" y="295"/>
                  </a:lnTo>
                  <a:lnTo>
                    <a:pt x="51" y="303"/>
                  </a:lnTo>
                  <a:lnTo>
                    <a:pt x="62" y="311"/>
                  </a:lnTo>
                  <a:lnTo>
                    <a:pt x="74" y="318"/>
                  </a:lnTo>
                  <a:lnTo>
                    <a:pt x="86" y="323"/>
                  </a:lnTo>
                  <a:lnTo>
                    <a:pt x="99" y="329"/>
                  </a:lnTo>
                  <a:lnTo>
                    <a:pt x="112" y="333"/>
                  </a:lnTo>
                  <a:lnTo>
                    <a:pt x="124" y="337"/>
                  </a:lnTo>
                  <a:lnTo>
                    <a:pt x="137" y="341"/>
                  </a:lnTo>
                  <a:lnTo>
                    <a:pt x="151" y="344"/>
                  </a:lnTo>
                  <a:lnTo>
                    <a:pt x="164" y="346"/>
                  </a:lnTo>
                  <a:lnTo>
                    <a:pt x="177" y="347"/>
                  </a:lnTo>
                  <a:lnTo>
                    <a:pt x="190" y="348"/>
                  </a:lnTo>
                  <a:lnTo>
                    <a:pt x="205" y="348"/>
                  </a:lnTo>
                  <a:lnTo>
                    <a:pt x="220" y="348"/>
                  </a:lnTo>
                  <a:lnTo>
                    <a:pt x="237" y="347"/>
                  </a:lnTo>
                  <a:lnTo>
                    <a:pt x="253" y="345"/>
                  </a:lnTo>
                  <a:lnTo>
                    <a:pt x="270" y="342"/>
                  </a:lnTo>
                  <a:lnTo>
                    <a:pt x="291" y="336"/>
                  </a:lnTo>
                  <a:lnTo>
                    <a:pt x="311" y="329"/>
                  </a:lnTo>
                  <a:lnTo>
                    <a:pt x="329" y="320"/>
                  </a:lnTo>
                  <a:lnTo>
                    <a:pt x="348" y="310"/>
                  </a:lnTo>
                  <a:lnTo>
                    <a:pt x="366" y="298"/>
                  </a:lnTo>
                  <a:lnTo>
                    <a:pt x="382" y="286"/>
                  </a:lnTo>
                  <a:lnTo>
                    <a:pt x="398" y="271"/>
                  </a:lnTo>
                  <a:lnTo>
                    <a:pt x="413" y="257"/>
                  </a:lnTo>
                  <a:lnTo>
                    <a:pt x="427" y="240"/>
                  </a:lnTo>
                  <a:lnTo>
                    <a:pt x="439" y="224"/>
                  </a:lnTo>
                  <a:lnTo>
                    <a:pt x="450" y="206"/>
                  </a:lnTo>
                  <a:lnTo>
                    <a:pt x="460" y="188"/>
                  </a:lnTo>
                  <a:lnTo>
                    <a:pt x="469" y="170"/>
                  </a:lnTo>
                  <a:lnTo>
                    <a:pt x="475" y="150"/>
                  </a:lnTo>
                  <a:lnTo>
                    <a:pt x="482" y="131"/>
                  </a:lnTo>
                  <a:lnTo>
                    <a:pt x="485" y="110"/>
                  </a:lnTo>
                  <a:lnTo>
                    <a:pt x="514" y="159"/>
                  </a:lnTo>
                  <a:lnTo>
                    <a:pt x="518" y="163"/>
                  </a:lnTo>
                  <a:lnTo>
                    <a:pt x="523" y="166"/>
                  </a:lnTo>
                  <a:lnTo>
                    <a:pt x="529" y="168"/>
                  </a:lnTo>
                  <a:lnTo>
                    <a:pt x="535" y="170"/>
                  </a:lnTo>
                  <a:lnTo>
                    <a:pt x="541" y="168"/>
                  </a:lnTo>
                  <a:lnTo>
                    <a:pt x="547" y="166"/>
                  </a:lnTo>
                  <a:lnTo>
                    <a:pt x="551" y="164"/>
                  </a:lnTo>
                  <a:lnTo>
                    <a:pt x="555" y="160"/>
                  </a:lnTo>
                  <a:lnTo>
                    <a:pt x="557" y="156"/>
                  </a:lnTo>
                  <a:lnTo>
                    <a:pt x="558" y="152"/>
                  </a:lnTo>
                  <a:lnTo>
                    <a:pt x="559" y="147"/>
                  </a:lnTo>
                  <a:lnTo>
                    <a:pt x="559" y="142"/>
                  </a:lnTo>
                  <a:lnTo>
                    <a:pt x="558" y="138"/>
                  </a:lnTo>
                  <a:lnTo>
                    <a:pt x="556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1683">
              <a:extLst>
                <a:ext uri="{FF2B5EF4-FFF2-40B4-BE49-F238E27FC236}">
                  <a16:creationId xmlns:a16="http://schemas.microsoft.com/office/drawing/2014/main" id="{0B7A1438-DF2D-4224-BF82-C687BA59A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788" y="828675"/>
              <a:ext cx="230188" cy="150813"/>
            </a:xfrm>
            <a:custGeom>
              <a:avLst/>
              <a:gdLst>
                <a:gd name="T0" fmla="*/ 212 w 581"/>
                <a:gd name="T1" fmla="*/ 217 h 379"/>
                <a:gd name="T2" fmla="*/ 198 w 581"/>
                <a:gd name="T3" fmla="*/ 217 h 379"/>
                <a:gd name="T4" fmla="*/ 187 w 581"/>
                <a:gd name="T5" fmla="*/ 226 h 379"/>
                <a:gd name="T6" fmla="*/ 124 w 581"/>
                <a:gd name="T7" fmla="*/ 267 h 379"/>
                <a:gd name="T8" fmla="*/ 135 w 581"/>
                <a:gd name="T9" fmla="*/ 216 h 379"/>
                <a:gd name="T10" fmla="*/ 157 w 581"/>
                <a:gd name="T11" fmla="*/ 167 h 379"/>
                <a:gd name="T12" fmla="*/ 178 w 581"/>
                <a:gd name="T13" fmla="*/ 138 h 379"/>
                <a:gd name="T14" fmla="*/ 203 w 581"/>
                <a:gd name="T15" fmla="*/ 110 h 379"/>
                <a:gd name="T16" fmla="*/ 233 w 581"/>
                <a:gd name="T17" fmla="*/ 88 h 379"/>
                <a:gd name="T18" fmla="*/ 265 w 581"/>
                <a:gd name="T19" fmla="*/ 70 h 379"/>
                <a:gd name="T20" fmla="*/ 299 w 581"/>
                <a:gd name="T21" fmla="*/ 57 h 379"/>
                <a:gd name="T22" fmla="*/ 343 w 581"/>
                <a:gd name="T23" fmla="*/ 49 h 379"/>
                <a:gd name="T24" fmla="*/ 390 w 581"/>
                <a:gd name="T25" fmla="*/ 49 h 379"/>
                <a:gd name="T26" fmla="*/ 435 w 581"/>
                <a:gd name="T27" fmla="*/ 58 h 379"/>
                <a:gd name="T28" fmla="*/ 478 w 581"/>
                <a:gd name="T29" fmla="*/ 77 h 379"/>
                <a:gd name="T30" fmla="*/ 517 w 581"/>
                <a:gd name="T31" fmla="*/ 103 h 379"/>
                <a:gd name="T32" fmla="*/ 542 w 581"/>
                <a:gd name="T33" fmla="*/ 130 h 379"/>
                <a:gd name="T34" fmla="*/ 556 w 581"/>
                <a:gd name="T35" fmla="*/ 134 h 379"/>
                <a:gd name="T36" fmla="*/ 569 w 581"/>
                <a:gd name="T37" fmla="*/ 131 h 379"/>
                <a:gd name="T38" fmla="*/ 579 w 581"/>
                <a:gd name="T39" fmla="*/ 121 h 379"/>
                <a:gd name="T40" fmla="*/ 581 w 581"/>
                <a:gd name="T41" fmla="*/ 108 h 379"/>
                <a:gd name="T42" fmla="*/ 576 w 581"/>
                <a:gd name="T43" fmla="*/ 94 h 379"/>
                <a:gd name="T44" fmla="*/ 532 w 581"/>
                <a:gd name="T45" fmla="*/ 56 h 379"/>
                <a:gd name="T46" fmla="*/ 485 w 581"/>
                <a:gd name="T47" fmla="*/ 27 h 379"/>
                <a:gd name="T48" fmla="*/ 432 w 581"/>
                <a:gd name="T49" fmla="*/ 8 h 379"/>
                <a:gd name="T50" fmla="*/ 376 w 581"/>
                <a:gd name="T51" fmla="*/ 0 h 379"/>
                <a:gd name="T52" fmla="*/ 319 w 581"/>
                <a:gd name="T53" fmla="*/ 4 h 379"/>
                <a:gd name="T54" fmla="*/ 272 w 581"/>
                <a:gd name="T55" fmla="*/ 16 h 379"/>
                <a:gd name="T56" fmla="*/ 232 w 581"/>
                <a:gd name="T57" fmla="*/ 34 h 379"/>
                <a:gd name="T58" fmla="*/ 195 w 581"/>
                <a:gd name="T59" fmla="*/ 57 h 379"/>
                <a:gd name="T60" fmla="*/ 161 w 581"/>
                <a:gd name="T61" fmla="*/ 86 h 379"/>
                <a:gd name="T62" fmla="*/ 132 w 581"/>
                <a:gd name="T63" fmla="*/ 119 h 379"/>
                <a:gd name="T64" fmla="*/ 107 w 581"/>
                <a:gd name="T65" fmla="*/ 159 h 379"/>
                <a:gd name="T66" fmla="*/ 89 w 581"/>
                <a:gd name="T67" fmla="*/ 203 h 379"/>
                <a:gd name="T68" fmla="*/ 78 w 581"/>
                <a:gd name="T69" fmla="*/ 249 h 379"/>
                <a:gd name="T70" fmla="*/ 41 w 581"/>
                <a:gd name="T71" fmla="*/ 214 h 379"/>
                <a:gd name="T72" fmla="*/ 29 w 581"/>
                <a:gd name="T73" fmla="*/ 207 h 379"/>
                <a:gd name="T74" fmla="*/ 15 w 581"/>
                <a:gd name="T75" fmla="*/ 208 h 379"/>
                <a:gd name="T76" fmla="*/ 4 w 581"/>
                <a:gd name="T77" fmla="*/ 218 h 379"/>
                <a:gd name="T78" fmla="*/ 0 w 581"/>
                <a:gd name="T79" fmla="*/ 231 h 379"/>
                <a:gd name="T80" fmla="*/ 5 w 581"/>
                <a:gd name="T81" fmla="*/ 245 h 379"/>
                <a:gd name="T82" fmla="*/ 96 w 581"/>
                <a:gd name="T83" fmla="*/ 377 h 379"/>
                <a:gd name="T84" fmla="*/ 107 w 581"/>
                <a:gd name="T85" fmla="*/ 379 h 379"/>
                <a:gd name="T86" fmla="*/ 118 w 581"/>
                <a:gd name="T87" fmla="*/ 378 h 379"/>
                <a:gd name="T88" fmla="*/ 223 w 581"/>
                <a:gd name="T89" fmla="*/ 256 h 379"/>
                <a:gd name="T90" fmla="*/ 229 w 581"/>
                <a:gd name="T91" fmla="*/ 242 h 379"/>
                <a:gd name="T92" fmla="*/ 227 w 581"/>
                <a:gd name="T93" fmla="*/ 22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81" h="379">
                  <a:moveTo>
                    <a:pt x="220" y="221"/>
                  </a:moveTo>
                  <a:lnTo>
                    <a:pt x="217" y="219"/>
                  </a:lnTo>
                  <a:lnTo>
                    <a:pt x="212" y="217"/>
                  </a:lnTo>
                  <a:lnTo>
                    <a:pt x="208" y="216"/>
                  </a:lnTo>
                  <a:lnTo>
                    <a:pt x="203" y="216"/>
                  </a:lnTo>
                  <a:lnTo>
                    <a:pt x="198" y="217"/>
                  </a:lnTo>
                  <a:lnTo>
                    <a:pt x="195" y="219"/>
                  </a:lnTo>
                  <a:lnTo>
                    <a:pt x="190" y="221"/>
                  </a:lnTo>
                  <a:lnTo>
                    <a:pt x="187" y="226"/>
                  </a:lnTo>
                  <a:lnTo>
                    <a:pt x="124" y="301"/>
                  </a:lnTo>
                  <a:lnTo>
                    <a:pt x="123" y="283"/>
                  </a:lnTo>
                  <a:lnTo>
                    <a:pt x="124" y="267"/>
                  </a:lnTo>
                  <a:lnTo>
                    <a:pt x="126" y="250"/>
                  </a:lnTo>
                  <a:lnTo>
                    <a:pt x="131" y="233"/>
                  </a:lnTo>
                  <a:lnTo>
                    <a:pt x="135" y="216"/>
                  </a:lnTo>
                  <a:lnTo>
                    <a:pt x="140" y="200"/>
                  </a:lnTo>
                  <a:lnTo>
                    <a:pt x="148" y="184"/>
                  </a:lnTo>
                  <a:lnTo>
                    <a:pt x="157" y="167"/>
                  </a:lnTo>
                  <a:lnTo>
                    <a:pt x="164" y="157"/>
                  </a:lnTo>
                  <a:lnTo>
                    <a:pt x="170" y="147"/>
                  </a:lnTo>
                  <a:lnTo>
                    <a:pt x="178" y="138"/>
                  </a:lnTo>
                  <a:lnTo>
                    <a:pt x="187" y="128"/>
                  </a:lnTo>
                  <a:lnTo>
                    <a:pt x="195" y="119"/>
                  </a:lnTo>
                  <a:lnTo>
                    <a:pt x="203" y="110"/>
                  </a:lnTo>
                  <a:lnTo>
                    <a:pt x="213" y="102"/>
                  </a:lnTo>
                  <a:lnTo>
                    <a:pt x="223" y="94"/>
                  </a:lnTo>
                  <a:lnTo>
                    <a:pt x="233" y="88"/>
                  </a:lnTo>
                  <a:lnTo>
                    <a:pt x="243" y="81"/>
                  </a:lnTo>
                  <a:lnTo>
                    <a:pt x="254" y="76"/>
                  </a:lnTo>
                  <a:lnTo>
                    <a:pt x="265" y="70"/>
                  </a:lnTo>
                  <a:lnTo>
                    <a:pt x="276" y="65"/>
                  </a:lnTo>
                  <a:lnTo>
                    <a:pt x="287" y="60"/>
                  </a:lnTo>
                  <a:lnTo>
                    <a:pt x="299" y="57"/>
                  </a:lnTo>
                  <a:lnTo>
                    <a:pt x="312" y="54"/>
                  </a:lnTo>
                  <a:lnTo>
                    <a:pt x="327" y="50"/>
                  </a:lnTo>
                  <a:lnTo>
                    <a:pt x="343" y="49"/>
                  </a:lnTo>
                  <a:lnTo>
                    <a:pt x="358" y="48"/>
                  </a:lnTo>
                  <a:lnTo>
                    <a:pt x="375" y="48"/>
                  </a:lnTo>
                  <a:lnTo>
                    <a:pt x="390" y="49"/>
                  </a:lnTo>
                  <a:lnTo>
                    <a:pt x="405" y="50"/>
                  </a:lnTo>
                  <a:lnTo>
                    <a:pt x="421" y="54"/>
                  </a:lnTo>
                  <a:lnTo>
                    <a:pt x="435" y="58"/>
                  </a:lnTo>
                  <a:lnTo>
                    <a:pt x="450" y="64"/>
                  </a:lnTo>
                  <a:lnTo>
                    <a:pt x="464" y="69"/>
                  </a:lnTo>
                  <a:lnTo>
                    <a:pt x="478" y="77"/>
                  </a:lnTo>
                  <a:lnTo>
                    <a:pt x="492" y="85"/>
                  </a:lnTo>
                  <a:lnTo>
                    <a:pt x="505" y="93"/>
                  </a:lnTo>
                  <a:lnTo>
                    <a:pt x="517" y="103"/>
                  </a:lnTo>
                  <a:lnTo>
                    <a:pt x="528" y="114"/>
                  </a:lnTo>
                  <a:lnTo>
                    <a:pt x="539" y="126"/>
                  </a:lnTo>
                  <a:lnTo>
                    <a:pt x="542" y="130"/>
                  </a:lnTo>
                  <a:lnTo>
                    <a:pt x="547" y="132"/>
                  </a:lnTo>
                  <a:lnTo>
                    <a:pt x="551" y="133"/>
                  </a:lnTo>
                  <a:lnTo>
                    <a:pt x="556" y="134"/>
                  </a:lnTo>
                  <a:lnTo>
                    <a:pt x="560" y="134"/>
                  </a:lnTo>
                  <a:lnTo>
                    <a:pt x="565" y="133"/>
                  </a:lnTo>
                  <a:lnTo>
                    <a:pt x="569" y="131"/>
                  </a:lnTo>
                  <a:lnTo>
                    <a:pt x="573" y="129"/>
                  </a:lnTo>
                  <a:lnTo>
                    <a:pt x="577" y="125"/>
                  </a:lnTo>
                  <a:lnTo>
                    <a:pt x="579" y="121"/>
                  </a:lnTo>
                  <a:lnTo>
                    <a:pt x="581" y="117"/>
                  </a:lnTo>
                  <a:lnTo>
                    <a:pt x="581" y="112"/>
                  </a:lnTo>
                  <a:lnTo>
                    <a:pt x="581" y="108"/>
                  </a:lnTo>
                  <a:lnTo>
                    <a:pt x="580" y="103"/>
                  </a:lnTo>
                  <a:lnTo>
                    <a:pt x="578" y="99"/>
                  </a:lnTo>
                  <a:lnTo>
                    <a:pt x="576" y="94"/>
                  </a:lnTo>
                  <a:lnTo>
                    <a:pt x="562" y="81"/>
                  </a:lnTo>
                  <a:lnTo>
                    <a:pt x="548" y="68"/>
                  </a:lnTo>
                  <a:lnTo>
                    <a:pt x="532" y="56"/>
                  </a:lnTo>
                  <a:lnTo>
                    <a:pt x="517" y="45"/>
                  </a:lnTo>
                  <a:lnTo>
                    <a:pt x="502" y="35"/>
                  </a:lnTo>
                  <a:lnTo>
                    <a:pt x="485" y="27"/>
                  </a:lnTo>
                  <a:lnTo>
                    <a:pt x="467" y="19"/>
                  </a:lnTo>
                  <a:lnTo>
                    <a:pt x="450" y="13"/>
                  </a:lnTo>
                  <a:lnTo>
                    <a:pt x="432" y="8"/>
                  </a:lnTo>
                  <a:lnTo>
                    <a:pt x="413" y="4"/>
                  </a:lnTo>
                  <a:lnTo>
                    <a:pt x="394" y="2"/>
                  </a:lnTo>
                  <a:lnTo>
                    <a:pt x="376" y="0"/>
                  </a:lnTo>
                  <a:lnTo>
                    <a:pt x="357" y="0"/>
                  </a:lnTo>
                  <a:lnTo>
                    <a:pt x="338" y="1"/>
                  </a:lnTo>
                  <a:lnTo>
                    <a:pt x="319" y="4"/>
                  </a:lnTo>
                  <a:lnTo>
                    <a:pt x="301" y="7"/>
                  </a:lnTo>
                  <a:lnTo>
                    <a:pt x="286" y="12"/>
                  </a:lnTo>
                  <a:lnTo>
                    <a:pt x="272" y="16"/>
                  </a:lnTo>
                  <a:lnTo>
                    <a:pt x="259" y="20"/>
                  </a:lnTo>
                  <a:lnTo>
                    <a:pt x="245" y="27"/>
                  </a:lnTo>
                  <a:lnTo>
                    <a:pt x="232" y="34"/>
                  </a:lnTo>
                  <a:lnTo>
                    <a:pt x="219" y="40"/>
                  </a:lnTo>
                  <a:lnTo>
                    <a:pt x="207" y="48"/>
                  </a:lnTo>
                  <a:lnTo>
                    <a:pt x="195" y="57"/>
                  </a:lnTo>
                  <a:lnTo>
                    <a:pt x="184" y="66"/>
                  </a:lnTo>
                  <a:lnTo>
                    <a:pt x="171" y="76"/>
                  </a:lnTo>
                  <a:lnTo>
                    <a:pt x="161" y="86"/>
                  </a:lnTo>
                  <a:lnTo>
                    <a:pt x="152" y="97"/>
                  </a:lnTo>
                  <a:lnTo>
                    <a:pt x="142" y="108"/>
                  </a:lnTo>
                  <a:lnTo>
                    <a:pt x="132" y="119"/>
                  </a:lnTo>
                  <a:lnTo>
                    <a:pt x="124" y="131"/>
                  </a:lnTo>
                  <a:lnTo>
                    <a:pt x="115" y="144"/>
                  </a:lnTo>
                  <a:lnTo>
                    <a:pt x="107" y="159"/>
                  </a:lnTo>
                  <a:lnTo>
                    <a:pt x="101" y="173"/>
                  </a:lnTo>
                  <a:lnTo>
                    <a:pt x="94" y="188"/>
                  </a:lnTo>
                  <a:lnTo>
                    <a:pt x="89" y="203"/>
                  </a:lnTo>
                  <a:lnTo>
                    <a:pt x="84" y="218"/>
                  </a:lnTo>
                  <a:lnTo>
                    <a:pt x="81" y="234"/>
                  </a:lnTo>
                  <a:lnTo>
                    <a:pt x="78" y="249"/>
                  </a:lnTo>
                  <a:lnTo>
                    <a:pt x="76" y="265"/>
                  </a:lnTo>
                  <a:lnTo>
                    <a:pt x="44" y="217"/>
                  </a:lnTo>
                  <a:lnTo>
                    <a:pt x="41" y="214"/>
                  </a:lnTo>
                  <a:lnTo>
                    <a:pt x="37" y="210"/>
                  </a:lnTo>
                  <a:lnTo>
                    <a:pt x="33" y="208"/>
                  </a:lnTo>
                  <a:lnTo>
                    <a:pt x="29" y="207"/>
                  </a:lnTo>
                  <a:lnTo>
                    <a:pt x="25" y="207"/>
                  </a:lnTo>
                  <a:lnTo>
                    <a:pt x="19" y="207"/>
                  </a:lnTo>
                  <a:lnTo>
                    <a:pt x="15" y="208"/>
                  </a:lnTo>
                  <a:lnTo>
                    <a:pt x="10" y="212"/>
                  </a:lnTo>
                  <a:lnTo>
                    <a:pt x="7" y="214"/>
                  </a:lnTo>
                  <a:lnTo>
                    <a:pt x="4" y="218"/>
                  </a:lnTo>
                  <a:lnTo>
                    <a:pt x="1" y="221"/>
                  </a:lnTo>
                  <a:lnTo>
                    <a:pt x="0" y="226"/>
                  </a:lnTo>
                  <a:lnTo>
                    <a:pt x="0" y="231"/>
                  </a:lnTo>
                  <a:lnTo>
                    <a:pt x="0" y="236"/>
                  </a:lnTo>
                  <a:lnTo>
                    <a:pt x="1" y="240"/>
                  </a:lnTo>
                  <a:lnTo>
                    <a:pt x="5" y="245"/>
                  </a:lnTo>
                  <a:lnTo>
                    <a:pt x="89" y="369"/>
                  </a:lnTo>
                  <a:lnTo>
                    <a:pt x="92" y="374"/>
                  </a:lnTo>
                  <a:lnTo>
                    <a:pt x="96" y="377"/>
                  </a:lnTo>
                  <a:lnTo>
                    <a:pt x="102" y="379"/>
                  </a:lnTo>
                  <a:lnTo>
                    <a:pt x="107" y="379"/>
                  </a:lnTo>
                  <a:lnTo>
                    <a:pt x="107" y="379"/>
                  </a:lnTo>
                  <a:lnTo>
                    <a:pt x="108" y="379"/>
                  </a:lnTo>
                  <a:lnTo>
                    <a:pt x="114" y="379"/>
                  </a:lnTo>
                  <a:lnTo>
                    <a:pt x="118" y="378"/>
                  </a:lnTo>
                  <a:lnTo>
                    <a:pt x="123" y="375"/>
                  </a:lnTo>
                  <a:lnTo>
                    <a:pt x="126" y="372"/>
                  </a:lnTo>
                  <a:lnTo>
                    <a:pt x="223" y="256"/>
                  </a:lnTo>
                  <a:lnTo>
                    <a:pt x="227" y="251"/>
                  </a:lnTo>
                  <a:lnTo>
                    <a:pt x="228" y="247"/>
                  </a:lnTo>
                  <a:lnTo>
                    <a:pt x="229" y="242"/>
                  </a:lnTo>
                  <a:lnTo>
                    <a:pt x="229" y="238"/>
                  </a:lnTo>
                  <a:lnTo>
                    <a:pt x="228" y="234"/>
                  </a:lnTo>
                  <a:lnTo>
                    <a:pt x="227" y="229"/>
                  </a:lnTo>
                  <a:lnTo>
                    <a:pt x="223" y="225"/>
                  </a:lnTo>
                  <a:lnTo>
                    <a:pt x="220" y="2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6" name="Graphic 5" descr="Money">
            <a:extLst>
              <a:ext uri="{FF2B5EF4-FFF2-40B4-BE49-F238E27FC236}">
                <a16:creationId xmlns:a16="http://schemas.microsoft.com/office/drawing/2014/main" id="{231049EC-B4F3-4123-B271-2B1BE53FD93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67322" y="2475123"/>
            <a:ext cx="533625" cy="5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46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many questions, so little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</a:p>
          <a:p>
            <a:r>
              <a:rPr lang="en-US" dirty="0" smtClean="0"/>
              <a:t>How does it interface with other initiatives?</a:t>
            </a:r>
          </a:p>
          <a:p>
            <a:pPr lvl="1"/>
            <a:r>
              <a:rPr lang="en-US" dirty="0" smtClean="0"/>
              <a:t>Vision for Success</a:t>
            </a:r>
          </a:p>
          <a:p>
            <a:pPr lvl="2"/>
            <a:r>
              <a:rPr lang="en-US" dirty="0" smtClean="0"/>
              <a:t>Goal setting</a:t>
            </a:r>
          </a:p>
          <a:p>
            <a:pPr lvl="1"/>
            <a:r>
              <a:rPr lang="en-US" dirty="0" smtClean="0"/>
              <a:t>Student Centered Funding Formula</a:t>
            </a:r>
          </a:p>
          <a:p>
            <a:pPr lvl="1"/>
            <a:r>
              <a:rPr lang="en-US" dirty="0" smtClean="0"/>
              <a:t>Student Equity and Achievement (SEA)</a:t>
            </a:r>
          </a:p>
          <a:p>
            <a:pPr lvl="1"/>
            <a:r>
              <a:rPr lang="en-US" dirty="0" smtClean="0"/>
              <a:t>NOVA</a:t>
            </a:r>
          </a:p>
          <a:p>
            <a:r>
              <a:rPr lang="en-US" dirty="0"/>
              <a:t>Who can access it?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841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Began as the Simplified Metrics initiative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asn’t necessarily simpler, though it was more integrated</a:t>
            </a:r>
          </a:p>
          <a:p>
            <a:pPr lvl="1"/>
            <a:r>
              <a:rPr lang="en-US" dirty="0" smtClean="0"/>
              <a:t>It’s about streamlining and integrating metrics with major plans &amp; initiatives</a:t>
            </a:r>
          </a:p>
          <a:p>
            <a:r>
              <a:rPr lang="en-US" dirty="0" smtClean="0"/>
              <a:t>It will replace the Student Success Scorecard and the IEPI Indicators Portal </a:t>
            </a:r>
          </a:p>
          <a:p>
            <a:r>
              <a:rPr lang="en-US" dirty="0" smtClean="0"/>
              <a:t>It will feed the NOVA portal</a:t>
            </a:r>
          </a:p>
          <a:p>
            <a:r>
              <a:rPr lang="en-US" dirty="0" smtClean="0"/>
              <a:t>21 metrics (depending on how you slice it)</a:t>
            </a:r>
          </a:p>
          <a:p>
            <a:r>
              <a:rPr lang="en-US" dirty="0" smtClean="0"/>
              <a:t>Equity disaggregation built in (but not yet available)</a:t>
            </a:r>
          </a:p>
        </p:txBody>
      </p:sp>
    </p:spTree>
    <p:extLst>
      <p:ext uri="{BB962C8B-B14F-4D97-AF65-F5344CB8AC3E}">
        <p14:creationId xmlns:p14="http://schemas.microsoft.com/office/powerpoint/2010/main" val="1127269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Success Scorecard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423" y="1424354"/>
            <a:ext cx="7383454" cy="5090655"/>
          </a:xfrm>
        </p:spPr>
      </p:pic>
    </p:spTree>
    <p:extLst>
      <p:ext uri="{BB962C8B-B14F-4D97-AF65-F5344CB8AC3E}">
        <p14:creationId xmlns:p14="http://schemas.microsoft.com/office/powerpoint/2010/main" val="131919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IEPI Indicators Portal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635" y="1451724"/>
            <a:ext cx="8308730" cy="5211269"/>
          </a:xfrm>
        </p:spPr>
      </p:pic>
    </p:spTree>
    <p:extLst>
      <p:ext uri="{BB962C8B-B14F-4D97-AF65-F5344CB8AC3E}">
        <p14:creationId xmlns:p14="http://schemas.microsoft.com/office/powerpoint/2010/main" val="1817332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6080" y="84149"/>
            <a:ext cx="8359839" cy="63487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8987" y="6432938"/>
            <a:ext cx="3174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3"/>
              </a:rPr>
              <a:t>http://</a:t>
            </a:r>
            <a:r>
              <a:rPr lang="en-US" b="1" dirty="0" smtClean="0">
                <a:hlinkClick r:id="rId3"/>
              </a:rPr>
              <a:t>bit.ly/LaunchBoard-2019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6179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Journey Maps &amp; Ed Goals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752" y="1825625"/>
            <a:ext cx="9856496" cy="4351338"/>
          </a:xfrm>
        </p:spPr>
      </p:pic>
    </p:spTree>
    <p:extLst>
      <p:ext uri="{BB962C8B-B14F-4D97-AF65-F5344CB8AC3E}">
        <p14:creationId xmlns:p14="http://schemas.microsoft.com/office/powerpoint/2010/main" val="1644890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Success Metrics Dashboard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069" y="1312651"/>
            <a:ext cx="9319846" cy="5477184"/>
          </a:xfrm>
        </p:spPr>
      </p:pic>
    </p:spTree>
    <p:extLst>
      <p:ext uri="{BB962C8B-B14F-4D97-AF65-F5344CB8AC3E}">
        <p14:creationId xmlns:p14="http://schemas.microsoft.com/office/powerpoint/2010/main" val="3783010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cD color sc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31737"/>
      </a:accent1>
      <a:accent2>
        <a:srgbClr val="FFC427"/>
      </a:accent2>
      <a:accent3>
        <a:srgbClr val="B4D78E"/>
      </a:accent3>
      <a:accent4>
        <a:srgbClr val="749CD3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dern 04">
      <a:majorFont>
        <a:latin typeface="Century Gothic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crosoft_Balanced_Scorecard.pptx" id="{10ED7897-4190-42E8-9E5A-9BA30033AB56}" vid="{5E997269-9069-4613-A476-408DDBC8C5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Balanced scorecard, from 24Slides</Template>
  <TotalTime>0</TotalTime>
  <Words>715</Words>
  <Application>Microsoft Office PowerPoint</Application>
  <PresentationFormat>Widescreen</PresentationFormat>
  <Paragraphs>99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Office Theme</vt:lpstr>
      <vt:lpstr>Balanced scorecard slide 1</vt:lpstr>
      <vt:lpstr>Balanced scorecard slide 2</vt:lpstr>
      <vt:lpstr>So many questions, so little time</vt:lpstr>
      <vt:lpstr>What is it?</vt:lpstr>
      <vt:lpstr>Student Success Scorecard</vt:lpstr>
      <vt:lpstr>IEPI Indicators Portal</vt:lpstr>
      <vt:lpstr>PowerPoint Presentation</vt:lpstr>
      <vt:lpstr>Student Journey Maps &amp; Ed Goals</vt:lpstr>
      <vt:lpstr>Student Success Metrics Dashboard</vt:lpstr>
      <vt:lpstr>Metrics</vt:lpstr>
      <vt:lpstr>A planning and fiscal accountability platform whose logo is “Plan. Invest. Track.”  SSM will push metric data into NOVA to use for goal-setting and accountability</vt:lpstr>
      <vt:lpstr>Resources to explore</vt:lpstr>
      <vt:lpstr>Accessing the SSM Dashboard</vt:lpstr>
      <vt:lpstr>PowerPoint Presentation</vt:lpstr>
      <vt:lpstr>Tips on using the SSM Dashboard</vt:lpstr>
      <vt:lpstr>Tips</vt:lpstr>
      <vt:lpstr>Balanced scorecard slide 10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2019-02-11T19:26:58Z</dcterms:created>
  <dcterms:modified xsi:type="dcterms:W3CDTF">2019-02-12T00:03:13Z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2018-11-28T18:24:19.6333999Z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