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70" r:id="rId16"/>
    <p:sldId id="277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Admin Council appears 2 more times, but those are references to KCCD Administrative</a:t>
            </a:r>
            <a:r>
              <a:rPr lang="en-US" baseline="0" dirty="0" smtClean="0"/>
              <a:t> Council- not BC Admin Council</a:t>
            </a:r>
            <a:endParaRPr dirty="0"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Ctrl +</a:t>
            </a:r>
            <a:r>
              <a:rPr lang="en-US" baseline="0" dirty="0" smtClean="0"/>
              <a:t> F and search results.</a:t>
            </a:r>
            <a:endParaRPr dirty="0"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11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8385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210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information about the QFE, link the QFE to the mission</a:t>
            </a:r>
            <a:endParaRPr/>
          </a:p>
        </p:txBody>
      </p:sp>
      <p:sp>
        <p:nvSpPr>
          <p:cNvPr id="132" name="Google Shape;13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something about peer review team verifying the information presented in the ISER</a:t>
            </a:r>
            <a:endParaRPr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accredit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www.bakersfieldcollege.edu/download/2732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accreditation/2018IS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download/2732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ttees.kccd.edu/b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ISER Committee Presentations</a:t>
            </a: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BAKERSFIELD COLLEGE</a:t>
            </a:r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0930" y="4369895"/>
            <a:ext cx="37147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 smtClean="0">
                <a:solidFill>
                  <a:schemeClr val="tx1"/>
                </a:solidFill>
                <a:sym typeface="Calibri"/>
              </a:rPr>
              <a:t>Administrative Council- Charge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26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r>
              <a:rPr lang="en-US" dirty="0" smtClean="0"/>
              <a:t>Administrative </a:t>
            </a:r>
            <a:r>
              <a:rPr lang="en-US" dirty="0"/>
              <a:t>Council is a consultative body comprised of educational and classified administrators and managers. Administrative Council is a forum for communication on issues and trends affecting Bakersfield College, and communicates directly with the president of Bakersfield College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Members of the Administrative Council serve at the discretion of the President, and provide the President a forum for vetting decisions prior to implementation. They strive to provide all possible viewpoints surrounding college-wide issues so the President can make decisions based on the widest possible perspectives.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Where Are Mentioned in the ISER? 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https://www.bakersfieldcollege.edu/accreditation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“Accreditation: 2018 Self-Evaluation Report” in upper left corner of page.</a:t>
            </a:r>
            <a:endParaRPr dirty="0"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big red button that says “Read the Full 2018 ISER” in middle of page.</a:t>
            </a:r>
            <a:endParaRPr dirty="0"/>
          </a:p>
          <a:p>
            <a:pPr marL="91440" lvl="0" indent="-127000" algn="l" rtl="0"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 "/>
            </a:pPr>
            <a:r>
              <a:rPr lang="en-US" dirty="0">
                <a:solidFill>
                  <a:srgbClr val="FF0000"/>
                </a:solidFill>
              </a:rPr>
              <a:t>The word </a:t>
            </a:r>
            <a:r>
              <a:rPr lang="en-US" dirty="0" smtClean="0">
                <a:solidFill>
                  <a:srgbClr val="FF0000"/>
                </a:solidFill>
              </a:rPr>
              <a:t>“Administrative Council” </a:t>
            </a:r>
            <a:r>
              <a:rPr lang="en-US" dirty="0">
                <a:solidFill>
                  <a:srgbClr val="FF0000"/>
                </a:solidFill>
              </a:rPr>
              <a:t>appears </a:t>
            </a:r>
            <a:r>
              <a:rPr lang="en-US" dirty="0" smtClean="0">
                <a:solidFill>
                  <a:srgbClr val="FF0000"/>
                </a:solidFill>
              </a:rPr>
              <a:t>11  </a:t>
            </a:r>
            <a:r>
              <a:rPr lang="en-US" dirty="0">
                <a:solidFill>
                  <a:srgbClr val="FF0000"/>
                </a:solidFill>
              </a:rPr>
              <a:t>times in the ISER.</a:t>
            </a:r>
            <a:endParaRPr dirty="0">
              <a:solidFill>
                <a:srgbClr val="FF0000"/>
              </a:solidFill>
            </a:endParaRPr>
          </a:p>
          <a:p>
            <a:pPr marL="91440" lvl="0" indent="-1270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dirty="0"/>
              <a:t>ISER Bluff Notes: 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https://www.bakersfieldcollege.edu/download/27320</a:t>
            </a:r>
            <a:endParaRPr sz="1800" dirty="0"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endParaRPr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6480" y="2028662"/>
            <a:ext cx="5586307" cy="314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 smtClean="0">
                <a:solidFill>
                  <a:schemeClr val="tx1"/>
                </a:solidFill>
                <a:sym typeface="Calibri"/>
              </a:rPr>
              <a:t>Administrative Council in the ISER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1180407" y="2326025"/>
            <a:ext cx="10058400" cy="202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b="0" i="0" u="none" strike="noStrike" cap="none" dirty="0" smtClean="0">
                <a:solidFill>
                  <a:schemeClr val="tx1"/>
                </a:solidFill>
                <a:sym typeface="Calibri"/>
              </a:rPr>
              <a:t>The Administrative Council is integral to </a:t>
            </a:r>
            <a:r>
              <a:rPr lang="en-US" b="0" i="1" u="none" strike="noStrike" cap="none" dirty="0" smtClean="0">
                <a:solidFill>
                  <a:schemeClr val="tx1"/>
                </a:solidFill>
                <a:sym typeface="Calibri"/>
              </a:rPr>
              <a:t>all</a:t>
            </a:r>
            <a:r>
              <a:rPr lang="en-US" b="0" i="0" u="none" strike="noStrike" cap="none" dirty="0" smtClean="0">
                <a:solidFill>
                  <a:schemeClr val="tx1"/>
                </a:solidFill>
                <a:sym typeface="Calibri"/>
              </a:rPr>
              <a:t> sections of the ISER, but is revealed in Standards:</a:t>
            </a:r>
          </a:p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endParaRPr lang="en-US" b="0" i="0" u="none" strike="noStrike" cap="none" dirty="0" smtClean="0">
              <a:solidFill>
                <a:schemeClr val="tx1"/>
              </a:solidFill>
              <a:sym typeface="Calibri"/>
            </a:endParaRPr>
          </a:p>
          <a:p>
            <a:pPr marL="4000500" lvl="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sym typeface="Calibri"/>
              </a:rPr>
              <a:t>I.C.5</a:t>
            </a:r>
          </a:p>
          <a:p>
            <a:pPr marL="4000500" lvl="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sym typeface="Calibri"/>
              </a:rPr>
              <a:t>IV.A.1, 4, and 5.</a:t>
            </a:r>
            <a:endParaRPr lang="en-US" sz="2000" dirty="0">
              <a:solidFill>
                <a:schemeClr val="tx1"/>
              </a:solidFill>
            </a:endParaRPr>
          </a:p>
          <a:p>
            <a:pPr marL="4000500" lvl="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sym typeface="Calibri"/>
              </a:rPr>
              <a:t>the Index/Documentation.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>
                <a:sym typeface="Calibri"/>
              </a:rPr>
              <a:t>Standard I.C: Institutional Integrity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0880" y="2057188"/>
            <a:ext cx="7924800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61718"/>
                </a:solidFill>
                <a:latin typeface="Cambria,Bold"/>
              </a:rPr>
              <a:t>I.C.5 | </a:t>
            </a:r>
            <a:r>
              <a:rPr lang="en-US" sz="1800" dirty="0">
                <a:solidFill>
                  <a:srgbClr val="161718"/>
                </a:solidFill>
                <a:latin typeface="Cambria" panose="02040503050406030204" pitchFamily="18" charset="0"/>
              </a:rPr>
              <a:t>The institution regularly reviews institutional policies, </a:t>
            </a:r>
            <a:r>
              <a:rPr lang="en-US" sz="1800" dirty="0" smtClean="0">
                <a:solidFill>
                  <a:srgbClr val="161718"/>
                </a:solidFill>
                <a:latin typeface="Cambria" panose="02040503050406030204" pitchFamily="18" charset="0"/>
              </a:rPr>
              <a:t>procedures</a:t>
            </a:r>
            <a:r>
              <a:rPr lang="en-US" sz="1800" dirty="0">
                <a:solidFill>
                  <a:srgbClr val="161718"/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smtClean="0">
                <a:solidFill>
                  <a:srgbClr val="161718"/>
                </a:solidFill>
                <a:latin typeface="Cambria" panose="02040503050406030204" pitchFamily="18" charset="0"/>
              </a:rPr>
              <a:t>and publications </a:t>
            </a:r>
            <a:r>
              <a:rPr lang="en-US" sz="1800" dirty="0">
                <a:solidFill>
                  <a:srgbClr val="161718"/>
                </a:solidFill>
                <a:latin typeface="Cambria" panose="02040503050406030204" pitchFamily="18" charset="0"/>
              </a:rPr>
              <a:t>to assure integrity in all representations of its mission, programs,</a:t>
            </a:r>
          </a:p>
          <a:p>
            <a:r>
              <a:rPr lang="en-US" sz="1800" dirty="0">
                <a:solidFill>
                  <a:srgbClr val="161718"/>
                </a:solidFill>
                <a:latin typeface="Cambria" panose="02040503050406030204" pitchFamily="18" charset="0"/>
              </a:rPr>
              <a:t>and services.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709891" y="5207712"/>
            <a:ext cx="163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ISER page 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3432395"/>
            <a:ext cx="105657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“Because </a:t>
            </a:r>
            <a:r>
              <a:rPr lang="en-US" sz="2000" dirty="0">
                <a:latin typeface="Calibri" panose="020F0502020204030204" pitchFamily="34" charset="0"/>
              </a:rPr>
              <a:t>BC embraces its mission, we regularly evaluate our policies, procedures, and publications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to identify best practices as well as obstacles we have unintentionally created that may prevent our</a:t>
            </a:r>
          </a:p>
          <a:p>
            <a:r>
              <a:rPr lang="en-US" sz="2000" dirty="0">
                <a:latin typeface="Calibri" panose="020F0502020204030204" pitchFamily="34" charset="0"/>
              </a:rPr>
              <a:t>students from learning and achieving their educational goals. BC has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intentionally</a:t>
            </a:r>
            <a:r>
              <a:rPr lang="en-US" sz="2000" dirty="0">
                <a:latin typeface="Calibri" panose="020F0502020204030204" pitchFamily="34" charset="0"/>
              </a:rPr>
              <a:t> designed a</a:t>
            </a:r>
          </a:p>
          <a:p>
            <a:r>
              <a:rPr lang="en-US" sz="2000" dirty="0">
                <a:latin typeface="Calibri" panose="020F0502020204030204" pitchFamily="34" charset="0"/>
              </a:rPr>
              <a:t>structure to maximize college-wide engagement in the ongoing evaluation process</a:t>
            </a:r>
            <a:r>
              <a:rPr lang="en-US" sz="2000" dirty="0" smtClean="0">
                <a:latin typeface="Calibri" panose="020F0502020204030204" pitchFamily="34" charset="0"/>
              </a:rPr>
              <a:t>.”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I.C: </a:t>
            </a:r>
            <a:r>
              <a:rPr lang="en-US" sz="4000" b="0" i="0" u="none" strike="noStrike" cap="none" dirty="0" smtClean="0">
                <a:solidFill>
                  <a:srgbClr val="3F3F3F"/>
                </a:solidFill>
                <a:sym typeface="Calibri"/>
              </a:rPr>
              <a:t>Institutional Integrity</a:t>
            </a:r>
            <a:endParaRPr sz="4000" dirty="0"/>
          </a:p>
        </p:txBody>
      </p:sp>
      <p:sp>
        <p:nvSpPr>
          <p:cNvPr id="2" name="Rectangle 1"/>
          <p:cNvSpPr/>
          <p:nvPr/>
        </p:nvSpPr>
        <p:spPr>
          <a:xfrm>
            <a:off x="3230880" y="2057188"/>
            <a:ext cx="7924800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61718"/>
                </a:solidFill>
                <a:latin typeface="Cambria,Bold"/>
              </a:rPr>
              <a:t>I.C.5 | </a:t>
            </a:r>
            <a:r>
              <a:rPr lang="en-US" sz="1800" dirty="0">
                <a:solidFill>
                  <a:srgbClr val="161718"/>
                </a:solidFill>
                <a:latin typeface="Cambria" panose="02040503050406030204" pitchFamily="18" charset="0"/>
              </a:rPr>
              <a:t>The institution regularly reviews institutional policies, </a:t>
            </a:r>
            <a:r>
              <a:rPr lang="en-US" sz="1800" dirty="0" smtClean="0">
                <a:solidFill>
                  <a:srgbClr val="161718"/>
                </a:solidFill>
                <a:latin typeface="Cambria" panose="02040503050406030204" pitchFamily="18" charset="0"/>
              </a:rPr>
              <a:t>procedures</a:t>
            </a:r>
            <a:r>
              <a:rPr lang="en-US" sz="1800" dirty="0">
                <a:solidFill>
                  <a:srgbClr val="161718"/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smtClean="0">
                <a:solidFill>
                  <a:srgbClr val="161718"/>
                </a:solidFill>
                <a:latin typeface="Cambria" panose="02040503050406030204" pitchFamily="18" charset="0"/>
              </a:rPr>
              <a:t>and publications </a:t>
            </a:r>
            <a:r>
              <a:rPr lang="en-US" sz="1800" dirty="0">
                <a:solidFill>
                  <a:srgbClr val="161718"/>
                </a:solidFill>
                <a:latin typeface="Cambria" panose="02040503050406030204" pitchFamily="18" charset="0"/>
              </a:rPr>
              <a:t>to assure integrity in all representations of its mission, programs,</a:t>
            </a:r>
          </a:p>
          <a:p>
            <a:r>
              <a:rPr lang="en-US" sz="1800" dirty="0">
                <a:solidFill>
                  <a:srgbClr val="161718"/>
                </a:solidFill>
                <a:latin typeface="Cambria" panose="02040503050406030204" pitchFamily="18" charset="0"/>
              </a:rPr>
              <a:t>and services.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92200"/>
              </p:ext>
            </p:extLst>
          </p:nvPr>
        </p:nvGraphicFramePr>
        <p:xfrm>
          <a:off x="1847272" y="3684536"/>
          <a:ext cx="8128000" cy="11571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9709">
                  <a:extLst>
                    <a:ext uri="{9D8B030D-6E8A-4147-A177-3AD203B41FA5}">
                      <a16:colId xmlns:a16="http://schemas.microsoft.com/office/drawing/2014/main" val="1660117776"/>
                    </a:ext>
                  </a:extLst>
                </a:gridCol>
                <a:gridCol w="6068291">
                  <a:extLst>
                    <a:ext uri="{9D8B030D-6E8A-4147-A177-3AD203B41FA5}">
                      <a16:colId xmlns:a16="http://schemas.microsoft.com/office/drawing/2014/main" val="79251476"/>
                    </a:ext>
                  </a:extLst>
                </a:gridCol>
              </a:tblGrid>
              <a:tr h="425646">
                <a:tc>
                  <a:txBody>
                    <a:bodyPr/>
                    <a:lstStyle/>
                    <a:p>
                      <a:r>
                        <a:rPr lang="en-US" dirty="0" smtClean="0"/>
                        <a:t>Campus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Involvement in Evaluation &amp;</a:t>
                      </a:r>
                      <a:r>
                        <a:rPr lang="en-US" baseline="0" dirty="0" smtClean="0"/>
                        <a:t> Revision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6022"/>
                  </a:ext>
                </a:extLst>
              </a:tr>
              <a:tr h="656168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 Council  </a:t>
                      </a:r>
                      <a:r>
                        <a:rPr lang="en-US" i="1" dirty="0" smtClean="0"/>
                        <a:t>Educational and classified management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Strives to provide all possible viewpoints surrounding college-wide issues</a:t>
                      </a:r>
                    </a:p>
                    <a:p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so the College President can make decisions based on the widest possible</a:t>
                      </a:r>
                    </a:p>
                    <a:p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perspectives (I.C.5-6)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375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09891" y="5207712"/>
            <a:ext cx="163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ISER page 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</a:t>
            </a:r>
            <a:r>
              <a:rPr lang="en-US" sz="4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IV.A: </a:t>
            </a:r>
            <a:r>
              <a:rPr lang="en-US" sz="4000" b="0" i="0" u="none" strike="noStrike" cap="none" dirty="0" smtClean="0">
                <a:solidFill>
                  <a:srgbClr val="3F3F3F"/>
                </a:solidFill>
                <a:sym typeface="Calibri"/>
              </a:rPr>
              <a:t>Decision-Making Roles and Processes</a:t>
            </a:r>
            <a:endParaRPr sz="4000" dirty="0"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51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IV.A.1  Innovation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…. When </a:t>
            </a:r>
            <a:r>
              <a:rPr lang="en-US" dirty="0"/>
              <a:t>ideas for </a:t>
            </a:r>
            <a:r>
              <a:rPr lang="en-US" dirty="0" smtClean="0"/>
              <a:t>improvement have </a:t>
            </a:r>
            <a:r>
              <a:rPr lang="en-US" dirty="0"/>
              <a:t>policy or significant institution-wide implications, systematic </a:t>
            </a:r>
            <a:r>
              <a:rPr lang="en-US" dirty="0" smtClean="0"/>
              <a:t>participative processes </a:t>
            </a:r>
            <a:r>
              <a:rPr lang="en-US" dirty="0"/>
              <a:t>are used to assure effective planning and implementation.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0785" y="3072395"/>
            <a:ext cx="9351389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Bakersfield College’s deeply rooted culture of dialog occurring in an </a:t>
            </a:r>
            <a:r>
              <a:rPr lang="en-US" sz="2000" b="1" i="1" dirty="0"/>
              <a:t>intentionally-designed formal </a:t>
            </a:r>
            <a:r>
              <a:rPr lang="en-US" sz="2000" b="1" i="1" dirty="0" smtClean="0"/>
              <a:t>structure </a:t>
            </a:r>
            <a:r>
              <a:rPr lang="en-US" sz="2000" i="1" dirty="0" smtClean="0"/>
              <a:t>is </a:t>
            </a:r>
            <a:r>
              <a:rPr lang="en-US" sz="2000" i="1" dirty="0"/>
              <a:t>what enables us to develop the innovations of practices we have described in our responses to Standard I, II, and III.</a:t>
            </a:r>
            <a:endParaRPr lang="en-US" sz="2000" i="1" dirty="0">
              <a:solidFill>
                <a:srgbClr val="3F3F3F"/>
              </a:solidFill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037" y="4749777"/>
            <a:ext cx="741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Admin Council plays a 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significant</a:t>
            </a:r>
            <a:r>
              <a:rPr lang="en-US" sz="2000" dirty="0" smtClean="0">
                <a:latin typeface="Calibri" panose="020F0502020204030204" pitchFamily="34" charset="0"/>
              </a:rPr>
              <a:t> role in this culture of dialog, as you strive to evaluate and revise practices, programs and services.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3850" y="5715507"/>
            <a:ext cx="172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ISER Page 134-5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</a:t>
            </a:r>
            <a:r>
              <a:rPr lang="en-US" sz="4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IV.A: </a:t>
            </a:r>
            <a:r>
              <a:rPr lang="en-US" sz="4000" b="0" i="0" u="none" strike="noStrike" cap="none" dirty="0" smtClean="0">
                <a:solidFill>
                  <a:srgbClr val="3F3F3F"/>
                </a:solidFill>
                <a:sym typeface="Calibri"/>
              </a:rPr>
              <a:t>Decision-Making Roles and Processes</a:t>
            </a:r>
            <a:endParaRPr sz="4000" dirty="0"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1161933" y="1939437"/>
            <a:ext cx="10058400" cy="51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IV.A.1  Decision making aligned with expertise and inclusion of diverse voices</a:t>
            </a:r>
          </a:p>
          <a:p>
            <a:pPr marL="101600" indent="0">
              <a:spcBef>
                <a:spcPts val="0"/>
              </a:spcBef>
              <a:buNone/>
            </a:pPr>
            <a:endParaRPr lang="en-US" dirty="0"/>
          </a:p>
          <a:p>
            <a:pPr marL="10160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“Collaboration </a:t>
            </a:r>
            <a:r>
              <a:rPr lang="en-US" dirty="0"/>
              <a:t>is ubiquitous throughout Bakersfield College. Through committees in areas such </a:t>
            </a:r>
            <a:r>
              <a:rPr lang="en-US" dirty="0" smtClean="0"/>
              <a:t>as accreditation</a:t>
            </a:r>
            <a:r>
              <a:rPr lang="en-US" dirty="0"/>
              <a:t>, curriculum, assessment, program review, and budget, BC </a:t>
            </a:r>
            <a:r>
              <a:rPr lang="en-US" b="1" i="1" dirty="0"/>
              <a:t>ensures inclusion </a:t>
            </a:r>
            <a:r>
              <a:rPr lang="en-US" b="1" i="1" dirty="0" smtClean="0"/>
              <a:t>and consideration </a:t>
            </a:r>
            <a:r>
              <a:rPr lang="en-US" b="1" i="1" dirty="0"/>
              <a:t>of appropriate constituent perspectives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15439" y="3930603"/>
            <a:ext cx="9351389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“The </a:t>
            </a:r>
            <a:r>
              <a:rPr lang="en-US" sz="2000" dirty="0">
                <a:latin typeface="Calibri" panose="020F0502020204030204" pitchFamily="34" charset="0"/>
              </a:rPr>
              <a:t>BC Decision-Making Document describes FCDC and other operational groups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where </a:t>
            </a:r>
            <a:r>
              <a:rPr lang="en-US" sz="2000" b="1" i="1" dirty="0">
                <a:latin typeface="Calibri" panose="020F0502020204030204" pitchFamily="34" charset="0"/>
              </a:rPr>
              <a:t>decision-making is aligned with expertise and responsibility </a:t>
            </a:r>
            <a:r>
              <a:rPr lang="en-US" sz="2000" dirty="0">
                <a:latin typeface="Calibri" panose="020F0502020204030204" pitchFamily="34" charset="0"/>
              </a:rPr>
              <a:t>such as the </a:t>
            </a:r>
            <a:r>
              <a:rPr lang="en-US" sz="2000" dirty="0" smtClean="0">
                <a:latin typeface="Calibri" panose="020F0502020204030204" pitchFamily="34" charset="0"/>
              </a:rPr>
              <a:t>Administrative Council</a:t>
            </a:r>
            <a:r>
              <a:rPr lang="en-US" sz="2000" dirty="0">
                <a:latin typeface="Calibri" panose="020F0502020204030204" pitchFamily="34" charset="0"/>
              </a:rPr>
              <a:t>, Student Affairs Leadership Team, and the Educational Administrators </a:t>
            </a:r>
            <a:r>
              <a:rPr lang="en-US" sz="2000" dirty="0" smtClean="0">
                <a:latin typeface="Calibri" panose="020F0502020204030204" pitchFamily="34" charset="0"/>
              </a:rPr>
              <a:t>Council.”</a:t>
            </a:r>
            <a:endParaRPr lang="en-US" sz="2000" i="1" dirty="0">
              <a:solidFill>
                <a:srgbClr val="3F3F3F"/>
              </a:solidFill>
              <a:latin typeface="Calibri" panose="020F0502020204030204" pitchFamily="34" charset="0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3850" y="5715507"/>
            <a:ext cx="172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ISER Page 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Quality Focus Essay (QFE)</a:t>
            </a:r>
            <a:endParaRPr dirty="0"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1097280" y="1975043"/>
            <a:ext cx="10058400" cy="63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>
              <a:spcBef>
                <a:spcPts val="0"/>
              </a:spcBef>
              <a:buNone/>
            </a:pPr>
            <a:r>
              <a:rPr lang="en-US" dirty="0"/>
              <a:t>Continuous quality improvement is a mark of institutional effectiveness. </a:t>
            </a:r>
            <a:r>
              <a:rPr lang="en-US" dirty="0" smtClean="0"/>
              <a:t>The ISER results in a QFE that </a:t>
            </a:r>
            <a:r>
              <a:rPr lang="en-US" dirty="0"/>
              <a:t>identifies areas of needed change, development, institutionalization, and expansion. </a:t>
            </a:r>
            <a:endParaRPr lang="en-US" dirty="0" smtClean="0"/>
          </a:p>
          <a:p>
            <a:pPr marL="91440" lvl="0" indent="0">
              <a:spcBef>
                <a:spcPts val="0"/>
              </a:spcBef>
              <a:buNone/>
            </a:pPr>
            <a:endParaRPr lang="en-US" dirty="0" smtClean="0"/>
          </a:p>
          <a:p>
            <a:pPr marL="91440" lvl="0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462" y="3001818"/>
            <a:ext cx="9966036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Our QFE identifies successes in the Guided Pathways project and development of Completion Coaching Communities</a:t>
            </a:r>
            <a:r>
              <a:rPr lang="en-US" sz="2000" dirty="0" smtClean="0">
                <a:latin typeface="Calibri" panose="020F0502020204030204" pitchFamily="34" charset="0"/>
              </a:rPr>
              <a:t>. Furthermore, we link Guided Pathways and Strategic Directions for future educational innovations!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462" y="4405408"/>
            <a:ext cx="9797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Our QFE identifies has </a:t>
            </a:r>
            <a:r>
              <a:rPr lang="en-US" sz="2000" dirty="0">
                <a:latin typeface="Calibri" panose="020F0502020204030204" pitchFamily="34" charset="0"/>
              </a:rPr>
              <a:t>two </a:t>
            </a:r>
            <a:r>
              <a:rPr lang="en-US" sz="2000" dirty="0" smtClean="0">
                <a:latin typeface="Calibri" panose="020F0502020204030204" pitchFamily="34" charset="0"/>
              </a:rPr>
              <a:t>projects for improvement:</a:t>
            </a:r>
            <a:endParaRPr lang="en-US" sz="2000" dirty="0">
              <a:latin typeface="Calibri" panose="020F0502020204030204" pitchFamily="34" charset="0"/>
            </a:endParaRPr>
          </a:p>
          <a:p>
            <a:pPr lvl="4"/>
            <a:r>
              <a:rPr lang="en-US" sz="2000" dirty="0" smtClean="0">
                <a:latin typeface="Calibri" panose="020F0502020204030204" pitchFamily="34" charset="0"/>
              </a:rPr>
              <a:t>	1</a:t>
            </a:r>
            <a:r>
              <a:rPr lang="en-US" sz="2000" dirty="0">
                <a:latin typeface="Calibri" panose="020F0502020204030204" pitchFamily="34" charset="0"/>
              </a:rPr>
              <a:t>: Clarify the Path with the Program Pathways Mapper.</a:t>
            </a:r>
          </a:p>
          <a:p>
            <a:pPr lvl="4"/>
            <a:r>
              <a:rPr lang="en-US" sz="2000" dirty="0" smtClean="0">
                <a:latin typeface="Calibri" panose="020F0502020204030204" pitchFamily="34" charset="0"/>
              </a:rPr>
              <a:t>	2</a:t>
            </a:r>
            <a:r>
              <a:rPr lang="en-US" sz="2000" dirty="0">
                <a:latin typeface="Calibri" panose="020F0502020204030204" pitchFamily="34" charset="0"/>
              </a:rPr>
              <a:t>: Keep Students on the Path by Scaling and Integrating Student Support </a:t>
            </a:r>
            <a:r>
              <a:rPr lang="en-US" sz="2000" dirty="0" smtClean="0">
                <a:latin typeface="Calibri" panose="020F0502020204030204" pitchFamily="34" charset="0"/>
              </a:rPr>
              <a:t>&amp;</a:t>
            </a:r>
          </a:p>
          <a:p>
            <a:pPr lvl="4"/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     </a:t>
            </a:r>
            <a:r>
              <a:rPr lang="en-US" sz="2000" dirty="0">
                <a:latin typeface="Calibri" panose="020F0502020204030204" pitchFamily="34" charset="0"/>
              </a:rPr>
              <a:t>Learning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Review: Admin Council’s ISER </a:t>
            </a:r>
            <a:r>
              <a:rPr lang="en-US" dirty="0" smtClean="0"/>
              <a:t>presence</a:t>
            </a:r>
            <a:endParaRPr dirty="0"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96887" y="2455333"/>
            <a:ext cx="7658793" cy="205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 key terms to associate with </a:t>
            </a:r>
            <a:r>
              <a:rPr lang="en-US" dirty="0" smtClean="0"/>
              <a:t>Admin Council’s footprint in the ISER:</a:t>
            </a:r>
          </a:p>
          <a:p>
            <a:pPr marL="1005840" lvl="2" indent="0">
              <a:spcBef>
                <a:spcPts val="0"/>
              </a:spcBef>
              <a:buSzPts val="2000"/>
              <a:buFont typeface="Calibri"/>
              <a:buNone/>
            </a:pPr>
            <a:endParaRPr lang="en-US" sz="2000" b="0" i="0" u="none" strike="noStrike" cap="none" dirty="0">
              <a:solidFill>
                <a:srgbClr val="3F3F3F"/>
              </a:solidFill>
              <a:sym typeface="Calibri"/>
            </a:endParaRPr>
          </a:p>
          <a:p>
            <a:pPr marL="89154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sym typeface="Calibri"/>
              </a:rPr>
              <a:t>Integrity</a:t>
            </a:r>
          </a:p>
          <a:p>
            <a:pPr marL="89154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Inclusion</a:t>
            </a:r>
          </a:p>
          <a:p>
            <a:pPr marL="89154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Systemic Participative governance</a:t>
            </a:r>
          </a:p>
          <a:p>
            <a:pPr marL="89154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Responsibility</a:t>
            </a:r>
            <a:endParaRPr lang="en-US" sz="2000" b="0" i="0" u="none" strike="noStrike" cap="none" dirty="0" smtClean="0">
              <a:solidFill>
                <a:srgbClr val="3F3F3F"/>
              </a:solidFill>
              <a:sym typeface="Calibri"/>
            </a:endParaRPr>
          </a:p>
          <a:p>
            <a:pPr marL="89154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smtClean="0">
                <a:solidFill>
                  <a:srgbClr val="3F3F3F"/>
                </a:solidFill>
                <a:sym typeface="Calibri"/>
              </a:rPr>
              <a:t>Transparency of processes</a:t>
            </a: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43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 smtClean="0"/>
              <a:t>Full ISER </a:t>
            </a:r>
            <a:r>
              <a:rPr lang="en-US" sz="4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 dirty="0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ISER describes how BC has met the four standards and all subsections.</a:t>
            </a:r>
            <a:endParaRPr dirty="0"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ACCJC peer review team has </a:t>
            </a:r>
            <a:r>
              <a:rPr lang="en-US" dirty="0"/>
              <a:t>our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ISER and is preparing for </a:t>
            </a:r>
            <a:r>
              <a:rPr lang="en-US" dirty="0"/>
              <a:t>our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site visit.</a:t>
            </a:r>
            <a:endParaRPr dirty="0"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team will be at BC October 1-4</a:t>
            </a:r>
            <a:r>
              <a:rPr lang="en-US" sz="2000" b="0" i="0" u="none" strike="noStrike" cap="none" baseline="30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will talk with administrators, faculty, classified personnel, and students.</a:t>
            </a:r>
            <a:endParaRPr dirty="0"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They will be talking with committee leaders and members about the ISER.</a:t>
            </a:r>
            <a:endParaRPr dirty="0"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review the documents we’ve provided so that we have a common language and can articulate all we do.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Accreditation Basics</a:t>
            </a: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Accrediting Commission for Community and Junior Colleges (ACCJC) evaluates and accredits Junior Colleges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Accreditation allows our students to receive federal financial aid dollars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Allows us to engage in continuous evaluation and quality improvement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705" y="4449869"/>
            <a:ext cx="322897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1097280" y="1577066"/>
            <a:ext cx="5174211" cy="11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 Are BC!</a:t>
            </a:r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2096656" y="5403271"/>
            <a:ext cx="9059024" cy="42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Brought to you by your </a:t>
            </a:r>
            <a:r>
              <a:rPr lang="en-US" sz="1800" b="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friendly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neighborhood Accreditation Team- under the auspices of AIQ.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1698" y="1577066"/>
            <a:ext cx="4283982" cy="2570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ACCJC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Our evaluation team is comprised of educators and administrators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ACCJC has established four major accreditation standards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Under those four standards are 14 subsections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demonstrate compliance via a written self report…the Institution Self-Evaluation Report (ISER)</a:t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6805" y="3992669"/>
            <a:ext cx="24288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Standards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I: Mission, Academic Quality, and Institutional Effectiveness and Integrity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II: Student Learning Programs and Support Services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III: Resources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IV: Leadership and Governance</a:t>
            </a:r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0566" y="4003556"/>
            <a:ext cx="4365114" cy="186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ISER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ISER explains how we meet the 4 standards and all subsections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ISER also contains a quality focus essay (QFE) describing goals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QFE highlights two projects-Program Mapper and Academic Support Services</a:t>
            </a:r>
            <a:endParaRPr/>
          </a:p>
          <a:p>
            <a:pPr marL="91440" lvl="0" indent="-1270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/>
              <a:t>ACCJC has our ISER,  and peer reviewers are prepping for a site visit.</a:t>
            </a:r>
            <a:endParaRPr/>
          </a:p>
          <a:p>
            <a:pPr marL="749808" lvl="3" indent="-208280" algn="l" rtl="0">
              <a:spcBef>
                <a:spcPts val="140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Our ISER is found here:</a:t>
            </a:r>
            <a:endParaRPr sz="1800"/>
          </a:p>
          <a:p>
            <a:pPr marL="1100000" lvl="5" indent="-254000" algn="l" rtl="0">
              <a:spcBef>
                <a:spcPts val="140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https://www.bakersfieldcollege.edu/accreditation/2018ISER</a:t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630" y="4545119"/>
            <a:ext cx="344805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Site Visit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October 1-4th: the peer review team will be on campus, in our classrooms and in our committee meetings.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Each team member is responsible for verifying a specific standard.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They will talk with administrators, faculty, classified personnel, and students 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They will review all of our documents and data.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They will sit in our classes and will talk with committees.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3751" y="3857414"/>
            <a:ext cx="3861929" cy="20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 Campus Preparation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Everyone should be familiar with-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Mission Statement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Strategic Directions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Institutional Learning Outcomes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Values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Student population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College Processes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Collegial Governance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/>
              <a:t>See BC Cheat Sheet: </a:t>
            </a:r>
            <a:endParaRPr/>
          </a:p>
          <a:p>
            <a:pPr marL="45720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u="sng">
                <a:solidFill>
                  <a:srgbClr val="F1C232"/>
                </a:solidFill>
                <a:hlinkClick r:id="rId3"/>
              </a:rPr>
              <a:t>https://www.bakersfieldcollege.edu/download/27323</a:t>
            </a:r>
            <a:endParaRPr>
              <a:solidFill>
                <a:srgbClr val="F1C232"/>
              </a:solidFill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9965" y="3559629"/>
            <a:ext cx="4105716" cy="230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Committee Preparation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committee’s charge? Where do you find it?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 you understand how you are represented in the ISER?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use a common language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standards and subsections apply to your committee?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is your committee helping BC meet those standards?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Where can you locate the information?</a:t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4" y="3962401"/>
            <a:ext cx="5780117" cy="2152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Where Can I Find My Committee Information?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https://committees.kccd.edu/bc/</a:t>
            </a: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1147" y="3221005"/>
            <a:ext cx="4704533" cy="264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1155</Words>
  <Application>Microsoft Office PowerPoint</Application>
  <PresentationFormat>Widescreen</PresentationFormat>
  <Paragraphs>127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Cambria,Bold</vt:lpstr>
      <vt:lpstr>Retrospect</vt:lpstr>
      <vt:lpstr>ISER Committee Presentations</vt:lpstr>
      <vt:lpstr>Accreditation Basics</vt:lpstr>
      <vt:lpstr>ACCJC</vt:lpstr>
      <vt:lpstr>Standards</vt:lpstr>
      <vt:lpstr>ISER</vt:lpstr>
      <vt:lpstr>Site Visit</vt:lpstr>
      <vt:lpstr>All Campus Preparation</vt:lpstr>
      <vt:lpstr>Committee Preparation</vt:lpstr>
      <vt:lpstr>Where Can I Find My Committee Information?</vt:lpstr>
      <vt:lpstr>Administrative Council- Charge</vt:lpstr>
      <vt:lpstr>Where Are Mentioned in the ISER? </vt:lpstr>
      <vt:lpstr>Administrative Council in the ISER</vt:lpstr>
      <vt:lpstr>Standard I.C: Institutional Integrity</vt:lpstr>
      <vt:lpstr>Standard I.C: Institutional Integrity</vt:lpstr>
      <vt:lpstr>Standard IV.A: Decision-Making Roles and Processes</vt:lpstr>
      <vt:lpstr>Standard IV.A: Decision-Making Roles and Processes</vt:lpstr>
      <vt:lpstr>Quality Focus Essay (QFE)</vt:lpstr>
      <vt:lpstr>Review: Admin Council’s ISER presence</vt:lpstr>
      <vt:lpstr>Full ISER Review</vt:lpstr>
      <vt:lpstr>We Are BC!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ISER Committee Presentations</dc:title>
  <dc:creator>Jason Stratton</dc:creator>
  <cp:lastModifiedBy>Jo Ellen Patterson</cp:lastModifiedBy>
  <cp:revision>17</cp:revision>
  <dcterms:modified xsi:type="dcterms:W3CDTF">2018-09-10T17:52:42Z</dcterms:modified>
</cp:coreProperties>
</file>