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9" r:id="rId1"/>
  </p:sldMasterIdLst>
  <p:notesMasterIdLst>
    <p:notesMasterId r:id="rId7"/>
  </p:notesMasterIdLst>
  <p:handoutMasterIdLst>
    <p:handoutMasterId r:id="rId8"/>
  </p:handoutMasterIdLst>
  <p:sldIdLst>
    <p:sldId id="637" r:id="rId2"/>
    <p:sldId id="640" r:id="rId3"/>
    <p:sldId id="644" r:id="rId4"/>
    <p:sldId id="641" r:id="rId5"/>
    <p:sldId id="643" r:id="rId6"/>
  </p:sldIdLst>
  <p:sldSz cx="12192000" cy="6858000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2D4"/>
    <a:srgbClr val="1A5BA5"/>
    <a:srgbClr val="0075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45"/>
    <p:restoredTop sz="84491" autoAdjust="0"/>
  </p:normalViewPr>
  <p:slideViewPr>
    <p:cSldViewPr snapToGrid="0" snapToObjects="1">
      <p:cViewPr varScale="1">
        <p:scale>
          <a:sx n="102" d="100"/>
          <a:sy n="102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-916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7BDDE-319D-E541-B289-2D2975011D47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0BB32-FB17-D44B-803F-D80DEA32B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56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6F35B-2540-0340-8DB5-C4DD7F11A924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2D14F-A8A3-424E-AF16-C8FA91C9A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6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2D14F-A8A3-424E-AF16-C8FA91C9AB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99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Help</a:t>
            </a:r>
            <a:r>
              <a:rPr lang="en-US" baseline="0" dirty="0" smtClean="0"/>
              <a:t> to model this behavior</a:t>
            </a:r>
          </a:p>
          <a:p>
            <a:r>
              <a:rPr lang="en-US" baseline="0" dirty="0" smtClean="0"/>
              <a:t>Sonya giving up parking space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2D14F-A8A3-424E-AF16-C8FA91C9AB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13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Office space is very limited</a:t>
            </a:r>
            <a:r>
              <a:rPr lang="en-US" baseline="0" dirty="0" smtClean="0"/>
              <a:t> so everyone is sharing.  President Christian is will be offering up space in her office.  We ask that everyone be understanding.  Sharing is caring! </a:t>
            </a:r>
            <a:r>
              <a:rPr lang="en-US" baseline="0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2D14F-A8A3-424E-AF16-C8FA91C9AB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42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2D14F-A8A3-424E-AF16-C8FA91C9AB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39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80EFE-E0F0-484E-A022-C41C3441A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0C752E-486E-A340-BC98-C9BD94225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265A97D7-AD59-9140-860A-09F078227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0E881E9-9F68-2042-88A3-CB79015BE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490E743-0961-C744-AC8E-1F52F0D0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BAKERSFIELD COLLEGE | </a:t>
            </a:r>
            <a:fld id="{022CC518-9CD0-DE49-AD0D-C4D56AC6C5BE}" type="slidenum">
              <a:rPr lang="en-US" smtClean="0"/>
              <a:pPr/>
              <a:t>‹#›</a:t>
            </a:fld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4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5999" y="0"/>
            <a:ext cx="6096000" cy="6252755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351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684104"/>
            <a:ext cx="4945912" cy="1325563"/>
          </a:xfrm>
        </p:spPr>
        <p:txBody>
          <a:bodyPr anchor="t">
            <a:noAutofit/>
          </a:bodyPr>
          <a:lstStyle>
            <a:lvl1pPr algn="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A72AE6-29FA-BF4C-A0C1-47513FD39F7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401FE6-6DB5-E84F-BD5B-4A18CE7B934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0B4E6-F57F-5F41-BEF4-6E04CE3748D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BAKERSFIELD COLLEGE | </a:t>
            </a:r>
            <a:fld id="{022CC518-9CD0-DE49-AD0D-C4D56AC6C5BE}" type="slidenum">
              <a:rPr lang="en-US" smtClean="0"/>
              <a:pPr/>
              <a:t>‹#›</a:t>
            </a:fld>
            <a:endParaRPr lang="en-US"/>
          </a:p>
          <a:p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2527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6"/>
          <a:stretch/>
        </p:blipFill>
        <p:spPr>
          <a:xfrm>
            <a:off x="0" y="0"/>
            <a:ext cx="12192000" cy="6252755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BF9629F-A48D-F54A-BE61-78EA88FDD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356D949-D02C-7946-804D-0809DE2A9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54FAEC7-2ABF-BC4D-9354-BE2256E8D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BAKERSFIELD COLLEGE | </a:t>
            </a:r>
            <a:fld id="{022CC518-9CD0-DE49-AD0D-C4D56AC6C5BE}" type="slidenum">
              <a:rPr lang="en-US" smtClean="0"/>
              <a:pPr/>
              <a:t>‹#›</a:t>
            </a:fld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9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1AB2B-6FD3-8944-AB04-C7B432CF0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101DB-09D5-A040-A6D8-EAC68A328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4F6B0BC-29E7-EC43-9EF6-5473A965D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6D8501C-B3DC-7B4E-9437-BD008B5CF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498BA63-1BB8-114B-BB94-71A17C5C8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BAKERSFIELD COLLEGE | </a:t>
            </a:r>
            <a:fld id="{022CC518-9CD0-DE49-AD0D-C4D56AC6C5BE}" type="slidenum">
              <a:rPr lang="en-US" smtClean="0"/>
              <a:pPr/>
              <a:t>‹#›</a:t>
            </a:fld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67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FA407-FA8C-FF42-9680-4B5F3539D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ED78C-26DA-CB46-AD13-0320EC71E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6213A44-5218-7149-B3EE-87970CDAC099}"/>
              </a:ext>
            </a:extLst>
          </p:cNvPr>
          <p:cNvSpPr txBox="1">
            <a:spLocks/>
          </p:cNvSpPr>
          <p:nvPr userDrawn="1"/>
        </p:nvSpPr>
        <p:spPr>
          <a:xfrm>
            <a:off x="8852088" y="734016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1">
                    <a:lumMod val="95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2017 Spring Opening Day | </a:t>
            </a:r>
            <a:fld id="{3A830BE1-3312-9048-8902-FA3CE5786C52}" type="slidenum">
              <a:rPr lang="en-US" sz="1100" smtClean="0"/>
              <a:pPr/>
              <a:t>‹#›</a:t>
            </a:fld>
            <a:endParaRPr lang="en-US" sz="110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3E76605-5E59-CC47-BDE5-76ADB142F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27CC9C4-3A7E-3845-AD07-5B75A56C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BA655C3-31C3-A549-8ECF-D67D4A7F6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BAKERSFIELD COLLEGE | </a:t>
            </a:r>
            <a:fld id="{022CC518-9CD0-DE49-AD0D-C4D56AC6C5BE}" type="slidenum">
              <a:rPr lang="en-US" smtClean="0"/>
              <a:pPr/>
              <a:t>‹#›</a:t>
            </a:fld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4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08C60-32A8-804E-90A5-7FAED5527C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E83575-AEF6-AD46-BA86-53056C3A91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1A0F3B4-761B-BF4F-B51C-B387B6B49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1F81BF5-3D30-6447-AEA7-06677CF9A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06F2FB4-4560-5741-B55E-25CB32F20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781D6FA-9A2B-3647-9CD8-F9892FDB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BAKERSFIELD COLLEGE | </a:t>
            </a:r>
            <a:fld id="{022CC518-9CD0-DE49-AD0D-C4D56AC6C5BE}" type="slidenum">
              <a:rPr lang="en-US" smtClean="0"/>
              <a:pPr/>
              <a:t>‹#›</a:t>
            </a:fld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4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9814E8B-A4AF-C74B-B344-EF58893DC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BE8E2B-FCD5-6940-9BAE-AD4E0E12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5DB4C2-C80B-B449-8ED9-4BE8084E3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11D0C4-CFB8-D643-BF3B-EEF922502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BAKERSFIELD COLLEGE | </a:t>
            </a:r>
            <a:fld id="{022CC518-9CD0-DE49-AD0D-C4D56AC6C5BE}" type="slidenum">
              <a:rPr lang="en-US" smtClean="0"/>
              <a:pPr/>
              <a:t>‹#›</a:t>
            </a:fld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79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8FDD154-854A-6941-B5DA-1E2689BAD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C7FBD08-95A7-4642-9270-40B46002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EA5A363-C6D9-3B4C-A3B9-7F773717A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BAKERSFIELD COLLEGE | </a:t>
            </a:r>
            <a:fld id="{022CC518-9CD0-DE49-AD0D-C4D56AC6C5BE}" type="slidenum">
              <a:rPr lang="en-US" smtClean="0"/>
              <a:pPr/>
              <a:t>‹#›</a:t>
            </a:fld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34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73F91-3EA2-C349-9190-4F0E540ED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B92BA-C691-8E41-A77C-968653360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E10034-D2A6-584F-A304-5565DCADE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957C8ED-8BE0-2D46-BFEF-DB81A3902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E64D522-02C0-D44A-BC42-CB811A899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FB3246-3BD2-7C47-AAF1-1254B2C20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BAKERSFIELD COLLEGE | </a:t>
            </a:r>
            <a:fld id="{022CC518-9CD0-DE49-AD0D-C4D56AC6C5BE}" type="slidenum">
              <a:rPr lang="en-US" smtClean="0"/>
              <a:pPr/>
              <a:t>‹#›</a:t>
            </a:fld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4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32323-65A5-7647-ACC0-3C579D4FA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EDB2E7-EAC9-B840-B524-4E089E4417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56084B-8ED7-A448-86C4-BC9F0B5CE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B411EB9-B6EE-2845-B14C-A96CA2A44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E8A5976-DD29-014C-8CBA-346C60952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AC23584-FA20-0444-B2A0-4B586D0E7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BAKERSFIELD COLLEGE | </a:t>
            </a:r>
            <a:fld id="{022CC518-9CD0-DE49-AD0D-C4D56AC6C5BE}" type="slidenum">
              <a:rPr lang="en-US" smtClean="0"/>
              <a:pPr/>
              <a:t>‹#›</a:t>
            </a:fld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45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9633" y="551434"/>
            <a:ext cx="3945627" cy="56927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9A99AF-F836-AF47-99E5-1CDAEE007EF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B42AC-E2C4-1B49-9F35-32E85A444AF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91B84D-C9EC-9E4F-AC7D-6857EA7139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BAKERSFIELD COLLEGE | </a:t>
            </a:r>
            <a:fld id="{022CC518-9CD0-DE49-AD0D-C4D56AC6C5BE}" type="slidenum">
              <a:rPr lang="en-US" smtClean="0"/>
              <a:pPr/>
              <a:t>‹#›</a:t>
            </a:fld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46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34C45A-C550-E847-B041-83BEBD85A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461AE-8C8A-AD49-8C3C-E69398F54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39C17-2D63-2548-884F-1C48CBA264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D155A-7D50-CC4D-AF84-2788A67715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BAKERSFIELD COLLEGE | </a:t>
            </a:r>
            <a:fld id="{022CC518-9CD0-DE49-AD0D-C4D56AC6C5BE}" type="slidenum">
              <a:rPr lang="en-US" smtClean="0"/>
              <a:pPr/>
              <a:t>‹#›</a:t>
            </a:fld>
            <a:endParaRPr lang="en-US" dirty="0"/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CA6E624-FB43-5F48-9D8F-833D0407C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71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5" r:id="rId5"/>
    <p:sldLayoutId id="2147483726" r:id="rId6"/>
    <p:sldLayoutId id="2147483727" r:id="rId7"/>
    <p:sldLayoutId id="2147483728" r:id="rId8"/>
    <p:sldLayoutId id="2147483672" r:id="rId9"/>
    <p:sldLayoutId id="2147483677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opperplate Gothic Bold" panose="020E07050202060204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692CF-008A-8E44-ADCC-AD4F8D14A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39559"/>
            <a:ext cx="9144000" cy="8666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Facilities Update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D2CFA6-2F12-BA40-9BE2-036D854CB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5531"/>
            <a:ext cx="9144000" cy="913401"/>
          </a:xfrm>
        </p:spPr>
        <p:txBody>
          <a:bodyPr/>
          <a:lstStyle/>
          <a:p>
            <a:r>
              <a:rPr lang="en-US" dirty="0" smtClean="0"/>
              <a:t>Administrative Council Meeting</a:t>
            </a:r>
          </a:p>
          <a:p>
            <a:r>
              <a:rPr lang="en-US" dirty="0" smtClean="0"/>
              <a:t>September 10, 2018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280C7F-E184-F147-9842-8FD50E4BA179}"/>
              </a:ext>
            </a:extLst>
          </p:cNvPr>
          <p:cNvSpPr/>
          <p:nvPr/>
        </p:nvSpPr>
        <p:spPr>
          <a:xfrm>
            <a:off x="0" y="6013938"/>
            <a:ext cx="12192000" cy="8440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804" y="2843720"/>
            <a:ext cx="2122392" cy="274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06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56A85-8134-C64A-A481-8F959B34F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858" y="2677242"/>
            <a:ext cx="2357284" cy="342193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Parking</a:t>
            </a:r>
          </a:p>
          <a:p>
            <a:r>
              <a:rPr lang="en-US" dirty="0" smtClean="0"/>
              <a:t>Final phase</a:t>
            </a:r>
          </a:p>
          <a:p>
            <a:r>
              <a:rPr lang="en-US" dirty="0" smtClean="0"/>
              <a:t>P8, P11 closed</a:t>
            </a:r>
          </a:p>
          <a:p>
            <a:r>
              <a:rPr lang="en-US" dirty="0" smtClean="0"/>
              <a:t>P9 closes 10/5</a:t>
            </a:r>
          </a:p>
          <a:p>
            <a:r>
              <a:rPr lang="en-US" dirty="0" smtClean="0"/>
              <a:t>All lots reopen October 15</a:t>
            </a:r>
          </a:p>
          <a:p>
            <a:r>
              <a:rPr lang="en-US" dirty="0" smtClean="0"/>
              <a:t>Overflow parking on grass field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F8B3E-F83D-0643-A59D-F608778AB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BAKERSFIELD COLLEGE | </a:t>
            </a:r>
            <a:fld id="{022CC518-9CD0-DE49-AD0D-C4D56AC6C5BE}" type="slidenum">
              <a:rPr lang="en-US" smtClean="0"/>
              <a:pPr/>
              <a:t>2</a:t>
            </a:fld>
            <a:endParaRPr lang="en-US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9" t="7311" r="8710" b="14696"/>
          <a:stretch/>
        </p:blipFill>
        <p:spPr>
          <a:xfrm>
            <a:off x="3352800" y="-1183396"/>
            <a:ext cx="8544233" cy="79048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B56236-5422-294D-B1A3-674BF71AB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146755" cy="2312117"/>
          </a:xfrm>
        </p:spPr>
        <p:txBody>
          <a:bodyPr/>
          <a:lstStyle/>
          <a:p>
            <a:r>
              <a:rPr lang="en-US" dirty="0" smtClean="0"/>
              <a:t>Measure J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5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F8B3E-F83D-0643-A59D-F608778AB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BAKERSFIELD COLLEGE | </a:t>
            </a:r>
            <a:fld id="{022CC518-9CD0-DE49-AD0D-C4D56AC6C5BE}" type="slidenum">
              <a:rPr lang="en-US" smtClean="0"/>
              <a:pPr/>
              <a:t>3</a:t>
            </a:fld>
            <a:endParaRPr lang="en-US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B56236-5422-294D-B1A3-674BF71AB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754033" cy="952398"/>
          </a:xfrm>
        </p:spPr>
        <p:txBody>
          <a:bodyPr>
            <a:normAutofit/>
          </a:bodyPr>
          <a:lstStyle/>
          <a:p>
            <a:r>
              <a:rPr lang="en-US" dirty="0" smtClean="0"/>
              <a:t>Take the Park Smart Pledge!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280C7F-E184-F147-9842-8FD50E4BA179}"/>
              </a:ext>
            </a:extLst>
          </p:cNvPr>
          <p:cNvSpPr/>
          <p:nvPr/>
        </p:nvSpPr>
        <p:spPr>
          <a:xfrm>
            <a:off x="0" y="6013938"/>
            <a:ext cx="12192000" cy="8440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56A85-8134-C64A-A481-8F959B34F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594" y="1482955"/>
            <a:ext cx="10685206" cy="4455729"/>
          </a:xfrm>
        </p:spPr>
        <p:txBody>
          <a:bodyPr>
            <a:normAutofit/>
          </a:bodyPr>
          <a:lstStyle/>
          <a:p>
            <a:r>
              <a:rPr lang="en-US" dirty="0" smtClean="0"/>
              <a:t>Take the Renegade Express Shuttle from </a:t>
            </a:r>
            <a:r>
              <a:rPr lang="en-US" dirty="0" err="1" smtClean="0"/>
              <a:t>SouthWest</a:t>
            </a:r>
            <a:endParaRPr lang="en-US" dirty="0" smtClean="0"/>
          </a:p>
          <a:p>
            <a:r>
              <a:rPr lang="en-US" dirty="0" smtClean="0"/>
              <a:t>Carpool</a:t>
            </a:r>
          </a:p>
          <a:p>
            <a:r>
              <a:rPr lang="en-US" dirty="0" smtClean="0"/>
              <a:t>Ride your bike</a:t>
            </a:r>
          </a:p>
          <a:p>
            <a:r>
              <a:rPr lang="en-US" dirty="0" smtClean="0"/>
              <a:t>Public Transportation</a:t>
            </a:r>
          </a:p>
          <a:p>
            <a:r>
              <a:rPr lang="en-US" dirty="0" smtClean="0"/>
              <a:t>Get dropped off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703" y="2767229"/>
            <a:ext cx="3987846" cy="29947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42" r="17644" b="25525"/>
          <a:stretch/>
        </p:blipFill>
        <p:spPr>
          <a:xfrm>
            <a:off x="8507074" y="2079073"/>
            <a:ext cx="3425627" cy="278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7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56A85-8134-C64A-A481-8F959B34F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858" y="1465006"/>
            <a:ext cx="10436942" cy="463416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Modifications to LEV for swing space</a:t>
            </a:r>
          </a:p>
          <a:p>
            <a:r>
              <a:rPr lang="en-US" sz="3200" dirty="0" smtClean="0"/>
              <a:t>Huddle and Mount Vernon Commissary (MVC)</a:t>
            </a:r>
          </a:p>
          <a:p>
            <a:pPr lvl="1"/>
            <a:r>
              <a:rPr lang="en-US" sz="2800" dirty="0" smtClean="0"/>
              <a:t>Kitchen moving in December</a:t>
            </a:r>
          </a:p>
          <a:p>
            <a:r>
              <a:rPr lang="en-US" sz="3200" dirty="0" smtClean="0"/>
              <a:t>Demolition of Campus Center begins in December</a:t>
            </a:r>
          </a:p>
          <a:p>
            <a:r>
              <a:rPr lang="en-US" sz="3200" dirty="0" smtClean="0"/>
              <a:t>VRC demolition has begun</a:t>
            </a:r>
          </a:p>
          <a:p>
            <a:pPr lvl="1"/>
            <a:r>
              <a:rPr lang="en-US" sz="2800" dirty="0" smtClean="0"/>
              <a:t>Groundbreaking on November 5</a:t>
            </a:r>
          </a:p>
          <a:p>
            <a:r>
              <a:rPr lang="en-US" sz="3200" dirty="0" smtClean="0"/>
              <a:t>Wireless infrastructure project</a:t>
            </a:r>
          </a:p>
          <a:p>
            <a:pPr lvl="1"/>
            <a:r>
              <a:rPr lang="en-US" sz="2800" dirty="0" smtClean="0"/>
              <a:t>Evening work and will improve interior Wi-Fi on campus</a:t>
            </a:r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F8B3E-F83D-0643-A59D-F608778AB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BAKERSFIELD COLLEGE | </a:t>
            </a:r>
            <a:fld id="{022CC518-9CD0-DE49-AD0D-C4D56AC6C5BE}" type="slidenum">
              <a:rPr lang="en-US" smtClean="0"/>
              <a:pPr/>
              <a:t>4</a:t>
            </a:fld>
            <a:endParaRPr lang="en-US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B56236-5422-294D-B1A3-674BF71AB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15400" cy="9523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Current Measure J Projects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280C7F-E184-F147-9842-8FD50E4BA179}"/>
              </a:ext>
            </a:extLst>
          </p:cNvPr>
          <p:cNvSpPr/>
          <p:nvPr/>
        </p:nvSpPr>
        <p:spPr>
          <a:xfrm>
            <a:off x="0" y="6013938"/>
            <a:ext cx="12192000" cy="8440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84" y="218508"/>
            <a:ext cx="1346331" cy="174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07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56A85-8134-C64A-A481-8F959B34F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858" y="1317524"/>
            <a:ext cx="10436942" cy="4781651"/>
          </a:xfrm>
        </p:spPr>
        <p:txBody>
          <a:bodyPr>
            <a:normAutofit/>
          </a:bodyPr>
          <a:lstStyle/>
          <a:p>
            <a:r>
              <a:rPr lang="en-US" dirty="0" smtClean="0"/>
              <a:t>Science &amp; Engineering Building</a:t>
            </a:r>
          </a:p>
          <a:p>
            <a:pPr lvl="1"/>
            <a:r>
              <a:rPr lang="en-US" dirty="0" smtClean="0"/>
              <a:t>RFQ process right now</a:t>
            </a:r>
          </a:p>
          <a:p>
            <a:pPr lvl="2"/>
            <a:r>
              <a:rPr lang="en-US" dirty="0" smtClean="0"/>
              <a:t>Selecting a Design-Build team now</a:t>
            </a:r>
          </a:p>
          <a:p>
            <a:r>
              <a:rPr lang="en-US" dirty="0" smtClean="0"/>
              <a:t>Gym</a:t>
            </a:r>
          </a:p>
          <a:p>
            <a:pPr lvl="1"/>
            <a:r>
              <a:rPr lang="en-US" dirty="0" smtClean="0"/>
              <a:t>Advertising for a Design-Build team</a:t>
            </a:r>
          </a:p>
          <a:p>
            <a:pPr lvl="2"/>
            <a:r>
              <a:rPr lang="en-US" dirty="0" smtClean="0"/>
              <a:t>Will select that team within the month</a:t>
            </a:r>
          </a:p>
          <a:p>
            <a:r>
              <a:rPr lang="en-US" dirty="0" smtClean="0"/>
              <a:t>Stadium</a:t>
            </a:r>
          </a:p>
          <a:p>
            <a:pPr lvl="1"/>
            <a:r>
              <a:rPr lang="en-US" dirty="0" smtClean="0"/>
              <a:t>December 15, 2018 through August 31, 2019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F8B3E-F83D-0643-A59D-F608778AB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BAKERSFIELD COLLEGE | </a:t>
            </a:r>
            <a:fld id="{022CC518-9CD0-DE49-AD0D-C4D56AC6C5BE}" type="slidenum">
              <a:rPr lang="en-US" smtClean="0"/>
              <a:pPr/>
              <a:t>5</a:t>
            </a:fld>
            <a:endParaRPr lang="en-US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B56236-5422-294D-B1A3-674BF71AB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8935065" cy="9523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Upcoming Measure J Projects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280C7F-E184-F147-9842-8FD50E4BA179}"/>
              </a:ext>
            </a:extLst>
          </p:cNvPr>
          <p:cNvSpPr/>
          <p:nvPr/>
        </p:nvSpPr>
        <p:spPr>
          <a:xfrm>
            <a:off x="0" y="6013938"/>
            <a:ext cx="12192000" cy="8440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348" y="294968"/>
            <a:ext cx="1740021" cy="225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7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17765</TotalTime>
  <Words>207</Words>
  <Application>Microsoft Office PowerPoint</Application>
  <PresentationFormat>Widescreen</PresentationFormat>
  <Paragraphs>45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Copperplate Gothic Bold</vt:lpstr>
      <vt:lpstr>Wingdings</vt:lpstr>
      <vt:lpstr>Office Theme</vt:lpstr>
      <vt:lpstr>Facilities Update</vt:lpstr>
      <vt:lpstr>Measure J Projects</vt:lpstr>
      <vt:lpstr>Take the Park Smart Pledge!</vt:lpstr>
      <vt:lpstr>Current Measure J Projects</vt:lpstr>
      <vt:lpstr>Upcoming Measure J Projects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Sheng Yuan Wang</dc:creator>
  <cp:lastModifiedBy>Jo Ellen Patterson</cp:lastModifiedBy>
  <cp:revision>619</cp:revision>
  <cp:lastPrinted>2018-02-08T18:54:09Z</cp:lastPrinted>
  <dcterms:created xsi:type="dcterms:W3CDTF">2016-12-09T18:58:31Z</dcterms:created>
  <dcterms:modified xsi:type="dcterms:W3CDTF">2018-09-07T14:21:33Z</dcterms:modified>
</cp:coreProperties>
</file>