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3.xml" ContentType="application/vnd.openxmlformats-officedocument.presentationml.notesSlide+xml"/>
  <Override PartName="/ppt/charts/chartEx1.xml" ContentType="application/vnd.ms-office.chartex+xml"/>
  <Override PartName="/ppt/charts/style22.xml" ContentType="application/vnd.ms-office.chartstyle+xml"/>
  <Override PartName="/ppt/charts/colors22.xml" ContentType="application/vnd.ms-office.chartcolorstyl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8" r:id="rId5"/>
    <p:sldId id="259" r:id="rId6"/>
    <p:sldId id="287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9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8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sy Garcia" initials="PG" lastIdx="0" clrIdx="0">
    <p:extLst>
      <p:ext uri="{19B8F6BF-5375-455C-9EA6-DF929625EA0E}">
        <p15:presenceInfo xmlns:p15="http://schemas.microsoft.com/office/powerpoint/2012/main" userId="S-1-5-21-1233836580-496834097-1642054019-169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0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BA1DC6-F96D-4258-BDDC-DFF38484845D}" v="36" dt="2022-11-22T00:00:18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104" d="100"/>
          <a:sy n="104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sy Garcia" userId="8875cde7-1143-4810-9e53-118661295e80" providerId="ADAL" clId="{84BA1DC6-F96D-4258-BDDC-DFF38484845D}"/>
    <pc:docChg chg="undo custSel modSld">
      <pc:chgData name="Patsy Garcia" userId="8875cde7-1143-4810-9e53-118661295e80" providerId="ADAL" clId="{84BA1DC6-F96D-4258-BDDC-DFF38484845D}" dt="2022-11-22T00:05:11.949" v="186" actId="1076"/>
      <pc:docMkLst>
        <pc:docMk/>
      </pc:docMkLst>
      <pc:sldChg chg="modSp mod">
        <pc:chgData name="Patsy Garcia" userId="8875cde7-1143-4810-9e53-118661295e80" providerId="ADAL" clId="{84BA1DC6-F96D-4258-BDDC-DFF38484845D}" dt="2022-11-21T23:28:44.949" v="25" actId="20577"/>
        <pc:sldMkLst>
          <pc:docMk/>
          <pc:sldMk cId="1007521323" sldId="258"/>
        </pc:sldMkLst>
        <pc:spChg chg="mod">
          <ac:chgData name="Patsy Garcia" userId="8875cde7-1143-4810-9e53-118661295e80" providerId="ADAL" clId="{84BA1DC6-F96D-4258-BDDC-DFF38484845D}" dt="2022-11-21T23:28:44.949" v="25" actId="20577"/>
          <ac:spMkLst>
            <pc:docMk/>
            <pc:sldMk cId="1007521323" sldId="258"/>
            <ac:spMk id="4" creationId="{00000000-0000-0000-0000-000000000000}"/>
          </ac:spMkLst>
        </pc:spChg>
        <pc:spChg chg="mod">
          <ac:chgData name="Patsy Garcia" userId="8875cde7-1143-4810-9e53-118661295e80" providerId="ADAL" clId="{84BA1DC6-F96D-4258-BDDC-DFF38484845D}" dt="2022-11-21T23:28:37.269" v="7" actId="20577"/>
          <ac:spMkLst>
            <pc:docMk/>
            <pc:sldMk cId="1007521323" sldId="258"/>
            <ac:spMk id="5" creationId="{00000000-0000-0000-0000-000000000000}"/>
          </ac:spMkLst>
        </pc:spChg>
      </pc:sldChg>
      <pc:sldChg chg="modSp mod">
        <pc:chgData name="Patsy Garcia" userId="8875cde7-1143-4810-9e53-118661295e80" providerId="ADAL" clId="{84BA1DC6-F96D-4258-BDDC-DFF38484845D}" dt="2022-11-21T23:28:54.362" v="27" actId="5793"/>
        <pc:sldMkLst>
          <pc:docMk/>
          <pc:sldMk cId="2196006695" sldId="259"/>
        </pc:sldMkLst>
        <pc:spChg chg="mod">
          <ac:chgData name="Patsy Garcia" userId="8875cde7-1143-4810-9e53-118661295e80" providerId="ADAL" clId="{84BA1DC6-F96D-4258-BDDC-DFF38484845D}" dt="2022-11-21T23:28:54.362" v="27" actId="5793"/>
          <ac:spMkLst>
            <pc:docMk/>
            <pc:sldMk cId="2196006695" sldId="259"/>
            <ac:spMk id="3" creationId="{00000000-0000-0000-0000-000000000000}"/>
          </ac:spMkLst>
        </pc:spChg>
      </pc:sldChg>
      <pc:sldChg chg="addSp delSp modSp mod">
        <pc:chgData name="Patsy Garcia" userId="8875cde7-1143-4810-9e53-118661295e80" providerId="ADAL" clId="{84BA1DC6-F96D-4258-BDDC-DFF38484845D}" dt="2022-11-21T23:43:50.930" v="37" actId="1076"/>
        <pc:sldMkLst>
          <pc:docMk/>
          <pc:sldMk cId="2117557519" sldId="260"/>
        </pc:sldMkLst>
        <pc:graphicFrameChg chg="add mod">
          <ac:chgData name="Patsy Garcia" userId="8875cde7-1143-4810-9e53-118661295e80" providerId="ADAL" clId="{84BA1DC6-F96D-4258-BDDC-DFF38484845D}" dt="2022-11-21T23:43:50.930" v="37" actId="1076"/>
          <ac:graphicFrameMkLst>
            <pc:docMk/>
            <pc:sldMk cId="2117557519" sldId="260"/>
            <ac:graphicFrameMk id="2" creationId="{00000000-0008-0000-0000-000007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3:19.264" v="32" actId="478"/>
          <ac:graphicFrameMkLst>
            <pc:docMk/>
            <pc:sldMk cId="2117557519" sldId="260"/>
            <ac:graphicFrameMk id="4" creationId="{00000000-0008-0000-0000-000007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4:18.274" v="41" actId="1076"/>
        <pc:sldMkLst>
          <pc:docMk/>
          <pc:sldMk cId="1867483497" sldId="261"/>
        </pc:sldMkLst>
        <pc:graphicFrameChg chg="add mod">
          <ac:chgData name="Patsy Garcia" userId="8875cde7-1143-4810-9e53-118661295e80" providerId="ADAL" clId="{84BA1DC6-F96D-4258-BDDC-DFF38484845D}" dt="2022-11-21T23:44:18.274" v="41" actId="1076"/>
          <ac:graphicFrameMkLst>
            <pc:docMk/>
            <pc:sldMk cId="1867483497" sldId="261"/>
            <ac:graphicFrameMk id="2" creationId="{00000000-0008-0000-0000-000008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3:59.764" v="38" actId="478"/>
          <ac:graphicFrameMkLst>
            <pc:docMk/>
            <pc:sldMk cId="1867483497" sldId="261"/>
            <ac:graphicFrameMk id="4" creationId="{00000000-0008-0000-0000-000008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5:26.056" v="47" actId="1076"/>
        <pc:sldMkLst>
          <pc:docMk/>
          <pc:sldMk cId="4013837003" sldId="262"/>
        </pc:sldMkLst>
        <pc:graphicFrameChg chg="add mod">
          <ac:chgData name="Patsy Garcia" userId="8875cde7-1143-4810-9e53-118661295e80" providerId="ADAL" clId="{84BA1DC6-F96D-4258-BDDC-DFF38484845D}" dt="2022-11-21T23:45:26.056" v="47" actId="1076"/>
          <ac:graphicFrameMkLst>
            <pc:docMk/>
            <pc:sldMk cId="4013837003" sldId="262"/>
            <ac:graphicFrameMk id="2" creationId="{00000000-0008-0000-0000-000009000000}"/>
          </ac:graphicFrameMkLst>
        </pc:graphicFrameChg>
        <pc:graphicFrameChg chg="add del">
          <ac:chgData name="Patsy Garcia" userId="8875cde7-1143-4810-9e53-118661295e80" providerId="ADAL" clId="{84BA1DC6-F96D-4258-BDDC-DFF38484845D}" dt="2022-11-21T23:45:19.304" v="44" actId="478"/>
          <ac:graphicFrameMkLst>
            <pc:docMk/>
            <pc:sldMk cId="4013837003" sldId="262"/>
            <ac:graphicFrameMk id="4" creationId="{00000000-0008-0000-0000-000009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5:42.271" v="51" actId="1076"/>
        <pc:sldMkLst>
          <pc:docMk/>
          <pc:sldMk cId="561803131" sldId="263"/>
        </pc:sldMkLst>
        <pc:graphicFrameChg chg="add mod">
          <ac:chgData name="Patsy Garcia" userId="8875cde7-1143-4810-9e53-118661295e80" providerId="ADAL" clId="{84BA1DC6-F96D-4258-BDDC-DFF38484845D}" dt="2022-11-21T23:45:42.271" v="51" actId="1076"/>
          <ac:graphicFrameMkLst>
            <pc:docMk/>
            <pc:sldMk cId="561803131" sldId="263"/>
            <ac:graphicFrameMk id="2" creationId="{00000000-0008-0000-0000-00000A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5:36.672" v="48" actId="478"/>
          <ac:graphicFrameMkLst>
            <pc:docMk/>
            <pc:sldMk cId="561803131" sldId="263"/>
            <ac:graphicFrameMk id="4" creationId="{00000000-0008-0000-0000-00000A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6:03.801" v="55" actId="1076"/>
        <pc:sldMkLst>
          <pc:docMk/>
          <pc:sldMk cId="1234144210" sldId="264"/>
        </pc:sldMkLst>
        <pc:graphicFrameChg chg="add mod">
          <ac:chgData name="Patsy Garcia" userId="8875cde7-1143-4810-9e53-118661295e80" providerId="ADAL" clId="{84BA1DC6-F96D-4258-BDDC-DFF38484845D}" dt="2022-11-21T23:46:03.801" v="55" actId="1076"/>
          <ac:graphicFrameMkLst>
            <pc:docMk/>
            <pc:sldMk cId="1234144210" sldId="264"/>
            <ac:graphicFrameMk id="2" creationId="{00000000-0008-0000-0000-00000B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5:55.424" v="52" actId="478"/>
          <ac:graphicFrameMkLst>
            <pc:docMk/>
            <pc:sldMk cId="1234144210" sldId="264"/>
            <ac:graphicFrameMk id="4" creationId="{00000000-0008-0000-0000-00000B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6:34.740" v="59" actId="1076"/>
        <pc:sldMkLst>
          <pc:docMk/>
          <pc:sldMk cId="4206047700" sldId="265"/>
        </pc:sldMkLst>
        <pc:graphicFrameChg chg="add mod">
          <ac:chgData name="Patsy Garcia" userId="8875cde7-1143-4810-9e53-118661295e80" providerId="ADAL" clId="{84BA1DC6-F96D-4258-BDDC-DFF38484845D}" dt="2022-11-21T23:46:34.740" v="59" actId="1076"/>
          <ac:graphicFrameMkLst>
            <pc:docMk/>
            <pc:sldMk cId="4206047700" sldId="265"/>
            <ac:graphicFrameMk id="3" creationId="{00000000-0008-0000-0000-00000C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6:27.095" v="56" actId="478"/>
          <ac:graphicFrameMkLst>
            <pc:docMk/>
            <pc:sldMk cId="4206047700" sldId="265"/>
            <ac:graphicFrameMk id="6" creationId="{00000000-0008-0000-0000-00000C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7:00.605" v="63" actId="1076"/>
        <pc:sldMkLst>
          <pc:docMk/>
          <pc:sldMk cId="2429747521" sldId="267"/>
        </pc:sldMkLst>
        <pc:graphicFrameChg chg="add mod">
          <ac:chgData name="Patsy Garcia" userId="8875cde7-1143-4810-9e53-118661295e80" providerId="ADAL" clId="{84BA1DC6-F96D-4258-BDDC-DFF38484845D}" dt="2022-11-21T23:47:00.605" v="63" actId="1076"/>
          <ac:graphicFrameMkLst>
            <pc:docMk/>
            <pc:sldMk cId="2429747521" sldId="267"/>
            <ac:graphicFrameMk id="2" creationId="{00000000-0008-0000-0000-00000D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6:53.946" v="60" actId="478"/>
          <ac:graphicFrameMkLst>
            <pc:docMk/>
            <pc:sldMk cId="2429747521" sldId="267"/>
            <ac:graphicFrameMk id="4" creationId="{00000000-0008-0000-0000-00000D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7:16.869" v="67" actId="1076"/>
        <pc:sldMkLst>
          <pc:docMk/>
          <pc:sldMk cId="756462260" sldId="269"/>
        </pc:sldMkLst>
        <pc:graphicFrameChg chg="add mod">
          <ac:chgData name="Patsy Garcia" userId="8875cde7-1143-4810-9e53-118661295e80" providerId="ADAL" clId="{84BA1DC6-F96D-4258-BDDC-DFF38484845D}" dt="2022-11-21T23:47:16.869" v="67" actId="1076"/>
          <ac:graphicFrameMkLst>
            <pc:docMk/>
            <pc:sldMk cId="756462260" sldId="269"/>
            <ac:graphicFrameMk id="2" creationId="{00000000-0008-0000-0000-00000E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7:11.230" v="64" actId="478"/>
          <ac:graphicFrameMkLst>
            <pc:docMk/>
            <pc:sldMk cId="756462260" sldId="269"/>
            <ac:graphicFrameMk id="4" creationId="{00000000-0008-0000-0000-00000E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8:11.168" v="75" actId="1076"/>
        <pc:sldMkLst>
          <pc:docMk/>
          <pc:sldMk cId="688188971" sldId="274"/>
        </pc:sldMkLst>
        <pc:graphicFrameChg chg="add mod">
          <ac:chgData name="Patsy Garcia" userId="8875cde7-1143-4810-9e53-118661295e80" providerId="ADAL" clId="{84BA1DC6-F96D-4258-BDDC-DFF38484845D}" dt="2022-11-21T23:48:11.168" v="75" actId="1076"/>
          <ac:graphicFrameMkLst>
            <pc:docMk/>
            <pc:sldMk cId="688188971" sldId="274"/>
            <ac:graphicFrameMk id="2" creationId="{00000000-0008-0000-0000-00000F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7:42.564" v="68" actId="478"/>
          <ac:graphicFrameMkLst>
            <pc:docMk/>
            <pc:sldMk cId="688188971" sldId="274"/>
            <ac:graphicFrameMk id="5" creationId="{00000000-0008-0000-0000-00000F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8:30.968" v="79" actId="1076"/>
        <pc:sldMkLst>
          <pc:docMk/>
          <pc:sldMk cId="642293590" sldId="275"/>
        </pc:sldMkLst>
        <pc:graphicFrameChg chg="add mod">
          <ac:chgData name="Patsy Garcia" userId="8875cde7-1143-4810-9e53-118661295e80" providerId="ADAL" clId="{84BA1DC6-F96D-4258-BDDC-DFF38484845D}" dt="2022-11-21T23:48:30.968" v="79" actId="1076"/>
          <ac:graphicFrameMkLst>
            <pc:docMk/>
            <pc:sldMk cId="642293590" sldId="275"/>
            <ac:graphicFrameMk id="2" creationId="{00000000-0008-0000-0000-000010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7:44.941" v="69" actId="478"/>
          <ac:graphicFrameMkLst>
            <pc:docMk/>
            <pc:sldMk cId="642293590" sldId="275"/>
            <ac:graphicFrameMk id="5" creationId="{00000000-0008-0000-0000-000010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8:53.495" v="84" actId="1076"/>
        <pc:sldMkLst>
          <pc:docMk/>
          <pc:sldMk cId="120202437" sldId="276"/>
        </pc:sldMkLst>
        <pc:graphicFrameChg chg="add mod">
          <ac:chgData name="Patsy Garcia" userId="8875cde7-1143-4810-9e53-118661295e80" providerId="ADAL" clId="{84BA1DC6-F96D-4258-BDDC-DFF38484845D}" dt="2022-11-21T23:48:53.495" v="84" actId="1076"/>
          <ac:graphicFrameMkLst>
            <pc:docMk/>
            <pc:sldMk cId="120202437" sldId="276"/>
            <ac:graphicFrameMk id="2" creationId="{00000000-0008-0000-0000-000011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7:47.033" v="70" actId="478"/>
          <ac:graphicFrameMkLst>
            <pc:docMk/>
            <pc:sldMk cId="120202437" sldId="276"/>
            <ac:graphicFrameMk id="5" creationId="{00000000-0008-0000-0000-000011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9:07.429" v="87" actId="1076"/>
        <pc:sldMkLst>
          <pc:docMk/>
          <pc:sldMk cId="3627086004" sldId="277"/>
        </pc:sldMkLst>
        <pc:graphicFrameChg chg="add mod">
          <ac:chgData name="Patsy Garcia" userId="8875cde7-1143-4810-9e53-118661295e80" providerId="ADAL" clId="{84BA1DC6-F96D-4258-BDDC-DFF38484845D}" dt="2022-11-21T23:49:07.429" v="87" actId="1076"/>
          <ac:graphicFrameMkLst>
            <pc:docMk/>
            <pc:sldMk cId="3627086004" sldId="277"/>
            <ac:graphicFrameMk id="2" creationId="{00000000-0008-0000-0000-000012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7:52.608" v="71" actId="478"/>
          <ac:graphicFrameMkLst>
            <pc:docMk/>
            <pc:sldMk cId="3627086004" sldId="277"/>
            <ac:graphicFrameMk id="5" creationId="{00000000-0008-0000-0000-000012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49:18.264" v="90" actId="1076"/>
        <pc:sldMkLst>
          <pc:docMk/>
          <pc:sldMk cId="3145997486" sldId="278"/>
        </pc:sldMkLst>
        <pc:graphicFrameChg chg="add mod">
          <ac:chgData name="Patsy Garcia" userId="8875cde7-1143-4810-9e53-118661295e80" providerId="ADAL" clId="{84BA1DC6-F96D-4258-BDDC-DFF38484845D}" dt="2022-11-21T23:49:18.264" v="90" actId="1076"/>
          <ac:graphicFrameMkLst>
            <pc:docMk/>
            <pc:sldMk cId="3145997486" sldId="278"/>
            <ac:graphicFrameMk id="2" creationId="{00000000-0008-0000-0000-000013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7:56.286" v="72" actId="478"/>
          <ac:graphicFrameMkLst>
            <pc:docMk/>
            <pc:sldMk cId="3145997486" sldId="278"/>
            <ac:graphicFrameMk id="5" creationId="{00000000-0008-0000-0000-000013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53:57.075" v="123" actId="478"/>
        <pc:sldMkLst>
          <pc:docMk/>
          <pc:sldMk cId="1839338143" sldId="279"/>
        </pc:sldMkLst>
        <pc:picChg chg="add mod">
          <ac:chgData name="Patsy Garcia" userId="8875cde7-1143-4810-9e53-118661295e80" providerId="ADAL" clId="{84BA1DC6-F96D-4258-BDDC-DFF38484845D}" dt="2022-11-21T23:49:52.523" v="97" actId="1076"/>
          <ac:picMkLst>
            <pc:docMk/>
            <pc:sldMk cId="1839338143" sldId="279"/>
            <ac:picMk id="2" creationId="{7BDE9A27-18AA-72E0-455B-1489F836E3AB}"/>
          </ac:picMkLst>
        </pc:picChg>
        <pc:picChg chg="add del mod">
          <ac:chgData name="Patsy Garcia" userId="8875cde7-1143-4810-9e53-118661295e80" providerId="ADAL" clId="{84BA1DC6-F96D-4258-BDDC-DFF38484845D}" dt="2022-11-21T23:50:57.459" v="100" actId="478"/>
          <ac:picMkLst>
            <pc:docMk/>
            <pc:sldMk cId="1839338143" sldId="279"/>
            <ac:picMk id="3" creationId="{C0699E63-0664-FD8D-F974-8C22E5B72A25}"/>
          </ac:picMkLst>
        </pc:picChg>
        <pc:picChg chg="add del mod">
          <ac:chgData name="Patsy Garcia" userId="8875cde7-1143-4810-9e53-118661295e80" providerId="ADAL" clId="{84BA1DC6-F96D-4258-BDDC-DFF38484845D}" dt="2022-11-21T23:51:17.155" v="103" actId="478"/>
          <ac:picMkLst>
            <pc:docMk/>
            <pc:sldMk cId="1839338143" sldId="279"/>
            <ac:picMk id="4" creationId="{19AEC261-C636-98A4-E59B-FBE6D5A9CFC3}"/>
          </ac:picMkLst>
        </pc:picChg>
        <pc:picChg chg="del">
          <ac:chgData name="Patsy Garcia" userId="8875cde7-1143-4810-9e53-118661295e80" providerId="ADAL" clId="{84BA1DC6-F96D-4258-BDDC-DFF38484845D}" dt="2022-11-21T23:49:31.716" v="92" actId="478"/>
          <ac:picMkLst>
            <pc:docMk/>
            <pc:sldMk cId="1839338143" sldId="279"/>
            <ac:picMk id="6" creationId="{3ED14ECF-121A-4858-B1EF-DA131FBE015A}"/>
          </ac:picMkLst>
        </pc:picChg>
        <pc:picChg chg="add del mod">
          <ac:chgData name="Patsy Garcia" userId="8875cde7-1143-4810-9e53-118661295e80" providerId="ADAL" clId="{84BA1DC6-F96D-4258-BDDC-DFF38484845D}" dt="2022-11-21T23:52:53.858" v="110" actId="478"/>
          <ac:picMkLst>
            <pc:docMk/>
            <pc:sldMk cId="1839338143" sldId="279"/>
            <ac:picMk id="7" creationId="{6F9DD630-DC2A-CA4C-15EF-273B1F951AE6}"/>
          </ac:picMkLst>
        </pc:picChg>
        <pc:picChg chg="add mod">
          <ac:chgData name="Patsy Garcia" userId="8875cde7-1143-4810-9e53-118661295e80" providerId="ADAL" clId="{84BA1DC6-F96D-4258-BDDC-DFF38484845D}" dt="2022-11-21T23:53:05.453" v="115" actId="1076"/>
          <ac:picMkLst>
            <pc:docMk/>
            <pc:sldMk cId="1839338143" sldId="279"/>
            <ac:picMk id="10" creationId="{9329E843-5EFD-E97D-26B6-47CAD39212F2}"/>
          </ac:picMkLst>
        </pc:picChg>
        <pc:picChg chg="add del mod">
          <ac:chgData name="Patsy Garcia" userId="8875cde7-1143-4810-9e53-118661295e80" providerId="ADAL" clId="{84BA1DC6-F96D-4258-BDDC-DFF38484845D}" dt="2022-11-21T23:53:57.075" v="123" actId="478"/>
          <ac:picMkLst>
            <pc:docMk/>
            <pc:sldMk cId="1839338143" sldId="279"/>
            <ac:picMk id="11" creationId="{EC7E35B7-3153-4F4E-60B3-48FD3F95FD8C}"/>
          </ac:picMkLst>
        </pc:picChg>
        <pc:picChg chg="del">
          <ac:chgData name="Patsy Garcia" userId="8875cde7-1143-4810-9e53-118661295e80" providerId="ADAL" clId="{84BA1DC6-F96D-4258-BDDC-DFF38484845D}" dt="2022-11-21T23:49:28.324" v="91" actId="478"/>
          <ac:picMkLst>
            <pc:docMk/>
            <pc:sldMk cId="1839338143" sldId="279"/>
            <ac:picMk id="14" creationId="{15C5EAFF-6D1D-41B2-B3D6-6EFC5564F8DA}"/>
          </ac:picMkLst>
        </pc:picChg>
      </pc:sldChg>
      <pc:sldChg chg="addSp delSp modSp mod">
        <pc:chgData name="Patsy Garcia" userId="8875cde7-1143-4810-9e53-118661295e80" providerId="ADAL" clId="{84BA1DC6-F96D-4258-BDDC-DFF38484845D}" dt="2022-11-21T23:56:00.985" v="131" actId="1076"/>
        <pc:sldMkLst>
          <pc:docMk/>
          <pc:sldMk cId="2909838158" sldId="280"/>
        </pc:sldMkLst>
        <pc:graphicFrameChg chg="add mod">
          <ac:chgData name="Patsy Garcia" userId="8875cde7-1143-4810-9e53-118661295e80" providerId="ADAL" clId="{84BA1DC6-F96D-4258-BDDC-DFF38484845D}" dt="2022-11-21T23:54:31.036" v="127" actId="1076"/>
          <ac:graphicFrameMkLst>
            <pc:docMk/>
            <pc:sldMk cId="2909838158" sldId="280"/>
            <ac:graphicFrameMk id="2" creationId="{00000000-0008-0000-0000-000017000000}"/>
          </ac:graphicFrameMkLst>
        </pc:graphicFrameChg>
        <pc:graphicFrameChg chg="add mod">
          <ac:chgData name="Patsy Garcia" userId="8875cde7-1143-4810-9e53-118661295e80" providerId="ADAL" clId="{84BA1DC6-F96D-4258-BDDC-DFF38484845D}" dt="2022-11-21T23:56:00.985" v="131" actId="1076"/>
          <ac:graphicFrameMkLst>
            <pc:docMk/>
            <pc:sldMk cId="2909838158" sldId="280"/>
            <ac:graphicFrameMk id="3" creationId="{00000000-0008-0000-0000-000019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54:16.437" v="124" actId="478"/>
          <ac:graphicFrameMkLst>
            <pc:docMk/>
            <pc:sldMk cId="2909838158" sldId="280"/>
            <ac:graphicFrameMk id="7" creationId="{00000000-0008-0000-0000-000017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55:54.314" v="128" actId="478"/>
          <ac:graphicFrameMkLst>
            <pc:docMk/>
            <pc:sldMk cId="2909838158" sldId="280"/>
            <ac:graphicFrameMk id="9" creationId="{00000000-0008-0000-0000-000019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56:28.611" v="135" actId="1076"/>
        <pc:sldMkLst>
          <pc:docMk/>
          <pc:sldMk cId="1109119887" sldId="281"/>
        </pc:sldMkLst>
        <pc:graphicFrameChg chg="add mod">
          <ac:chgData name="Patsy Garcia" userId="8875cde7-1143-4810-9e53-118661295e80" providerId="ADAL" clId="{84BA1DC6-F96D-4258-BDDC-DFF38484845D}" dt="2022-11-21T23:56:28.611" v="135" actId="1076"/>
          <ac:graphicFrameMkLst>
            <pc:docMk/>
            <pc:sldMk cId="1109119887" sldId="281"/>
            <ac:graphicFrameMk id="2" creationId="{00000000-0008-0000-0000-00001A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56:18.501" v="132" actId="478"/>
          <ac:graphicFrameMkLst>
            <pc:docMk/>
            <pc:sldMk cId="1109119887" sldId="281"/>
            <ac:graphicFrameMk id="4" creationId="{00000000-0008-0000-0000-00001A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59:14.382" v="172" actId="1076"/>
        <pc:sldMkLst>
          <pc:docMk/>
          <pc:sldMk cId="316808287" sldId="282"/>
        </pc:sldMkLst>
        <pc:graphicFrameChg chg="add mod">
          <ac:chgData name="Patsy Garcia" userId="8875cde7-1143-4810-9e53-118661295e80" providerId="ADAL" clId="{84BA1DC6-F96D-4258-BDDC-DFF38484845D}" dt="2022-11-21T23:59:04.400" v="169" actId="1076"/>
          <ac:graphicFrameMkLst>
            <pc:docMk/>
            <pc:sldMk cId="316808287" sldId="282"/>
            <ac:graphicFrameMk id="2" creationId="{00000000-0008-0000-0000-000015000000}"/>
          </ac:graphicFrameMkLst>
        </pc:graphicFrameChg>
        <pc:graphicFrameChg chg="add mod">
          <ac:chgData name="Patsy Garcia" userId="8875cde7-1143-4810-9e53-118661295e80" providerId="ADAL" clId="{84BA1DC6-F96D-4258-BDDC-DFF38484845D}" dt="2022-11-21T23:59:14.382" v="172" actId="1076"/>
          <ac:graphicFrameMkLst>
            <pc:docMk/>
            <pc:sldMk cId="316808287" sldId="282"/>
            <ac:graphicFrameMk id="3" creationId="{00000000-0008-0000-0000-000018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58:41.239" v="161" actId="478"/>
          <ac:graphicFrameMkLst>
            <pc:docMk/>
            <pc:sldMk cId="316808287" sldId="282"/>
            <ac:graphicFrameMk id="7" creationId="{00000000-0008-0000-0000-000015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58:42.113" v="162" actId="478"/>
          <ac:graphicFrameMkLst>
            <pc:docMk/>
            <pc:sldMk cId="316808287" sldId="282"/>
            <ac:graphicFrameMk id="12" creationId="{00000000-0008-0000-0000-000018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59:38.975" v="179" actId="1076"/>
        <pc:sldMkLst>
          <pc:docMk/>
          <pc:sldMk cId="2261951395" sldId="283"/>
        </pc:sldMkLst>
        <pc:graphicFrameChg chg="add mod">
          <ac:chgData name="Patsy Garcia" userId="8875cde7-1143-4810-9e53-118661295e80" providerId="ADAL" clId="{84BA1DC6-F96D-4258-BDDC-DFF38484845D}" dt="2022-11-21T23:59:38.975" v="179" actId="1076"/>
          <ac:graphicFrameMkLst>
            <pc:docMk/>
            <pc:sldMk cId="2261951395" sldId="283"/>
            <ac:graphicFrameMk id="2" creationId="{00000000-0008-0000-0000-00001B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58:44.676" v="163" actId="478"/>
          <ac:graphicFrameMkLst>
            <pc:docMk/>
            <pc:sldMk cId="2261951395" sldId="283"/>
            <ac:graphicFrameMk id="6" creationId="{00000000-0008-0000-0000-00001B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2T00:00:28.503" v="184" actId="1076"/>
        <pc:sldMkLst>
          <pc:docMk/>
          <pc:sldMk cId="2122834829" sldId="284"/>
        </pc:sldMkLst>
        <pc:graphicFrameChg chg="add del mod">
          <ac:chgData name="Patsy Garcia" userId="8875cde7-1143-4810-9e53-118661295e80" providerId="ADAL" clId="{84BA1DC6-F96D-4258-BDDC-DFF38484845D}" dt="2022-11-22T00:00:14.468" v="182" actId="478"/>
          <ac:graphicFrameMkLst>
            <pc:docMk/>
            <pc:sldMk cId="2122834829" sldId="284"/>
            <ac:graphicFrameMk id="2" creationId="{00000000-0008-0000-0000-00001C000000}"/>
          </ac:graphicFrameMkLst>
        </pc:graphicFrameChg>
        <pc:graphicFrameChg chg="add mod">
          <ac:chgData name="Patsy Garcia" userId="8875cde7-1143-4810-9e53-118661295e80" providerId="ADAL" clId="{84BA1DC6-F96D-4258-BDDC-DFF38484845D}" dt="2022-11-22T00:00:28.503" v="184" actId="1076"/>
          <ac:graphicFrameMkLst>
            <pc:docMk/>
            <pc:sldMk cId="2122834829" sldId="284"/>
            <ac:graphicFrameMk id="3" creationId="{00000000-0008-0000-0000-00001C000000}"/>
          </ac:graphicFrameMkLst>
        </pc:graphicFrameChg>
        <pc:graphicFrameChg chg="del modGraphic">
          <ac:chgData name="Patsy Garcia" userId="8875cde7-1143-4810-9e53-118661295e80" providerId="ADAL" clId="{84BA1DC6-F96D-4258-BDDC-DFF38484845D}" dt="2022-11-21T23:58:49.506" v="165" actId="478"/>
          <ac:graphicFrameMkLst>
            <pc:docMk/>
            <pc:sldMk cId="2122834829" sldId="284"/>
            <ac:graphicFrameMk id="7" creationId="{00000000-0008-0000-0000-00001C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2T00:05:11.949" v="186" actId="1076"/>
        <pc:sldMkLst>
          <pc:docMk/>
          <pc:sldMk cId="915713493" sldId="285"/>
        </pc:sldMkLst>
        <pc:picChg chg="add mod">
          <ac:chgData name="Patsy Garcia" userId="8875cde7-1143-4810-9e53-118661295e80" providerId="ADAL" clId="{84BA1DC6-F96D-4258-BDDC-DFF38484845D}" dt="2022-11-22T00:05:11.949" v="186" actId="1076"/>
          <ac:picMkLst>
            <pc:docMk/>
            <pc:sldMk cId="915713493" sldId="285"/>
            <ac:picMk id="3" creationId="{396D6698-321C-F1B3-9938-6BE6D77FBA96}"/>
          </ac:picMkLst>
        </pc:picChg>
        <pc:picChg chg="del">
          <ac:chgData name="Patsy Garcia" userId="8875cde7-1143-4810-9e53-118661295e80" providerId="ADAL" clId="{84BA1DC6-F96D-4258-BDDC-DFF38484845D}" dt="2022-11-21T23:58:52.366" v="166" actId="478"/>
          <ac:picMkLst>
            <pc:docMk/>
            <pc:sldMk cId="915713493" sldId="285"/>
            <ac:picMk id="13" creationId="{12DF41B9-147F-48CE-B341-70400769EE72}"/>
          </ac:picMkLst>
        </pc:picChg>
      </pc:sldChg>
      <pc:sldChg chg="addSp delSp modSp mod">
        <pc:chgData name="Patsy Garcia" userId="8875cde7-1143-4810-9e53-118661295e80" providerId="ADAL" clId="{84BA1DC6-F96D-4258-BDDC-DFF38484845D}" dt="2022-11-21T23:43:46.667" v="36" actId="1076"/>
        <pc:sldMkLst>
          <pc:docMk/>
          <pc:sldMk cId="1524148525" sldId="287"/>
        </pc:sldMkLst>
        <pc:graphicFrameChg chg="add mod">
          <ac:chgData name="Patsy Garcia" userId="8875cde7-1143-4810-9e53-118661295e80" providerId="ADAL" clId="{84BA1DC6-F96D-4258-BDDC-DFF38484845D}" dt="2022-11-21T23:43:46.667" v="36" actId="1076"/>
          <ac:graphicFrameMkLst>
            <pc:docMk/>
            <pc:sldMk cId="1524148525" sldId="287"/>
            <ac:graphicFrameMk id="2" creationId="{00000000-0008-0000-0000-000006000000}"/>
          </ac:graphicFrameMkLst>
        </pc:graphicFrameChg>
        <pc:graphicFrameChg chg="del">
          <ac:chgData name="Patsy Garcia" userId="8875cde7-1143-4810-9e53-118661295e80" providerId="ADAL" clId="{84BA1DC6-F96D-4258-BDDC-DFF38484845D}" dt="2022-11-21T23:42:43.762" v="28" actId="478"/>
          <ac:graphicFrameMkLst>
            <pc:docMk/>
            <pc:sldMk cId="1524148525" sldId="287"/>
            <ac:graphicFrameMk id="4" creationId="{00000000-0008-0000-0000-000006000000}"/>
          </ac:graphicFrameMkLst>
        </pc:graphicFrameChg>
      </pc:sldChg>
      <pc:sldChg chg="addSp delSp modSp mod">
        <pc:chgData name="Patsy Garcia" userId="8875cde7-1143-4810-9e53-118661295e80" providerId="ADAL" clId="{84BA1DC6-F96D-4258-BDDC-DFF38484845D}" dt="2022-11-21T23:58:30.592" v="160" actId="1076"/>
        <pc:sldMkLst>
          <pc:docMk/>
          <pc:sldMk cId="1590782985" sldId="288"/>
        </pc:sldMkLst>
        <pc:graphicFrameChg chg="add del mod">
          <ac:chgData name="Patsy Garcia" userId="8875cde7-1143-4810-9e53-118661295e80" providerId="ADAL" clId="{84BA1DC6-F96D-4258-BDDC-DFF38484845D}" dt="2022-11-21T23:57:22.667" v="149"/>
          <ac:graphicFrameMkLst>
            <pc:docMk/>
            <pc:sldMk cId="1590782985" sldId="288"/>
            <ac:graphicFrameMk id="2" creationId="{00000000-0008-0000-0000-00001F000000}"/>
          </ac:graphicFrameMkLst>
        </pc:graphicFrameChg>
        <pc:graphicFrameChg chg="add del mod">
          <ac:chgData name="Patsy Garcia" userId="8875cde7-1143-4810-9e53-118661295e80" providerId="ADAL" clId="{84BA1DC6-F96D-4258-BDDC-DFF38484845D}" dt="2022-11-21T23:57:57.621" v="156" actId="478"/>
          <ac:graphicFrameMkLst>
            <pc:docMk/>
            <pc:sldMk cId="1590782985" sldId="288"/>
            <ac:graphicFrameMk id="6" creationId="{00000000-0008-0000-0000-00001F000000}"/>
          </ac:graphicFrameMkLst>
        </pc:graphicFrameChg>
        <pc:graphicFrameChg chg="add mod">
          <ac:chgData name="Patsy Garcia" userId="8875cde7-1143-4810-9e53-118661295e80" providerId="ADAL" clId="{84BA1DC6-F96D-4258-BDDC-DFF38484845D}" dt="2022-11-21T23:58:30.592" v="160" actId="1076"/>
          <ac:graphicFrameMkLst>
            <pc:docMk/>
            <pc:sldMk cId="1590782985" sldId="288"/>
            <ac:graphicFrameMk id="7" creationId="{00000000-0008-0000-0000-00001F000000}"/>
          </ac:graphicFrameMkLst>
        </pc:graphicFrameChg>
        <pc:graphicFrameChg chg="add del">
          <ac:chgData name="Patsy Garcia" userId="8875cde7-1143-4810-9e53-118661295e80" providerId="ADAL" clId="{84BA1DC6-F96D-4258-BDDC-DFF38484845D}" dt="2022-11-21T23:57:46.885" v="151" actId="478"/>
          <ac:graphicFrameMkLst>
            <pc:docMk/>
            <pc:sldMk cId="1590782985" sldId="288"/>
            <ac:graphicFrameMk id="8" creationId="{00000000-0008-0000-0000-00001F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kccd-my.sharepoint.com/personal/patsy_garcia_bakersfieldcollege_edu/Documents/AIQ%20Survey/AIQ%20Survey%20Results%2011.18.22.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2.xml"/><Relationship Id="rId2" Type="http://schemas.microsoft.com/office/2011/relationships/chartStyle" Target="style22.xml"/><Relationship Id="rId1" Type="http://schemas.openxmlformats.org/officeDocument/2006/relationships/oleObject" Target="https://kccd-my.sharepoint.com/personal/patsy_garcia_bakersfieldcollege_edu/Documents/AIQ%20Survey/AIQ%20Survey%20Results%2011.18.22.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'!$H$3:$N$3</c:f>
              <c:strCache>
                <c:ptCount val="7"/>
                <c:pt idx="0">
                  <c:v>DSPS (N=159)</c:v>
                </c:pt>
                <c:pt idx="1">
                  <c:v>Counseling and Advising (N=189)</c:v>
                </c:pt>
                <c:pt idx="2">
                  <c:v>College Safety (security &amp; parking) (N=229)</c:v>
                </c:pt>
                <c:pt idx="3">
                  <c:v>Budget &amp; Finance (N=164)</c:v>
                </c:pt>
                <c:pt idx="4">
                  <c:v>Bookstore (N=188)</c:v>
                </c:pt>
                <c:pt idx="5">
                  <c:v>Admissions &amp; Records (N=190)</c:v>
                </c:pt>
                <c:pt idx="6">
                  <c:v>Academic Technology (e.g., Canvas, Professional Development) (N=213)</c:v>
                </c:pt>
              </c:strCache>
            </c:strRef>
          </c:cat>
          <c:val>
            <c:numRef>
              <c:f>'Charts '!$H$4:$N$4</c:f>
              <c:numCache>
                <c:formatCode>0%</c:formatCode>
                <c:ptCount val="7"/>
                <c:pt idx="0">
                  <c:v>0.43396226415094341</c:v>
                </c:pt>
                <c:pt idx="1">
                  <c:v>0.41269841269841268</c:v>
                </c:pt>
                <c:pt idx="2">
                  <c:v>0.50655021834061131</c:v>
                </c:pt>
                <c:pt idx="3">
                  <c:v>0.29878048780487804</c:v>
                </c:pt>
                <c:pt idx="4">
                  <c:v>0.37234042553191488</c:v>
                </c:pt>
                <c:pt idx="5">
                  <c:v>0.29473684210526313</c:v>
                </c:pt>
                <c:pt idx="6">
                  <c:v>0.676056338028169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AA-489F-948D-A4EE8E9BEDDC}"/>
            </c:ext>
          </c:extLst>
        </c:ser>
        <c:ser>
          <c:idx val="1"/>
          <c:order val="1"/>
          <c:tx>
            <c:strRef>
              <c:f>'Charts '!$G$5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'!$H$3:$N$3</c:f>
              <c:strCache>
                <c:ptCount val="7"/>
                <c:pt idx="0">
                  <c:v>DSPS (N=159)</c:v>
                </c:pt>
                <c:pt idx="1">
                  <c:v>Counseling and Advising (N=189)</c:v>
                </c:pt>
                <c:pt idx="2">
                  <c:v>College Safety (security &amp; parking) (N=229)</c:v>
                </c:pt>
                <c:pt idx="3">
                  <c:v>Budget &amp; Finance (N=164)</c:v>
                </c:pt>
                <c:pt idx="4">
                  <c:v>Bookstore (N=188)</c:v>
                </c:pt>
                <c:pt idx="5">
                  <c:v>Admissions &amp; Records (N=190)</c:v>
                </c:pt>
                <c:pt idx="6">
                  <c:v>Academic Technology (e.g., Canvas, Professional Development) (N=213)</c:v>
                </c:pt>
              </c:strCache>
            </c:strRef>
          </c:cat>
          <c:val>
            <c:numRef>
              <c:f>'Charts '!$H$5:$N$5</c:f>
              <c:numCache>
                <c:formatCode>0%</c:formatCode>
                <c:ptCount val="7"/>
                <c:pt idx="0">
                  <c:v>0.32075471698113206</c:v>
                </c:pt>
                <c:pt idx="1">
                  <c:v>0.29100529100529099</c:v>
                </c:pt>
                <c:pt idx="2">
                  <c:v>0.33624454148471616</c:v>
                </c:pt>
                <c:pt idx="3">
                  <c:v>0.28048780487804881</c:v>
                </c:pt>
                <c:pt idx="4">
                  <c:v>0.31382978723404253</c:v>
                </c:pt>
                <c:pt idx="5">
                  <c:v>0.28947368421052633</c:v>
                </c:pt>
                <c:pt idx="6">
                  <c:v>0.26291079812206575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A-489F-948D-A4EE8E9BEDDC}"/>
            </c:ext>
          </c:extLst>
        </c:ser>
        <c:ser>
          <c:idx val="2"/>
          <c:order val="2"/>
          <c:tx>
            <c:strRef>
              <c:f>'Charts '!$G$6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'!$H$3:$N$3</c:f>
              <c:strCache>
                <c:ptCount val="7"/>
                <c:pt idx="0">
                  <c:v>DSPS (N=159)</c:v>
                </c:pt>
                <c:pt idx="1">
                  <c:v>Counseling and Advising (N=189)</c:v>
                </c:pt>
                <c:pt idx="2">
                  <c:v>College Safety (security &amp; parking) (N=229)</c:v>
                </c:pt>
                <c:pt idx="3">
                  <c:v>Budget &amp; Finance (N=164)</c:v>
                </c:pt>
                <c:pt idx="4">
                  <c:v>Bookstore (N=188)</c:v>
                </c:pt>
                <c:pt idx="5">
                  <c:v>Admissions &amp; Records (N=190)</c:v>
                </c:pt>
                <c:pt idx="6">
                  <c:v>Academic Technology (e.g., Canvas, Professional Development) (N=213)</c:v>
                </c:pt>
              </c:strCache>
            </c:strRef>
          </c:cat>
          <c:val>
            <c:numRef>
              <c:f>'Charts '!$H$6:$N$6</c:f>
              <c:numCache>
                <c:formatCode>0%</c:formatCode>
                <c:ptCount val="7"/>
                <c:pt idx="0">
                  <c:v>0.19496855345911951</c:v>
                </c:pt>
                <c:pt idx="1">
                  <c:v>0.17460317460317459</c:v>
                </c:pt>
                <c:pt idx="2">
                  <c:v>8.296943231441048E-2</c:v>
                </c:pt>
                <c:pt idx="3">
                  <c:v>0.26219512195121952</c:v>
                </c:pt>
                <c:pt idx="4">
                  <c:v>0.15425531914893617</c:v>
                </c:pt>
                <c:pt idx="5">
                  <c:v>0.18421052631578946</c:v>
                </c:pt>
                <c:pt idx="6">
                  <c:v>4.2253521126760563E-2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AA-489F-948D-A4EE8E9BEDDC}"/>
            </c:ext>
          </c:extLst>
        </c:ser>
        <c:ser>
          <c:idx val="3"/>
          <c:order val="3"/>
          <c:tx>
            <c:strRef>
              <c:f>'Charts '!$G$7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2695051468937409E-3"/>
                  <c:y val="2.917501018783948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AA-489F-948D-A4EE8E9BEDDC}"/>
                </c:ext>
              </c:extLst>
            </c:dLbl>
            <c:dLbl>
              <c:idx val="5"/>
              <c:layout>
                <c:manualLayout>
                  <c:x val="-1.2695051468939269E-3"/>
                  <c:y val="-3.18276515127783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AA-489F-948D-A4EE8E9BEDDC}"/>
                </c:ext>
              </c:extLst>
            </c:dLbl>
            <c:dLbl>
              <c:idx val="6"/>
              <c:layout>
                <c:manualLayout>
                  <c:x val="-4.9867527110559655E-3"/>
                  <c:y val="-5.62642540579398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08034954387899E-2"/>
                      <c:h val="3.318122009722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2AA-489F-948D-A4EE8E9BE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'!$H$3:$N$3</c:f>
              <c:strCache>
                <c:ptCount val="7"/>
                <c:pt idx="0">
                  <c:v>DSPS (N=159)</c:v>
                </c:pt>
                <c:pt idx="1">
                  <c:v>Counseling and Advising (N=189)</c:v>
                </c:pt>
                <c:pt idx="2">
                  <c:v>College Safety (security &amp; parking) (N=229)</c:v>
                </c:pt>
                <c:pt idx="3">
                  <c:v>Budget &amp; Finance (N=164)</c:v>
                </c:pt>
                <c:pt idx="4">
                  <c:v>Bookstore (N=188)</c:v>
                </c:pt>
                <c:pt idx="5">
                  <c:v>Admissions &amp; Records (N=190)</c:v>
                </c:pt>
                <c:pt idx="6">
                  <c:v>Academic Technology (e.g., Canvas, Professional Development) (N=213)</c:v>
                </c:pt>
              </c:strCache>
            </c:strRef>
          </c:cat>
          <c:val>
            <c:numRef>
              <c:f>'Charts '!$H$7:$N$7</c:f>
              <c:numCache>
                <c:formatCode>0%</c:formatCode>
                <c:ptCount val="7"/>
                <c:pt idx="0">
                  <c:v>3.1446540880503145E-2</c:v>
                </c:pt>
                <c:pt idx="1">
                  <c:v>6.3492063492063489E-2</c:v>
                </c:pt>
                <c:pt idx="2">
                  <c:v>3.9301310043668124E-2</c:v>
                </c:pt>
                <c:pt idx="3">
                  <c:v>9.7560975609756101E-2</c:v>
                </c:pt>
                <c:pt idx="4">
                  <c:v>0.10106382978723404</c:v>
                </c:pt>
                <c:pt idx="5">
                  <c:v>0.15263157894736842</c:v>
                </c:pt>
                <c:pt idx="6">
                  <c:v>9.3896713615023476E-3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AA-489F-948D-A4EE8E9BEDDC}"/>
            </c:ext>
          </c:extLst>
        </c:ser>
        <c:ser>
          <c:idx val="4"/>
          <c:order val="4"/>
          <c:tx>
            <c:strRef>
              <c:f>'Charts '!$G$8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156041175149927E-2"/>
                  <c:y val="-7.32035984793902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AA-489F-948D-A4EE8E9BEDDC}"/>
                </c:ext>
              </c:extLst>
            </c:dLbl>
            <c:dLbl>
              <c:idx val="6"/>
              <c:layout>
                <c:manualLayout>
                  <c:x val="1.1249321335207547E-2"/>
                  <c:y val="-5.6264254057939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AA-489F-948D-A4EE8E9BE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'!$H$3:$N$3</c:f>
              <c:strCache>
                <c:ptCount val="7"/>
                <c:pt idx="0">
                  <c:v>DSPS (N=159)</c:v>
                </c:pt>
                <c:pt idx="1">
                  <c:v>Counseling and Advising (N=189)</c:v>
                </c:pt>
                <c:pt idx="2">
                  <c:v>College Safety (security &amp; parking) (N=229)</c:v>
                </c:pt>
                <c:pt idx="3">
                  <c:v>Budget &amp; Finance (N=164)</c:v>
                </c:pt>
                <c:pt idx="4">
                  <c:v>Bookstore (N=188)</c:v>
                </c:pt>
                <c:pt idx="5">
                  <c:v>Admissions &amp; Records (N=190)</c:v>
                </c:pt>
                <c:pt idx="6">
                  <c:v>Academic Technology (e.g., Canvas, Professional Development) (N=213)</c:v>
                </c:pt>
              </c:strCache>
            </c:strRef>
          </c:cat>
          <c:val>
            <c:numRef>
              <c:f>'Charts '!$H$8:$N$8</c:f>
              <c:numCache>
                <c:formatCode>0%</c:formatCode>
                <c:ptCount val="7"/>
                <c:pt idx="0">
                  <c:v>1.8867924528301886E-2</c:v>
                </c:pt>
                <c:pt idx="1">
                  <c:v>5.8201058201058198E-2</c:v>
                </c:pt>
                <c:pt idx="2">
                  <c:v>3.4934497816593885E-2</c:v>
                </c:pt>
                <c:pt idx="3">
                  <c:v>6.097560975609756E-2</c:v>
                </c:pt>
                <c:pt idx="4">
                  <c:v>5.8510638297872342E-2</c:v>
                </c:pt>
                <c:pt idx="5">
                  <c:v>7.8947368421052627E-2</c:v>
                </c:pt>
                <c:pt idx="6">
                  <c:v>9.3896713615023476E-3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2AA-489F-948D-A4EE8E9BED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47716174176805"/>
          <c:y val="0.90610952829288016"/>
          <c:w val="0.67218748131978157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The BC President provides effective leadership in planning, organizing, budgeting, selecting and developing personnel, and assessing institutional effectiveness (Standard IV.B.1). (N=215)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'!$D$515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'!$E$514</c:f>
              <c:numCache>
                <c:formatCode>General</c:formatCode>
                <c:ptCount val="1"/>
              </c:numCache>
            </c:numRef>
          </c:cat>
          <c:val>
            <c:numRef>
              <c:f>'Charts '!$E$515</c:f>
              <c:numCache>
                <c:formatCode>0%</c:formatCode>
                <c:ptCount val="1"/>
                <c:pt idx="0">
                  <c:v>0.38604651162790699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6-4BB4-98E9-A8224D59E1A5}"/>
            </c:ext>
          </c:extLst>
        </c:ser>
        <c:ser>
          <c:idx val="1"/>
          <c:order val="1"/>
          <c:tx>
            <c:strRef>
              <c:f>'Charts '!$D$516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'!$E$514</c:f>
              <c:numCache>
                <c:formatCode>General</c:formatCode>
                <c:ptCount val="1"/>
              </c:numCache>
            </c:numRef>
          </c:cat>
          <c:val>
            <c:numRef>
              <c:f>'Charts '!$E$516</c:f>
              <c:numCache>
                <c:formatCode>0%</c:formatCode>
                <c:ptCount val="1"/>
                <c:pt idx="0">
                  <c:v>0.20930232558139536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16-4BB4-98E9-A8224D59E1A5}"/>
            </c:ext>
          </c:extLst>
        </c:ser>
        <c:ser>
          <c:idx val="2"/>
          <c:order val="2"/>
          <c:tx>
            <c:strRef>
              <c:f>'Charts '!$D$517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'!$E$514</c:f>
              <c:numCache>
                <c:formatCode>General</c:formatCode>
                <c:ptCount val="1"/>
              </c:numCache>
            </c:numRef>
          </c:cat>
          <c:val>
            <c:numRef>
              <c:f>'Charts '!$E$517</c:f>
              <c:numCache>
                <c:formatCode>0%</c:formatCode>
                <c:ptCount val="1"/>
                <c:pt idx="0">
                  <c:v>0.13488372093023257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16-4BB4-98E9-A8224D59E1A5}"/>
            </c:ext>
          </c:extLst>
        </c:ser>
        <c:ser>
          <c:idx val="3"/>
          <c:order val="3"/>
          <c:tx>
            <c:strRef>
              <c:f>'Charts '!$D$518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16-4BB4-98E9-A8224D59E1A5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16-4BB4-98E9-A8224D59E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'!$E$514</c:f>
              <c:numCache>
                <c:formatCode>General</c:formatCode>
                <c:ptCount val="1"/>
              </c:numCache>
            </c:numRef>
          </c:cat>
          <c:val>
            <c:numRef>
              <c:f>'Charts '!$E$518</c:f>
              <c:numCache>
                <c:formatCode>0%</c:formatCode>
                <c:ptCount val="1"/>
                <c:pt idx="0">
                  <c:v>0.13023255813953488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16-4BB4-98E9-A8224D59E1A5}"/>
            </c:ext>
          </c:extLst>
        </c:ser>
        <c:ser>
          <c:idx val="4"/>
          <c:order val="4"/>
          <c:tx>
            <c:strRef>
              <c:f>'Charts '!$D$519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16-4BB4-98E9-A8224D59E1A5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16-4BB4-98E9-A8224D59E1A5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16-4BB4-98E9-A8224D59E1A5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16-4BB4-98E9-A8224D59E1A5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16-4BB4-98E9-A8224D59E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'!$E$514</c:f>
              <c:numCache>
                <c:formatCode>General</c:formatCode>
                <c:ptCount val="1"/>
              </c:numCache>
            </c:numRef>
          </c:cat>
          <c:val>
            <c:numRef>
              <c:f>'Charts '!$E$519</c:f>
              <c:numCache>
                <c:formatCode>0%</c:formatCode>
                <c:ptCount val="1"/>
                <c:pt idx="0">
                  <c:v>0.13953488372093023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E16-4BB4-98E9-A8224D59E1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effectLst/>
              </a:rPr>
              <a:t>KCCD clearly delineates their own operational functions from those of Bakersfield College (Standard IV.D.2).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400" baseline="0">
                <a:solidFill>
                  <a:schemeClr val="tx1"/>
                </a:solidFill>
              </a:rPr>
              <a:t>(N=183)</a:t>
            </a:r>
          </a:p>
        </c:rich>
      </c:tx>
      <c:layout>
        <c:manualLayout>
          <c:xMode val="edge"/>
          <c:yMode val="edge"/>
          <c:x val="0.1150781293574195"/>
          <c:y val="3.11890838206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'!$D$527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'!$E$526</c:f>
              <c:numCache>
                <c:formatCode>General</c:formatCode>
                <c:ptCount val="1"/>
              </c:numCache>
            </c:numRef>
          </c:cat>
          <c:val>
            <c:numRef>
              <c:f>'Charts '!$E$527</c:f>
              <c:numCache>
                <c:formatCode>0%</c:formatCode>
                <c:ptCount val="1"/>
                <c:pt idx="0">
                  <c:v>0.24043715846994534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14-4A01-BB71-D5B37F6E28A5}"/>
            </c:ext>
          </c:extLst>
        </c:ser>
        <c:ser>
          <c:idx val="1"/>
          <c:order val="1"/>
          <c:tx>
            <c:strRef>
              <c:f>'Charts '!$D$528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'!$E$526</c:f>
              <c:numCache>
                <c:formatCode>General</c:formatCode>
                <c:ptCount val="1"/>
              </c:numCache>
            </c:numRef>
          </c:cat>
          <c:val>
            <c:numRef>
              <c:f>'Charts '!$E$528</c:f>
              <c:numCache>
                <c:formatCode>0%</c:formatCode>
                <c:ptCount val="1"/>
                <c:pt idx="0">
                  <c:v>0.25683060109289618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14-4A01-BB71-D5B37F6E28A5}"/>
            </c:ext>
          </c:extLst>
        </c:ser>
        <c:ser>
          <c:idx val="2"/>
          <c:order val="2"/>
          <c:tx>
            <c:strRef>
              <c:f>'Charts '!$D$529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'!$E$526</c:f>
              <c:numCache>
                <c:formatCode>General</c:formatCode>
                <c:ptCount val="1"/>
              </c:numCache>
            </c:numRef>
          </c:cat>
          <c:val>
            <c:numRef>
              <c:f>'Charts '!$E$529</c:f>
              <c:numCache>
                <c:formatCode>0%</c:formatCode>
                <c:ptCount val="1"/>
                <c:pt idx="0">
                  <c:v>0.21311475409836064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14-4A01-BB71-D5B37F6E28A5}"/>
            </c:ext>
          </c:extLst>
        </c:ser>
        <c:ser>
          <c:idx val="3"/>
          <c:order val="3"/>
          <c:tx>
            <c:strRef>
              <c:f>'Charts '!$D$530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14-4A01-BB71-D5B37F6E28A5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14-4A01-BB71-D5B37F6E28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'!$E$526</c:f>
              <c:numCache>
                <c:formatCode>General</c:formatCode>
                <c:ptCount val="1"/>
              </c:numCache>
            </c:numRef>
          </c:cat>
          <c:val>
            <c:numRef>
              <c:f>'Charts '!$E$530</c:f>
              <c:numCache>
                <c:formatCode>0%</c:formatCode>
                <c:ptCount val="1"/>
                <c:pt idx="0">
                  <c:v>0.15846994535519127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14-4A01-BB71-D5B37F6E28A5}"/>
            </c:ext>
          </c:extLst>
        </c:ser>
        <c:ser>
          <c:idx val="4"/>
          <c:order val="4"/>
          <c:tx>
            <c:strRef>
              <c:f>'Charts '!$D$531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14-4A01-BB71-D5B37F6E28A5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14-4A01-BB71-D5B37F6E28A5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14-4A01-BB71-D5B37F6E28A5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14-4A01-BB71-D5B37F6E28A5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14-4A01-BB71-D5B37F6E28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'!$E$526</c:f>
              <c:numCache>
                <c:formatCode>General</c:formatCode>
                <c:ptCount val="1"/>
              </c:numCache>
            </c:numRef>
          </c:cat>
          <c:val>
            <c:numRef>
              <c:f>'Charts '!$E$531</c:f>
              <c:numCache>
                <c:formatCode>0%</c:formatCode>
                <c:ptCount val="1"/>
                <c:pt idx="0">
                  <c:v>0.13114754098360656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214-4A01-BB71-D5B37F6E28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effectLst/>
              </a:rPr>
              <a:t>KCCD effectively controls its expenditures (Standard IV.D.3).</a:t>
            </a:r>
            <a:r>
              <a:rPr lang="en-US" sz="1400" baseline="0">
                <a:effectLst/>
              </a:rPr>
              <a:t> </a:t>
            </a:r>
            <a:r>
              <a:rPr lang="en-US" sz="1400" baseline="0">
                <a:solidFill>
                  <a:schemeClr val="tx1"/>
                </a:solidFill>
              </a:rPr>
              <a:t>(N=171)</a:t>
            </a:r>
          </a:p>
        </c:rich>
      </c:tx>
      <c:layout>
        <c:manualLayout>
          <c:xMode val="edge"/>
          <c:yMode val="edge"/>
          <c:x val="0.25868420799830927"/>
          <c:y val="3.1189072570117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'!$D$539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'!$E$538</c:f>
              <c:numCache>
                <c:formatCode>General</c:formatCode>
                <c:ptCount val="1"/>
              </c:numCache>
            </c:numRef>
          </c:cat>
          <c:val>
            <c:numRef>
              <c:f>'Charts '!$E$539</c:f>
              <c:numCache>
                <c:formatCode>0%</c:formatCode>
                <c:ptCount val="1"/>
                <c:pt idx="0">
                  <c:v>0.23976608187134502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8-4287-9F48-43D7F2609E4A}"/>
            </c:ext>
          </c:extLst>
        </c:ser>
        <c:ser>
          <c:idx val="1"/>
          <c:order val="1"/>
          <c:tx>
            <c:strRef>
              <c:f>'Charts '!$D$540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'!$E$538</c:f>
              <c:numCache>
                <c:formatCode>General</c:formatCode>
                <c:ptCount val="1"/>
              </c:numCache>
            </c:numRef>
          </c:cat>
          <c:val>
            <c:numRef>
              <c:f>'Charts '!$E$540</c:f>
              <c:numCache>
                <c:formatCode>0%</c:formatCode>
                <c:ptCount val="1"/>
                <c:pt idx="0">
                  <c:v>0.21637426900584794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A8-4287-9F48-43D7F2609E4A}"/>
            </c:ext>
          </c:extLst>
        </c:ser>
        <c:ser>
          <c:idx val="2"/>
          <c:order val="2"/>
          <c:tx>
            <c:strRef>
              <c:f>'Charts '!$D$541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'!$E$538</c:f>
              <c:numCache>
                <c:formatCode>General</c:formatCode>
                <c:ptCount val="1"/>
              </c:numCache>
            </c:numRef>
          </c:cat>
          <c:val>
            <c:numRef>
              <c:f>'Charts '!$E$541</c:f>
              <c:numCache>
                <c:formatCode>0%</c:formatCode>
                <c:ptCount val="1"/>
                <c:pt idx="0">
                  <c:v>0.27485380116959063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A8-4287-9F48-43D7F2609E4A}"/>
            </c:ext>
          </c:extLst>
        </c:ser>
        <c:ser>
          <c:idx val="3"/>
          <c:order val="3"/>
          <c:tx>
            <c:strRef>
              <c:f>'Charts '!$D$542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A8-4287-9F48-43D7F2609E4A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A8-4287-9F48-43D7F2609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'!$E$538</c:f>
              <c:numCache>
                <c:formatCode>General</c:formatCode>
                <c:ptCount val="1"/>
              </c:numCache>
            </c:numRef>
          </c:cat>
          <c:val>
            <c:numRef>
              <c:f>'Charts '!$E$542</c:f>
              <c:numCache>
                <c:formatCode>0%</c:formatCode>
                <c:ptCount val="1"/>
                <c:pt idx="0">
                  <c:v>0.15204678362573099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A8-4287-9F48-43D7F2609E4A}"/>
            </c:ext>
          </c:extLst>
        </c:ser>
        <c:ser>
          <c:idx val="4"/>
          <c:order val="4"/>
          <c:tx>
            <c:strRef>
              <c:f>'Charts '!$D$543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A8-4287-9F48-43D7F2609E4A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A8-4287-9F48-43D7F2609E4A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A8-4287-9F48-43D7F2609E4A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A8-4287-9F48-43D7F2609E4A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A8-4287-9F48-43D7F2609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'!$E$538</c:f>
              <c:numCache>
                <c:formatCode>General</c:formatCode>
                <c:ptCount val="1"/>
              </c:numCache>
            </c:numRef>
          </c:cat>
          <c:val>
            <c:numRef>
              <c:f>'Charts '!$E$543</c:f>
              <c:numCache>
                <c:formatCode>0%</c:formatCode>
                <c:ptCount val="1"/>
                <c:pt idx="0">
                  <c:v>0.11695906432748537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3A8-4287-9F48-43D7F2609E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effectLst/>
              </a:rPr>
              <a:t>KCCD and Bakersfield College effectively communicate with each other (Standard IV.D.7).</a:t>
            </a:r>
            <a:r>
              <a:rPr lang="en-US" sz="1400" baseline="0">
                <a:solidFill>
                  <a:schemeClr val="tx1"/>
                </a:solidFill>
              </a:rPr>
              <a:t> (N=201)</a:t>
            </a:r>
          </a:p>
        </c:rich>
      </c:tx>
      <c:layout>
        <c:manualLayout>
          <c:xMode val="edge"/>
          <c:yMode val="edge"/>
          <c:x val="0.1150781293574195"/>
          <c:y val="3.11890838206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'!$D$551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'!$E$550</c:f>
              <c:numCache>
                <c:formatCode>General</c:formatCode>
                <c:ptCount val="1"/>
              </c:numCache>
            </c:numRef>
          </c:cat>
          <c:val>
            <c:numRef>
              <c:f>'Charts '!$E$551</c:f>
              <c:numCache>
                <c:formatCode>0%</c:formatCode>
                <c:ptCount val="1"/>
                <c:pt idx="0">
                  <c:v>0.22388059701492538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0-4610-9A97-C5CA04CE3EF6}"/>
            </c:ext>
          </c:extLst>
        </c:ser>
        <c:ser>
          <c:idx val="1"/>
          <c:order val="1"/>
          <c:tx>
            <c:strRef>
              <c:f>'Charts '!$D$552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'!$E$550</c:f>
              <c:numCache>
                <c:formatCode>General</c:formatCode>
                <c:ptCount val="1"/>
              </c:numCache>
            </c:numRef>
          </c:cat>
          <c:val>
            <c:numRef>
              <c:f>'Charts '!$E$552</c:f>
              <c:numCache>
                <c:formatCode>0%</c:formatCode>
                <c:ptCount val="1"/>
                <c:pt idx="0">
                  <c:v>0.29353233830845771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0-4610-9A97-C5CA04CE3EF6}"/>
            </c:ext>
          </c:extLst>
        </c:ser>
        <c:ser>
          <c:idx val="2"/>
          <c:order val="2"/>
          <c:tx>
            <c:strRef>
              <c:f>'Charts '!$D$553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'!$E$550</c:f>
              <c:numCache>
                <c:formatCode>General</c:formatCode>
                <c:ptCount val="1"/>
              </c:numCache>
            </c:numRef>
          </c:cat>
          <c:val>
            <c:numRef>
              <c:f>'Charts '!$E$553</c:f>
              <c:numCache>
                <c:formatCode>0%</c:formatCode>
                <c:ptCount val="1"/>
                <c:pt idx="0">
                  <c:v>0.17412935323383086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50-4610-9A97-C5CA04CE3EF6}"/>
            </c:ext>
          </c:extLst>
        </c:ser>
        <c:ser>
          <c:idx val="3"/>
          <c:order val="3"/>
          <c:tx>
            <c:strRef>
              <c:f>'Charts '!$D$554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50-4610-9A97-C5CA04CE3EF6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50-4610-9A97-C5CA04CE3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'!$E$550</c:f>
              <c:numCache>
                <c:formatCode>General</c:formatCode>
                <c:ptCount val="1"/>
              </c:numCache>
            </c:numRef>
          </c:cat>
          <c:val>
            <c:numRef>
              <c:f>'Charts '!$E$554</c:f>
              <c:numCache>
                <c:formatCode>0%</c:formatCode>
                <c:ptCount val="1"/>
                <c:pt idx="0">
                  <c:v>0.16417910447761194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50-4610-9A97-C5CA04CE3EF6}"/>
            </c:ext>
          </c:extLst>
        </c:ser>
        <c:ser>
          <c:idx val="4"/>
          <c:order val="4"/>
          <c:tx>
            <c:strRef>
              <c:f>'Charts '!$D$555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50-4610-9A97-C5CA04CE3EF6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50-4610-9A97-C5CA04CE3EF6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50-4610-9A97-C5CA04CE3EF6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50-4610-9A97-C5CA04CE3EF6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50-4610-9A97-C5CA04CE3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'!$E$550</c:f>
              <c:numCache>
                <c:formatCode>General</c:formatCode>
                <c:ptCount val="1"/>
              </c:numCache>
            </c:numRef>
          </c:cat>
          <c:val>
            <c:numRef>
              <c:f>'Charts '!$E$555</c:f>
              <c:numCache>
                <c:formatCode>0%</c:formatCode>
                <c:ptCount val="1"/>
                <c:pt idx="0">
                  <c:v>0.14427860696517414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950-4610-9A97-C5CA04CE3E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>
                <a:effectLst/>
              </a:rPr>
              <a:t>KCCD and Bakersfield College exchange information in a timely manner (Standard IV.D.7). </a:t>
            </a:r>
            <a:r>
              <a:rPr lang="en-US" sz="1400" baseline="0">
                <a:solidFill>
                  <a:schemeClr val="tx1"/>
                </a:solidFill>
              </a:rPr>
              <a:t>(N=177)</a:t>
            </a:r>
          </a:p>
        </c:rich>
      </c:tx>
      <c:layout>
        <c:manualLayout>
          <c:xMode val="edge"/>
          <c:yMode val="edge"/>
          <c:x val="0.1150781293574195"/>
          <c:y val="3.11890838206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'!$D$563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'!$E$562</c:f>
              <c:numCache>
                <c:formatCode>General</c:formatCode>
                <c:ptCount val="1"/>
              </c:numCache>
            </c:numRef>
          </c:cat>
          <c:val>
            <c:numRef>
              <c:f>'Charts '!$E$563</c:f>
              <c:numCache>
                <c:formatCode>0%</c:formatCode>
                <c:ptCount val="1"/>
                <c:pt idx="0">
                  <c:v>0.24858757062146894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4-422A-9A3B-A147C9EEE4CA}"/>
            </c:ext>
          </c:extLst>
        </c:ser>
        <c:ser>
          <c:idx val="1"/>
          <c:order val="1"/>
          <c:tx>
            <c:strRef>
              <c:f>'Charts '!$D$564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'!$E$562</c:f>
              <c:numCache>
                <c:formatCode>General</c:formatCode>
                <c:ptCount val="1"/>
              </c:numCache>
            </c:numRef>
          </c:cat>
          <c:val>
            <c:numRef>
              <c:f>'Charts '!$E$564</c:f>
              <c:numCache>
                <c:formatCode>0%</c:formatCode>
                <c:ptCount val="1"/>
                <c:pt idx="0">
                  <c:v>0.32203389830508472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A4-422A-9A3B-A147C9EEE4CA}"/>
            </c:ext>
          </c:extLst>
        </c:ser>
        <c:ser>
          <c:idx val="2"/>
          <c:order val="2"/>
          <c:tx>
            <c:strRef>
              <c:f>'Charts '!$D$565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'!$E$562</c:f>
              <c:numCache>
                <c:formatCode>General</c:formatCode>
                <c:ptCount val="1"/>
              </c:numCache>
            </c:numRef>
          </c:cat>
          <c:val>
            <c:numRef>
              <c:f>'Charts '!$E$565</c:f>
              <c:numCache>
                <c:formatCode>0%</c:formatCode>
                <c:ptCount val="1"/>
                <c:pt idx="0">
                  <c:v>0.21468926553672316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A4-422A-9A3B-A147C9EEE4CA}"/>
            </c:ext>
          </c:extLst>
        </c:ser>
        <c:ser>
          <c:idx val="3"/>
          <c:order val="3"/>
          <c:tx>
            <c:strRef>
              <c:f>'Charts '!$D$566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A4-422A-9A3B-A147C9EEE4CA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A4-422A-9A3B-A147C9EEE4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'!$E$562</c:f>
              <c:numCache>
                <c:formatCode>General</c:formatCode>
                <c:ptCount val="1"/>
              </c:numCache>
            </c:numRef>
          </c:cat>
          <c:val>
            <c:numRef>
              <c:f>'Charts '!$E$566</c:f>
              <c:numCache>
                <c:formatCode>0%</c:formatCode>
                <c:ptCount val="1"/>
                <c:pt idx="0">
                  <c:v>0.10169491525423729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A4-422A-9A3B-A147C9EEE4CA}"/>
            </c:ext>
          </c:extLst>
        </c:ser>
        <c:ser>
          <c:idx val="4"/>
          <c:order val="4"/>
          <c:tx>
            <c:strRef>
              <c:f>'Charts '!$D$567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A4-422A-9A3B-A147C9EEE4CA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A4-422A-9A3B-A147C9EEE4CA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A4-422A-9A3B-A147C9EEE4CA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A4-422A-9A3B-A147C9EEE4CA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A4-422A-9A3B-A147C9EEE4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'!$E$562</c:f>
              <c:numCache>
                <c:formatCode>General</c:formatCode>
                <c:ptCount val="1"/>
              </c:numCache>
            </c:numRef>
          </c:cat>
          <c:val>
            <c:numRef>
              <c:f>'Charts '!$E$567</c:f>
              <c:numCache>
                <c:formatCode>0%</c:formatCode>
                <c:ptCount val="1"/>
                <c:pt idx="0">
                  <c:v>0.11299435028248588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EA4-422A-9A3B-A147C9EEE4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Are you employed part-time or full-time?  (N=243)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B60717"/>
            </a:solidFill>
            <a:ln>
              <a:noFill/>
            </a:ln>
          </c:spPr>
          <c:dPt>
            <c:idx val="0"/>
            <c:bubble3D val="0"/>
            <c:spPr>
              <a:solidFill>
                <a:srgbClr val="B6071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7B-43C4-8BD6-2BEAF0472B7A}"/>
              </c:ext>
            </c:extLst>
          </c:dPt>
          <c:dPt>
            <c:idx val="1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7B-43C4-8BD6-2BEAF0472B7A}"/>
              </c:ext>
            </c:extLst>
          </c:dPt>
          <c:dLbls>
            <c:dLbl>
              <c:idx val="1"/>
              <c:layout>
                <c:manualLayout>
                  <c:x val="2.4707786526684164E-2"/>
                  <c:y val="-1.95793234179061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7B-43C4-8BD6-2BEAF0472B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'!$D$633:$D$634</c:f>
              <c:strCache>
                <c:ptCount val="2"/>
                <c:pt idx="0">
                  <c:v>Full-time</c:v>
                </c:pt>
                <c:pt idx="1">
                  <c:v>Part-time</c:v>
                </c:pt>
              </c:strCache>
            </c:strRef>
          </c:cat>
          <c:val>
            <c:numRef>
              <c:f>'Charts '!$E$633:$E$634</c:f>
              <c:numCache>
                <c:formatCode>0%</c:formatCode>
                <c:ptCount val="2"/>
                <c:pt idx="0">
                  <c:v>0.86008230452674894</c:v>
                </c:pt>
                <c:pt idx="1">
                  <c:v>0.13991769547325103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7B-43C4-8BD6-2BEAF0472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How long have you worked for Bakersfield College?  (N=242)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'Charts '!$E$642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81-4C35-9F73-5EB3A140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481-4C35-9F73-5EB3A140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481-4C35-9F73-5EB3A140B910}"/>
              </c:ext>
            </c:extLst>
          </c:dPt>
          <c:dPt>
            <c:idx val="3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481-4C35-9F73-5EB3A140B9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'!$D$643:$D$646</c:f>
              <c:strCache>
                <c:ptCount val="4"/>
                <c:pt idx="0">
                  <c:v>More than twenty years</c:v>
                </c:pt>
                <c:pt idx="1">
                  <c:v>Eleven to twenty years</c:v>
                </c:pt>
                <c:pt idx="2">
                  <c:v>Two to ten years</c:v>
                </c:pt>
                <c:pt idx="3">
                  <c:v>Less than two years</c:v>
                </c:pt>
              </c:strCache>
            </c:strRef>
          </c:cat>
          <c:val>
            <c:numRef>
              <c:f>'Charts '!$E$643:$E$646</c:f>
              <c:numCache>
                <c:formatCode>0%</c:formatCode>
                <c:ptCount val="4"/>
                <c:pt idx="0">
                  <c:v>0.128099173553719</c:v>
                </c:pt>
                <c:pt idx="1">
                  <c:v>0.1487603305785124</c:v>
                </c:pt>
                <c:pt idx="2">
                  <c:v>0.5</c:v>
                </c:pt>
                <c:pt idx="3">
                  <c:v>0.2231404958677686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81-4C35-9F73-5EB3A140B9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Have you served on any of the following committees, currently or in the past?  (N=245)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682808398950133"/>
          <c:y val="9.4669327398381575E-2"/>
          <c:w val="0.29745516185476817"/>
          <c:h val="0.49575860309128028"/>
        </c:manualLayout>
      </c:layout>
      <c:pieChart>
        <c:varyColors val="1"/>
        <c:ser>
          <c:idx val="0"/>
          <c:order val="0"/>
          <c:spPr>
            <a:solidFill>
              <a:srgbClr val="B60717"/>
            </a:solidFill>
            <a:ln>
              <a:noFill/>
            </a:ln>
          </c:spPr>
          <c:dPt>
            <c:idx val="0"/>
            <c:bubble3D val="0"/>
            <c:spPr>
              <a:pattFill prst="dkHorz">
                <a:fgClr>
                  <a:srgbClr val="B60717"/>
                </a:fgClr>
                <a:bgClr>
                  <a:schemeClr val="bg1"/>
                </a:bgClr>
              </a:patt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0C-42EF-A74B-1C1E4F1D5BA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0C-42EF-A74B-1C1E4F1D5BA7}"/>
              </c:ext>
            </c:extLst>
          </c:dPt>
          <c:dLbls>
            <c:dLbl>
              <c:idx val="0"/>
              <c:layout>
                <c:manualLayout>
                  <c:x val="-4.8396544181977252E-2"/>
                  <c:y val="-0.102168635170603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0C-42EF-A74B-1C1E4F1D5BA7}"/>
                </c:ext>
              </c:extLst>
            </c:dLbl>
            <c:dLbl>
              <c:idx val="1"/>
              <c:layout>
                <c:manualLayout>
                  <c:x val="-8.9166074093804046E-2"/>
                  <c:y val="8.1650586105692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0C-42EF-A74B-1C1E4F1D5B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'!$D$653:$D$654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'Charts '!$E$653:$E$654</c:f>
              <c:numCache>
                <c:formatCode>0%</c:formatCode>
                <c:ptCount val="2"/>
                <c:pt idx="0">
                  <c:v>0.57959183673469383</c:v>
                </c:pt>
                <c:pt idx="1">
                  <c:v>0.42040816326530611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0C-42EF-A74B-1C1E4F1D5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216388221557803"/>
          <c:y val="0.52395026656204735"/>
          <c:w val="0.21364686824304849"/>
          <c:h val="6.6421865841290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Committee Participation by Work Status (N=240)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'Charts '!$B$668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9EE235F-BC6C-480E-B89C-A745C329C4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FECB-4B8C-9986-73D4FA32462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7AF02C2-0F56-4117-A990-5A2AE795895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ECB-4B8C-9986-73D4FA3246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'!$A$669:$A$670</c:f>
              <c:strCache>
                <c:ptCount val="2"/>
                <c:pt idx="0">
                  <c:v>Served on any of the following committees, currently or in the past</c:v>
                </c:pt>
                <c:pt idx="1">
                  <c:v>Has Never served on any of the following committees, currently or in the past</c:v>
                </c:pt>
              </c:strCache>
            </c:strRef>
          </c:cat>
          <c:val>
            <c:numRef>
              <c:f>'Charts '!$B$669:$B$670</c:f>
              <c:numCache>
                <c:formatCode>General</c:formatCode>
                <c:ptCount val="2"/>
                <c:pt idx="0">
                  <c:v>132</c:v>
                </c:pt>
                <c:pt idx="1">
                  <c:v>74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'Charts '!$B$672:$B$673</c15:f>
                <c15:dlblRangeCache>
                  <c:ptCount val="2"/>
                  <c:pt idx="0">
                    <c:v>95%</c:v>
                  </c:pt>
                  <c:pt idx="1">
                    <c:v>73%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FECB-4B8C-9986-73D4FA32462F}"/>
            </c:ext>
          </c:extLst>
        </c:ser>
        <c:ser>
          <c:idx val="1"/>
          <c:order val="1"/>
          <c:tx>
            <c:strRef>
              <c:f>'Charts '!$C$668</c:f>
              <c:strCache>
                <c:ptCount val="1"/>
                <c:pt idx="0">
                  <c:v>Part-time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420400608023507"/>
                  <c:y val="1.3998250218722627E-2"/>
                </c:manualLayout>
              </c:layout>
              <c:tx>
                <c:rich>
                  <a:bodyPr/>
                  <a:lstStyle/>
                  <a:p>
                    <a:fld id="{E9B544F0-589B-44A7-BF07-1B3081D0D1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FECB-4B8C-9986-73D4FA32462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A90AFCD-531B-4EA7-959A-83EF2D1069D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FECB-4B8C-9986-73D4FA3246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'!$A$669:$A$670</c:f>
              <c:strCache>
                <c:ptCount val="2"/>
                <c:pt idx="0">
                  <c:v>Served on any of the following committees, currently or in the past</c:v>
                </c:pt>
                <c:pt idx="1">
                  <c:v>Has Never served on any of the following committees, currently or in the past</c:v>
                </c:pt>
              </c:strCache>
            </c:strRef>
          </c:cat>
          <c:val>
            <c:numRef>
              <c:f>'Charts '!$C$669:$C$670</c:f>
              <c:numCache>
                <c:formatCode>General</c:formatCode>
                <c:ptCount val="2"/>
                <c:pt idx="0">
                  <c:v>7</c:v>
                </c:pt>
                <c:pt idx="1">
                  <c:v>27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'Charts '!$C$672:$C$673</c15:f>
                <c15:dlblRangeCache>
                  <c:ptCount val="2"/>
                  <c:pt idx="0">
                    <c:v>5%</c:v>
                  </c:pt>
                  <c:pt idx="1">
                    <c:v>27%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FECB-4B8C-9986-73D4FA32462F}"/>
            </c:ext>
          </c:extLst>
        </c:ser>
        <c:ser>
          <c:idx val="2"/>
          <c:order val="2"/>
          <c:tx>
            <c:strRef>
              <c:f>'Charts '!$D$668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'!$A$669:$A$670</c:f>
              <c:strCache>
                <c:ptCount val="2"/>
                <c:pt idx="0">
                  <c:v>Served on any of the following committees, currently or in the past</c:v>
                </c:pt>
                <c:pt idx="1">
                  <c:v>Has Never served on any of the following committees, currently or in the past</c:v>
                </c:pt>
              </c:strCache>
            </c:strRef>
          </c:cat>
          <c:val>
            <c:numRef>
              <c:f>'Charts '!$D$669:$D$670</c:f>
              <c:numCache>
                <c:formatCode>General</c:formatCode>
                <c:ptCount val="2"/>
                <c:pt idx="0">
                  <c:v>139</c:v>
                </c:pt>
                <c:pt idx="1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CB-4B8C-9986-73D4FA324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393616"/>
        <c:axId val="587394272"/>
      </c:barChart>
      <c:catAx>
        <c:axId val="58739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394272"/>
        <c:crosses val="autoZero"/>
        <c:auto val="1"/>
        <c:lblAlgn val="ctr"/>
        <c:lblOffset val="100"/>
        <c:noMultiLvlLbl val="0"/>
      </c:catAx>
      <c:valAx>
        <c:axId val="587394272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39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What is your gender?  (N=256)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DA-4935-AB4F-FA517E80BA6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DA-4935-AB4F-FA517E80BA65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DA-4935-AB4F-FA517E80BA65}"/>
              </c:ext>
            </c:extLst>
          </c:dPt>
          <c:dPt>
            <c:idx val="3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DA-4935-AB4F-FA517E80BA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'!$D$678:$D$681</c:f>
              <c:strCache>
                <c:ptCount val="4"/>
                <c:pt idx="0">
                  <c:v>Prefer not to say/Not Reported</c:v>
                </c:pt>
                <c:pt idx="1">
                  <c:v>Non-binary</c:v>
                </c:pt>
                <c:pt idx="2">
                  <c:v>Male</c:v>
                </c:pt>
                <c:pt idx="3">
                  <c:v>Female</c:v>
                </c:pt>
              </c:strCache>
            </c:strRef>
          </c:cat>
          <c:val>
            <c:numRef>
              <c:f>'Charts '!$E$678:$E$681</c:f>
              <c:numCache>
                <c:formatCode>0%</c:formatCode>
                <c:ptCount val="4"/>
                <c:pt idx="0">
                  <c:v>0.28515625</c:v>
                </c:pt>
                <c:pt idx="1">
                  <c:v>1.5625E-2</c:v>
                </c:pt>
                <c:pt idx="2">
                  <c:v>0.21875</c:v>
                </c:pt>
                <c:pt idx="3">
                  <c:v>0.48046875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DA-4935-AB4F-FA517E80BA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'!$G$74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'!$H$73:$L$73</c:f>
              <c:strCache>
                <c:ptCount val="5"/>
                <c:pt idx="0">
                  <c:v>Food Service (special events) (N=166)</c:v>
                </c:pt>
                <c:pt idx="1">
                  <c:v>Food Service (Renegade Room) (N=147)</c:v>
                </c:pt>
                <c:pt idx="2">
                  <c:v>Food Service (cafeteria) (N=212)</c:v>
                </c:pt>
                <c:pt idx="3">
                  <c:v>Financial Aid (N=160)</c:v>
                </c:pt>
                <c:pt idx="4">
                  <c:v>Event Scheduling (N=167)</c:v>
                </c:pt>
              </c:strCache>
            </c:strRef>
          </c:cat>
          <c:val>
            <c:numRef>
              <c:f>'Charts '!$H$74:$L$74</c:f>
              <c:numCache>
                <c:formatCode>0%</c:formatCode>
                <c:ptCount val="5"/>
                <c:pt idx="0">
                  <c:v>0.52409638554216864</c:v>
                </c:pt>
                <c:pt idx="1">
                  <c:v>0.58503401360544216</c:v>
                </c:pt>
                <c:pt idx="2">
                  <c:v>0.44811320754716982</c:v>
                </c:pt>
                <c:pt idx="3">
                  <c:v>0.42499999999999999</c:v>
                </c:pt>
                <c:pt idx="4">
                  <c:v>0.47904191616766467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F-4E88-852E-73B20B974B7B}"/>
            </c:ext>
          </c:extLst>
        </c:ser>
        <c:ser>
          <c:idx val="1"/>
          <c:order val="1"/>
          <c:tx>
            <c:strRef>
              <c:f>'Charts '!$G$75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'!$H$73:$L$73</c:f>
              <c:strCache>
                <c:ptCount val="5"/>
                <c:pt idx="0">
                  <c:v>Food Service (special events) (N=166)</c:v>
                </c:pt>
                <c:pt idx="1">
                  <c:v>Food Service (Renegade Room) (N=147)</c:v>
                </c:pt>
                <c:pt idx="2">
                  <c:v>Food Service (cafeteria) (N=212)</c:v>
                </c:pt>
                <c:pt idx="3">
                  <c:v>Financial Aid (N=160)</c:v>
                </c:pt>
                <c:pt idx="4">
                  <c:v>Event Scheduling (N=167)</c:v>
                </c:pt>
              </c:strCache>
            </c:strRef>
          </c:cat>
          <c:val>
            <c:numRef>
              <c:f>'Charts '!$H$75:$L$75</c:f>
              <c:numCache>
                <c:formatCode>0%</c:formatCode>
                <c:ptCount val="5"/>
                <c:pt idx="0">
                  <c:v>0.2289156626506024</c:v>
                </c:pt>
                <c:pt idx="1">
                  <c:v>0.21088435374149661</c:v>
                </c:pt>
                <c:pt idx="2">
                  <c:v>0.30188679245283018</c:v>
                </c:pt>
                <c:pt idx="3">
                  <c:v>0.28749999999999998</c:v>
                </c:pt>
                <c:pt idx="4">
                  <c:v>0.28742514970059879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F-4E88-852E-73B20B974B7B}"/>
            </c:ext>
          </c:extLst>
        </c:ser>
        <c:ser>
          <c:idx val="2"/>
          <c:order val="2"/>
          <c:tx>
            <c:strRef>
              <c:f>'Charts '!$G$76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'!$H$73:$L$73</c:f>
              <c:strCache>
                <c:ptCount val="5"/>
                <c:pt idx="0">
                  <c:v>Food Service (special events) (N=166)</c:v>
                </c:pt>
                <c:pt idx="1">
                  <c:v>Food Service (Renegade Room) (N=147)</c:v>
                </c:pt>
                <c:pt idx="2">
                  <c:v>Food Service (cafeteria) (N=212)</c:v>
                </c:pt>
                <c:pt idx="3">
                  <c:v>Financial Aid (N=160)</c:v>
                </c:pt>
                <c:pt idx="4">
                  <c:v>Event Scheduling (N=167)</c:v>
                </c:pt>
              </c:strCache>
            </c:strRef>
          </c:cat>
          <c:val>
            <c:numRef>
              <c:f>'Charts '!$H$76:$L$76</c:f>
              <c:numCache>
                <c:formatCode>0%</c:formatCode>
                <c:ptCount val="5"/>
                <c:pt idx="0">
                  <c:v>0.18072289156626506</c:v>
                </c:pt>
                <c:pt idx="1">
                  <c:v>0.17687074829931973</c:v>
                </c:pt>
                <c:pt idx="2">
                  <c:v>0.15566037735849056</c:v>
                </c:pt>
                <c:pt idx="3">
                  <c:v>0.18124999999999999</c:v>
                </c:pt>
                <c:pt idx="4">
                  <c:v>0.17365269461077845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8F-4E88-852E-73B20B974B7B}"/>
            </c:ext>
          </c:extLst>
        </c:ser>
        <c:ser>
          <c:idx val="3"/>
          <c:order val="3"/>
          <c:tx>
            <c:strRef>
              <c:f>'Charts '!$G$77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0319451916583971E-2"/>
                  <c:y val="-7.40740513348832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8F-4E88-852E-73B20B974B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'!$H$73:$L$73</c:f>
              <c:strCache>
                <c:ptCount val="5"/>
                <c:pt idx="0">
                  <c:v>Food Service (special events) (N=166)</c:v>
                </c:pt>
                <c:pt idx="1">
                  <c:v>Food Service (Renegade Room) (N=147)</c:v>
                </c:pt>
                <c:pt idx="2">
                  <c:v>Food Service (cafeteria) (N=212)</c:v>
                </c:pt>
                <c:pt idx="3">
                  <c:v>Financial Aid (N=160)</c:v>
                </c:pt>
                <c:pt idx="4">
                  <c:v>Event Scheduling (N=167)</c:v>
                </c:pt>
              </c:strCache>
            </c:strRef>
          </c:cat>
          <c:val>
            <c:numRef>
              <c:f>'Charts '!$H$77:$L$77</c:f>
              <c:numCache>
                <c:formatCode>0%</c:formatCode>
                <c:ptCount val="5"/>
                <c:pt idx="0">
                  <c:v>4.2168674698795178E-2</c:v>
                </c:pt>
                <c:pt idx="1">
                  <c:v>1.3605442176870748E-2</c:v>
                </c:pt>
                <c:pt idx="2">
                  <c:v>6.1320754716981132E-2</c:v>
                </c:pt>
                <c:pt idx="3">
                  <c:v>4.3749999999999997E-2</c:v>
                </c:pt>
                <c:pt idx="4">
                  <c:v>4.1916167664670656E-2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8F-4E88-852E-73B20B974B7B}"/>
            </c:ext>
          </c:extLst>
        </c:ser>
        <c:ser>
          <c:idx val="4"/>
          <c:order val="4"/>
          <c:tx>
            <c:strRef>
              <c:f>'Charts '!$G$78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139156466863878E-2"/>
                  <c:y val="-7.79726856156665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8F-4E88-852E-73B20B974B7B}"/>
                </c:ext>
              </c:extLst>
            </c:dLbl>
            <c:dLbl>
              <c:idx val="3"/>
              <c:layout>
                <c:manualLayout>
                  <c:x val="-3.2028205574384459E-5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8F-4E88-852E-73B20B974B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'!$H$73:$L$73</c:f>
              <c:strCache>
                <c:ptCount val="5"/>
                <c:pt idx="0">
                  <c:v>Food Service (special events) (N=166)</c:v>
                </c:pt>
                <c:pt idx="1">
                  <c:v>Food Service (Renegade Room) (N=147)</c:v>
                </c:pt>
                <c:pt idx="2">
                  <c:v>Food Service (cafeteria) (N=212)</c:v>
                </c:pt>
                <c:pt idx="3">
                  <c:v>Financial Aid (N=160)</c:v>
                </c:pt>
                <c:pt idx="4">
                  <c:v>Event Scheduling (N=167)</c:v>
                </c:pt>
              </c:strCache>
            </c:strRef>
          </c:cat>
          <c:val>
            <c:numRef>
              <c:f>'Charts '!$H$78:$L$78</c:f>
              <c:numCache>
                <c:formatCode>0%</c:formatCode>
                <c:ptCount val="5"/>
                <c:pt idx="0">
                  <c:v>2.4096385542168676E-2</c:v>
                </c:pt>
                <c:pt idx="1">
                  <c:v>1.3605442176870748E-2</c:v>
                </c:pt>
                <c:pt idx="2">
                  <c:v>3.3018867924528301E-2</c:v>
                </c:pt>
                <c:pt idx="3">
                  <c:v>6.25E-2</c:v>
                </c:pt>
                <c:pt idx="4">
                  <c:v>1.7964071856287425E-2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8F-4E88-852E-73B20B974B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98868445196688"/>
          <c:y val="0.90610952829288016"/>
          <c:w val="0.67434149994639958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Do you consider yourself to be transgender?  (N=256)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43-47C5-A90D-59D4CF1387E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43-47C5-A90D-59D4CF1387E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43-47C5-A90D-59D4CF1387EA}"/>
              </c:ext>
            </c:extLst>
          </c:dPt>
          <c:dPt>
            <c:idx val="3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A43-47C5-A90D-59D4CF1387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'!$D$688:$D$690</c:f>
              <c:strCache>
                <c:ptCount val="3"/>
                <c:pt idx="0">
                  <c:v>Prefer not to say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'Charts '!$E$688:$E$690</c:f>
              <c:numCache>
                <c:formatCode>0%</c:formatCode>
                <c:ptCount val="3"/>
                <c:pt idx="0">
                  <c:v>0.15625</c:v>
                </c:pt>
                <c:pt idx="1">
                  <c:v>7.8125E-2</c:v>
                </c:pt>
                <c:pt idx="2">
                  <c:v>0.765625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43-47C5-A90D-59D4CF1387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What do you consider yourself to be?  (N=256)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FA-4F5F-BCAF-96EC4D0BC54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2FA-4F5F-BCAF-96EC4D0BC54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FA-4F5F-BCAF-96EC4D0BC54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2FA-4F5F-BCAF-96EC4D0BC54F}"/>
              </c:ext>
            </c:extLst>
          </c:dPt>
          <c:dPt>
            <c:idx val="4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2FA-4F5F-BCAF-96EC4D0BC5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'!$D$698:$D$702</c:f>
              <c:strCache>
                <c:ptCount val="5"/>
                <c:pt idx="0">
                  <c:v>Prefer not to say/Not Reported</c:v>
                </c:pt>
                <c:pt idx="1">
                  <c:v>Other</c:v>
                </c:pt>
                <c:pt idx="2">
                  <c:v>Straight/Heterosexual</c:v>
                </c:pt>
                <c:pt idx="3">
                  <c:v>Gay</c:v>
                </c:pt>
                <c:pt idx="4">
                  <c:v>Bisexual</c:v>
                </c:pt>
              </c:strCache>
            </c:strRef>
          </c:cat>
          <c:val>
            <c:numRef>
              <c:f>'Charts '!$E$698:$E$702</c:f>
              <c:numCache>
                <c:formatCode>0%</c:formatCode>
                <c:ptCount val="5"/>
                <c:pt idx="0">
                  <c:v>0.3046875</c:v>
                </c:pt>
                <c:pt idx="1">
                  <c:v>1.5625E-2</c:v>
                </c:pt>
                <c:pt idx="2">
                  <c:v>0.60546875</c:v>
                </c:pt>
                <c:pt idx="3">
                  <c:v>3.125E-2</c:v>
                </c:pt>
                <c:pt idx="4">
                  <c:v>4.296875E-2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2FA-4F5F-BCAF-96EC4D0BC5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'!$G$124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'!$H$123:$M$123</c:f>
              <c:strCache>
                <c:ptCount val="6"/>
                <c:pt idx="0">
                  <c:v>Mail Service (N=163)</c:v>
                </c:pt>
                <c:pt idx="1">
                  <c:v>Maintenance &amp; Operations (repairs, maintenance) (N=204)</c:v>
                </c:pt>
                <c:pt idx="2">
                  <c:v>Maintenance &amp; Operations (major building projects) (N=167)</c:v>
                </c:pt>
                <c:pt idx="3">
                  <c:v>Maintenance &amp; Operations (custodial) (N=224)</c:v>
                </c:pt>
                <c:pt idx="4">
                  <c:v>Library (N=165)</c:v>
                </c:pt>
                <c:pt idx="5">
                  <c:v>Foundation (donor contributions, account mgmt.) (N=142)</c:v>
                </c:pt>
              </c:strCache>
            </c:strRef>
          </c:cat>
          <c:val>
            <c:numRef>
              <c:f>'Charts '!$H$124:$M$124</c:f>
              <c:numCache>
                <c:formatCode>0%</c:formatCode>
                <c:ptCount val="6"/>
                <c:pt idx="0">
                  <c:v>0.49079754601226994</c:v>
                </c:pt>
                <c:pt idx="1">
                  <c:v>0.45098039215686275</c:v>
                </c:pt>
                <c:pt idx="2">
                  <c:v>0.44910179640718562</c:v>
                </c:pt>
                <c:pt idx="3">
                  <c:v>0.5446428571428571</c:v>
                </c:pt>
                <c:pt idx="4">
                  <c:v>0.66060606060606064</c:v>
                </c:pt>
                <c:pt idx="5">
                  <c:v>0.4859154929577465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6-4881-BBC8-9BBD48046160}"/>
            </c:ext>
          </c:extLst>
        </c:ser>
        <c:ser>
          <c:idx val="1"/>
          <c:order val="1"/>
          <c:tx>
            <c:strRef>
              <c:f>'Charts '!$G$125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'!$H$123:$M$123</c:f>
              <c:strCache>
                <c:ptCount val="6"/>
                <c:pt idx="0">
                  <c:v>Mail Service (N=163)</c:v>
                </c:pt>
                <c:pt idx="1">
                  <c:v>Maintenance &amp; Operations (repairs, maintenance) (N=204)</c:v>
                </c:pt>
                <c:pt idx="2">
                  <c:v>Maintenance &amp; Operations (major building projects) (N=167)</c:v>
                </c:pt>
                <c:pt idx="3">
                  <c:v>Maintenance &amp; Operations (custodial) (N=224)</c:v>
                </c:pt>
                <c:pt idx="4">
                  <c:v>Library (N=165)</c:v>
                </c:pt>
                <c:pt idx="5">
                  <c:v>Foundation (donor contributions, account mgmt.) (N=142)</c:v>
                </c:pt>
              </c:strCache>
            </c:strRef>
          </c:cat>
          <c:val>
            <c:numRef>
              <c:f>'Charts '!$H$125:$M$125</c:f>
              <c:numCache>
                <c:formatCode>0%</c:formatCode>
                <c:ptCount val="6"/>
                <c:pt idx="0">
                  <c:v>0.25766871165644173</c:v>
                </c:pt>
                <c:pt idx="1">
                  <c:v>0.30882352941176472</c:v>
                </c:pt>
                <c:pt idx="2">
                  <c:v>0.25149700598802394</c:v>
                </c:pt>
                <c:pt idx="3">
                  <c:v>0.28125</c:v>
                </c:pt>
                <c:pt idx="4">
                  <c:v>0.22424242424242424</c:v>
                </c:pt>
                <c:pt idx="5">
                  <c:v>0.23943661971830985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6-4881-BBC8-9BBD48046160}"/>
            </c:ext>
          </c:extLst>
        </c:ser>
        <c:ser>
          <c:idx val="2"/>
          <c:order val="2"/>
          <c:tx>
            <c:strRef>
              <c:f>'Charts '!$G$126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'!$H$123:$M$123</c:f>
              <c:strCache>
                <c:ptCount val="6"/>
                <c:pt idx="0">
                  <c:v>Mail Service (N=163)</c:v>
                </c:pt>
                <c:pt idx="1">
                  <c:v>Maintenance &amp; Operations (repairs, maintenance) (N=204)</c:v>
                </c:pt>
                <c:pt idx="2">
                  <c:v>Maintenance &amp; Operations (major building projects) (N=167)</c:v>
                </c:pt>
                <c:pt idx="3">
                  <c:v>Maintenance &amp; Operations (custodial) (N=224)</c:v>
                </c:pt>
                <c:pt idx="4">
                  <c:v>Library (N=165)</c:v>
                </c:pt>
                <c:pt idx="5">
                  <c:v>Foundation (donor contributions, account mgmt.) (N=142)</c:v>
                </c:pt>
              </c:strCache>
            </c:strRef>
          </c:cat>
          <c:val>
            <c:numRef>
              <c:f>'Charts '!$H$126:$M$126</c:f>
              <c:numCache>
                <c:formatCode>0%</c:formatCode>
                <c:ptCount val="6"/>
                <c:pt idx="0">
                  <c:v>0.19631901840490798</c:v>
                </c:pt>
                <c:pt idx="1">
                  <c:v>0.10294117647058823</c:v>
                </c:pt>
                <c:pt idx="2">
                  <c:v>0.16766467065868262</c:v>
                </c:pt>
                <c:pt idx="3">
                  <c:v>9.375E-2</c:v>
                </c:pt>
                <c:pt idx="4">
                  <c:v>0.10909090909090909</c:v>
                </c:pt>
                <c:pt idx="5">
                  <c:v>0.21830985915492956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6-4881-BBC8-9BBD48046160}"/>
            </c:ext>
          </c:extLst>
        </c:ser>
        <c:ser>
          <c:idx val="3"/>
          <c:order val="3"/>
          <c:tx>
            <c:strRef>
              <c:f>'Charts '!$G$127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6.3361321076561596E-3"/>
                  <c:y val="-8.57699541772331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E6-4881-BBC8-9BBD48046160}"/>
                </c:ext>
              </c:extLst>
            </c:dLbl>
            <c:dLbl>
              <c:idx val="4"/>
              <c:layout>
                <c:manualLayout>
                  <c:x val="2.5160700555726242E-3"/>
                  <c:y val="-1.786853403476028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E6-4881-BBC8-9BBD480461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'!$H$123:$M$123</c:f>
              <c:strCache>
                <c:ptCount val="6"/>
                <c:pt idx="0">
                  <c:v>Mail Service (N=163)</c:v>
                </c:pt>
                <c:pt idx="1">
                  <c:v>Maintenance &amp; Operations (repairs, maintenance) (N=204)</c:v>
                </c:pt>
                <c:pt idx="2">
                  <c:v>Maintenance &amp; Operations (major building projects) (N=167)</c:v>
                </c:pt>
                <c:pt idx="3">
                  <c:v>Maintenance &amp; Operations (custodial) (N=224)</c:v>
                </c:pt>
                <c:pt idx="4">
                  <c:v>Library (N=165)</c:v>
                </c:pt>
                <c:pt idx="5">
                  <c:v>Foundation (donor contributions, account mgmt.) (N=142)</c:v>
                </c:pt>
              </c:strCache>
            </c:strRef>
          </c:cat>
          <c:val>
            <c:numRef>
              <c:f>'Charts '!$H$127:$M$127</c:f>
              <c:numCache>
                <c:formatCode>0%</c:formatCode>
                <c:ptCount val="6"/>
                <c:pt idx="0">
                  <c:v>3.0674846625766871E-2</c:v>
                </c:pt>
                <c:pt idx="1">
                  <c:v>9.8039215686274508E-2</c:v>
                </c:pt>
                <c:pt idx="2">
                  <c:v>7.7844311377245512E-2</c:v>
                </c:pt>
                <c:pt idx="3">
                  <c:v>4.9107142857142856E-2</c:v>
                </c:pt>
                <c:pt idx="4">
                  <c:v>6.0606060606060606E-3</c:v>
                </c:pt>
                <c:pt idx="5">
                  <c:v>4.9295774647887321E-2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E6-4881-BBC8-9BBD48046160}"/>
            </c:ext>
          </c:extLst>
        </c:ser>
        <c:ser>
          <c:idx val="4"/>
          <c:order val="4"/>
          <c:tx>
            <c:strRef>
              <c:f>'Charts '!$G$128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6426239320457125E-2"/>
                  <c:y val="-8.18713198964498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E6-4881-BBC8-9BBD480461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'!$H$123:$M$123</c:f>
              <c:strCache>
                <c:ptCount val="6"/>
                <c:pt idx="0">
                  <c:v>Mail Service (N=163)</c:v>
                </c:pt>
                <c:pt idx="1">
                  <c:v>Maintenance &amp; Operations (repairs, maintenance) (N=204)</c:v>
                </c:pt>
                <c:pt idx="2">
                  <c:v>Maintenance &amp; Operations (major building projects) (N=167)</c:v>
                </c:pt>
                <c:pt idx="3">
                  <c:v>Maintenance &amp; Operations (custodial) (N=224)</c:v>
                </c:pt>
                <c:pt idx="4">
                  <c:v>Library (N=165)</c:v>
                </c:pt>
                <c:pt idx="5">
                  <c:v>Foundation (donor contributions, account mgmt.) (N=142)</c:v>
                </c:pt>
              </c:strCache>
            </c:strRef>
          </c:cat>
          <c:val>
            <c:numRef>
              <c:f>'Charts '!$H$128:$M$128</c:f>
              <c:numCache>
                <c:formatCode>0%</c:formatCode>
                <c:ptCount val="6"/>
                <c:pt idx="0">
                  <c:v>2.4539877300613498E-2</c:v>
                </c:pt>
                <c:pt idx="1">
                  <c:v>3.9215686274509803E-2</c:v>
                </c:pt>
                <c:pt idx="2">
                  <c:v>5.3892215568862277E-2</c:v>
                </c:pt>
                <c:pt idx="3">
                  <c:v>3.125E-2</c:v>
                </c:pt>
                <c:pt idx="5">
                  <c:v>7.0422535211267607E-3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E6-4881-BBC8-9BBD480461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189649776141595"/>
          <c:y val="0.90221089401209686"/>
          <c:w val="0.67241466892014989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'!$G$183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'!$H$182:$L$182</c:f>
              <c:strCache>
                <c:ptCount val="5"/>
                <c:pt idx="0">
                  <c:v>Office of Student Life (N=191)</c:v>
                </c:pt>
                <c:pt idx="1">
                  <c:v>Office of Institutional Effectiveness (N=153)</c:v>
                </c:pt>
                <c:pt idx="2">
                  <c:v>Marketing &amp; Public Relations (public relations) (N=152)</c:v>
                </c:pt>
                <c:pt idx="3">
                  <c:v>Marketing &amp; Public Relations (graphic design) (N=150)</c:v>
                </c:pt>
                <c:pt idx="4">
                  <c:v>Marketing &amp; Public Relations (web) (N=168)</c:v>
                </c:pt>
              </c:strCache>
            </c:strRef>
          </c:cat>
          <c:val>
            <c:numRef>
              <c:f>'Charts '!$H$183:$L$183</c:f>
              <c:numCache>
                <c:formatCode>0%</c:formatCode>
                <c:ptCount val="5"/>
                <c:pt idx="0">
                  <c:v>0.50261780104712039</c:v>
                </c:pt>
                <c:pt idx="1">
                  <c:v>0.35947712418300654</c:v>
                </c:pt>
                <c:pt idx="2">
                  <c:v>0.48026315789473684</c:v>
                </c:pt>
                <c:pt idx="3">
                  <c:v>0.46666666666666667</c:v>
                </c:pt>
                <c:pt idx="4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0-48F3-8CE5-F2BF05272300}"/>
            </c:ext>
          </c:extLst>
        </c:ser>
        <c:ser>
          <c:idx val="1"/>
          <c:order val="1"/>
          <c:tx>
            <c:strRef>
              <c:f>'Charts '!$G$184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'!$H$182:$L$182</c:f>
              <c:strCache>
                <c:ptCount val="5"/>
                <c:pt idx="0">
                  <c:v>Office of Student Life (N=191)</c:v>
                </c:pt>
                <c:pt idx="1">
                  <c:v>Office of Institutional Effectiveness (N=153)</c:v>
                </c:pt>
                <c:pt idx="2">
                  <c:v>Marketing &amp; Public Relations (public relations) (N=152)</c:v>
                </c:pt>
                <c:pt idx="3">
                  <c:v>Marketing &amp; Public Relations (graphic design) (N=150)</c:v>
                </c:pt>
                <c:pt idx="4">
                  <c:v>Marketing &amp; Public Relations (web) (N=168)</c:v>
                </c:pt>
              </c:strCache>
            </c:strRef>
          </c:cat>
          <c:val>
            <c:numRef>
              <c:f>'Charts '!$H$184:$L$184</c:f>
              <c:numCache>
                <c:formatCode>0%</c:formatCode>
                <c:ptCount val="5"/>
                <c:pt idx="0">
                  <c:v>0.32460732984293195</c:v>
                </c:pt>
                <c:pt idx="1">
                  <c:v>0.26797385620915032</c:v>
                </c:pt>
                <c:pt idx="2">
                  <c:v>0.18421052631578946</c:v>
                </c:pt>
                <c:pt idx="3">
                  <c:v>0.18</c:v>
                </c:pt>
                <c:pt idx="4">
                  <c:v>0.23214285714285715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F0-48F3-8CE5-F2BF05272300}"/>
            </c:ext>
          </c:extLst>
        </c:ser>
        <c:ser>
          <c:idx val="2"/>
          <c:order val="2"/>
          <c:tx>
            <c:strRef>
              <c:f>'Charts '!$G$185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'!$H$182:$L$182</c:f>
              <c:strCache>
                <c:ptCount val="5"/>
                <c:pt idx="0">
                  <c:v>Office of Student Life (N=191)</c:v>
                </c:pt>
                <c:pt idx="1">
                  <c:v>Office of Institutional Effectiveness (N=153)</c:v>
                </c:pt>
                <c:pt idx="2">
                  <c:v>Marketing &amp; Public Relations (public relations) (N=152)</c:v>
                </c:pt>
                <c:pt idx="3">
                  <c:v>Marketing &amp; Public Relations (graphic design) (N=150)</c:v>
                </c:pt>
                <c:pt idx="4">
                  <c:v>Marketing &amp; Public Relations (web) (N=168)</c:v>
                </c:pt>
              </c:strCache>
            </c:strRef>
          </c:cat>
          <c:val>
            <c:numRef>
              <c:f>'Charts '!$H$185:$L$185</c:f>
              <c:numCache>
                <c:formatCode>0%</c:formatCode>
                <c:ptCount val="5"/>
                <c:pt idx="0">
                  <c:v>0.13089005235602094</c:v>
                </c:pt>
                <c:pt idx="1">
                  <c:v>0.22875816993464052</c:v>
                </c:pt>
                <c:pt idx="2">
                  <c:v>0.23684210526315788</c:v>
                </c:pt>
                <c:pt idx="3">
                  <c:v>0.24666666666666667</c:v>
                </c:pt>
                <c:pt idx="4">
                  <c:v>0.22023809523809523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F0-48F3-8CE5-F2BF05272300}"/>
            </c:ext>
          </c:extLst>
        </c:ser>
        <c:ser>
          <c:idx val="3"/>
          <c:order val="3"/>
          <c:tx>
            <c:strRef>
              <c:f>'Charts '!$G$186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659564086351783E-2"/>
                  <c:y val="-8.96685884580164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F0-48F3-8CE5-F2BF052723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'!$H$182:$L$182</c:f>
              <c:strCache>
                <c:ptCount val="5"/>
                <c:pt idx="0">
                  <c:v>Office of Student Life (N=191)</c:v>
                </c:pt>
                <c:pt idx="1">
                  <c:v>Office of Institutional Effectiveness (N=153)</c:v>
                </c:pt>
                <c:pt idx="2">
                  <c:v>Marketing &amp; Public Relations (public relations) (N=152)</c:v>
                </c:pt>
                <c:pt idx="3">
                  <c:v>Marketing &amp; Public Relations (graphic design) (N=150)</c:v>
                </c:pt>
                <c:pt idx="4">
                  <c:v>Marketing &amp; Public Relations (web) (N=168)</c:v>
                </c:pt>
              </c:strCache>
            </c:strRef>
          </c:cat>
          <c:val>
            <c:numRef>
              <c:f>'Charts '!$H$186:$L$186</c:f>
              <c:numCache>
                <c:formatCode>0%</c:formatCode>
                <c:ptCount val="5"/>
                <c:pt idx="0">
                  <c:v>1.5706806282722512E-2</c:v>
                </c:pt>
                <c:pt idx="1">
                  <c:v>5.8823529411764705E-2</c:v>
                </c:pt>
                <c:pt idx="2">
                  <c:v>5.921052631578947E-2</c:v>
                </c:pt>
                <c:pt idx="3">
                  <c:v>0.06</c:v>
                </c:pt>
                <c:pt idx="4">
                  <c:v>8.9285714285714288E-2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F0-48F3-8CE5-F2BF05272300}"/>
            </c:ext>
          </c:extLst>
        </c:ser>
        <c:ser>
          <c:idx val="4"/>
          <c:order val="4"/>
          <c:tx>
            <c:strRef>
              <c:f>'Charts '!$G$187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4741268912983667E-4"/>
                  <c:y val="-3.8986342807833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F0-48F3-8CE5-F2BF05272300}"/>
                </c:ext>
              </c:extLst>
            </c:dLbl>
            <c:dLbl>
              <c:idx val="1"/>
              <c:layout>
                <c:manualLayout>
                  <c:x val="-7.4123242949712947E-4"/>
                  <c:y val="-1.429482722780822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F0-48F3-8CE5-F2BF05272300}"/>
                </c:ext>
              </c:extLst>
            </c:dLbl>
            <c:dLbl>
              <c:idx val="2"/>
              <c:layout>
                <c:manualLayout>
                  <c:x val="-4.17155469409119E-3"/>
                  <c:y val="-3.8986342807833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F0-48F3-8CE5-F2BF05272300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F0-48F3-8CE5-F2BF052723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'!$H$182:$L$182</c:f>
              <c:strCache>
                <c:ptCount val="5"/>
                <c:pt idx="0">
                  <c:v>Office of Student Life (N=191)</c:v>
                </c:pt>
                <c:pt idx="1">
                  <c:v>Office of Institutional Effectiveness (N=153)</c:v>
                </c:pt>
                <c:pt idx="2">
                  <c:v>Marketing &amp; Public Relations (public relations) (N=152)</c:v>
                </c:pt>
                <c:pt idx="3">
                  <c:v>Marketing &amp; Public Relations (graphic design) (N=150)</c:v>
                </c:pt>
                <c:pt idx="4">
                  <c:v>Marketing &amp; Public Relations (web) (N=168)</c:v>
                </c:pt>
              </c:strCache>
            </c:strRef>
          </c:cat>
          <c:val>
            <c:numRef>
              <c:f>'Charts '!$H$187:$L$187</c:f>
              <c:numCache>
                <c:formatCode>0%</c:formatCode>
                <c:ptCount val="5"/>
                <c:pt idx="0">
                  <c:v>2.6178010471204188E-2</c:v>
                </c:pt>
                <c:pt idx="1">
                  <c:v>8.4967320261437912E-2</c:v>
                </c:pt>
                <c:pt idx="2">
                  <c:v>3.9473684210526314E-2</c:v>
                </c:pt>
                <c:pt idx="3">
                  <c:v>4.6666666666666669E-2</c:v>
                </c:pt>
                <c:pt idx="4">
                  <c:v>2.976190476190476E-2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AF0-48F3-8CE5-F2BF052723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112251223968258"/>
          <c:y val="0.90610952829288016"/>
          <c:w val="0.67369799712827816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'!$G$233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'!$H$232:$L$232</c:f>
              <c:strCache>
                <c:ptCount val="5"/>
                <c:pt idx="0">
                  <c:v>Student Success Lab (N=114)</c:v>
                </c:pt>
                <c:pt idx="1">
                  <c:v>Student Information Desk (SID) (N=161)</c:v>
                </c:pt>
                <c:pt idx="2">
                  <c:v>Shipping &amp; Receiving (N=154)</c:v>
                </c:pt>
                <c:pt idx="3">
                  <c:v>Print Shop (N=192)</c:v>
                </c:pt>
                <c:pt idx="4">
                  <c:v>Outreach (N=154)</c:v>
                </c:pt>
              </c:strCache>
            </c:strRef>
          </c:cat>
          <c:val>
            <c:numRef>
              <c:f>'Charts '!$H$233:$L$233</c:f>
              <c:numCache>
                <c:formatCode>0%</c:formatCode>
                <c:ptCount val="5"/>
                <c:pt idx="0">
                  <c:v>0.43859649122807015</c:v>
                </c:pt>
                <c:pt idx="1">
                  <c:v>0.55900621118012417</c:v>
                </c:pt>
                <c:pt idx="2">
                  <c:v>0.50649350649350644</c:v>
                </c:pt>
                <c:pt idx="3">
                  <c:v>0.671875</c:v>
                </c:pt>
                <c:pt idx="4">
                  <c:v>0.46103896103896103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41-4889-B959-E61FF23F6671}"/>
            </c:ext>
          </c:extLst>
        </c:ser>
        <c:ser>
          <c:idx val="1"/>
          <c:order val="1"/>
          <c:tx>
            <c:strRef>
              <c:f>'Charts '!$G$234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'!$H$232:$L$232</c:f>
              <c:strCache>
                <c:ptCount val="5"/>
                <c:pt idx="0">
                  <c:v>Student Success Lab (N=114)</c:v>
                </c:pt>
                <c:pt idx="1">
                  <c:v>Student Information Desk (SID) (N=161)</c:v>
                </c:pt>
                <c:pt idx="2">
                  <c:v>Shipping &amp; Receiving (N=154)</c:v>
                </c:pt>
                <c:pt idx="3">
                  <c:v>Print Shop (N=192)</c:v>
                </c:pt>
                <c:pt idx="4">
                  <c:v>Outreach (N=154)</c:v>
                </c:pt>
              </c:strCache>
            </c:strRef>
          </c:cat>
          <c:val>
            <c:numRef>
              <c:f>'Charts '!$H$234:$L$234</c:f>
              <c:numCache>
                <c:formatCode>0%</c:formatCode>
                <c:ptCount val="5"/>
                <c:pt idx="0">
                  <c:v>0.24561403508771928</c:v>
                </c:pt>
                <c:pt idx="1">
                  <c:v>0.24223602484472051</c:v>
                </c:pt>
                <c:pt idx="2">
                  <c:v>0.24025974025974026</c:v>
                </c:pt>
                <c:pt idx="3">
                  <c:v>0.203125</c:v>
                </c:pt>
                <c:pt idx="4">
                  <c:v>0.26623376623376621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41-4889-B959-E61FF23F6671}"/>
            </c:ext>
          </c:extLst>
        </c:ser>
        <c:ser>
          <c:idx val="2"/>
          <c:order val="2"/>
          <c:tx>
            <c:strRef>
              <c:f>'Charts '!$G$235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'!$H$232:$L$232</c:f>
              <c:strCache>
                <c:ptCount val="5"/>
                <c:pt idx="0">
                  <c:v>Student Success Lab (N=114)</c:v>
                </c:pt>
                <c:pt idx="1">
                  <c:v>Student Information Desk (SID) (N=161)</c:v>
                </c:pt>
                <c:pt idx="2">
                  <c:v>Shipping &amp; Receiving (N=154)</c:v>
                </c:pt>
                <c:pt idx="3">
                  <c:v>Print Shop (N=192)</c:v>
                </c:pt>
                <c:pt idx="4">
                  <c:v>Outreach (N=154)</c:v>
                </c:pt>
              </c:strCache>
            </c:strRef>
          </c:cat>
          <c:val>
            <c:numRef>
              <c:f>'Charts '!$H$235:$L$235</c:f>
              <c:numCache>
                <c:formatCode>0%</c:formatCode>
                <c:ptCount val="5"/>
                <c:pt idx="0">
                  <c:v>0.28947368421052633</c:v>
                </c:pt>
                <c:pt idx="1">
                  <c:v>0.12422360248447205</c:v>
                </c:pt>
                <c:pt idx="2">
                  <c:v>0.18831168831168832</c:v>
                </c:pt>
                <c:pt idx="3">
                  <c:v>9.8958333333333329E-2</c:v>
                </c:pt>
                <c:pt idx="4">
                  <c:v>0.20129870129870131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41-4889-B959-E61FF23F6671}"/>
            </c:ext>
          </c:extLst>
        </c:ser>
        <c:ser>
          <c:idx val="3"/>
          <c:order val="3"/>
          <c:tx>
            <c:strRef>
              <c:f>'Charts '!$G$236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73052057215866E-4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41-4889-B959-E61FF23F6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'!$H$232:$L$232</c:f>
              <c:strCache>
                <c:ptCount val="5"/>
                <c:pt idx="0">
                  <c:v>Student Success Lab (N=114)</c:v>
                </c:pt>
                <c:pt idx="1">
                  <c:v>Student Information Desk (SID) (N=161)</c:v>
                </c:pt>
                <c:pt idx="2">
                  <c:v>Shipping &amp; Receiving (N=154)</c:v>
                </c:pt>
                <c:pt idx="3">
                  <c:v>Print Shop (N=192)</c:v>
                </c:pt>
                <c:pt idx="4">
                  <c:v>Outreach (N=154)</c:v>
                </c:pt>
              </c:strCache>
            </c:strRef>
          </c:cat>
          <c:val>
            <c:numRef>
              <c:f>'Charts '!$H$236:$L$236</c:f>
              <c:numCache>
                <c:formatCode>0%</c:formatCode>
                <c:ptCount val="5"/>
                <c:pt idx="0">
                  <c:v>0</c:v>
                </c:pt>
                <c:pt idx="1">
                  <c:v>4.3478260869565216E-2</c:v>
                </c:pt>
                <c:pt idx="2">
                  <c:v>5.1948051948051951E-2</c:v>
                </c:pt>
                <c:pt idx="3">
                  <c:v>1.0416666666666666E-2</c:v>
                </c:pt>
                <c:pt idx="4">
                  <c:v>4.5454545454545456E-2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41-4889-B959-E61FF23F6671}"/>
            </c:ext>
          </c:extLst>
        </c:ser>
        <c:ser>
          <c:idx val="4"/>
          <c:order val="4"/>
          <c:tx>
            <c:strRef>
              <c:f>'Charts '!$G$237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7546807225067036E-3"/>
                  <c:y val="-3.8986342807833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41-4889-B959-E61FF23F6671}"/>
                </c:ext>
              </c:extLst>
            </c:dLbl>
            <c:dLbl>
              <c:idx val="2"/>
              <c:layout>
                <c:manualLayout>
                  <c:x val="-3.5894005911172016E-4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41-4889-B959-E61FF23F6671}"/>
                </c:ext>
              </c:extLst>
            </c:dLbl>
            <c:dLbl>
              <c:idx val="3"/>
              <c:layout>
                <c:manualLayout>
                  <c:x val="-1.270849944442862E-2"/>
                  <c:y val="-8.57699805068226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41-4889-B959-E61FF23F6671}"/>
                </c:ext>
              </c:extLst>
            </c:dLbl>
            <c:dLbl>
              <c:idx val="4"/>
              <c:layout>
                <c:manualLayout>
                  <c:x val="-1.2605330445001617E-2"/>
                  <c:y val="-8.96686159844054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41-4889-B959-E61FF23F6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'!$H$232:$L$232</c:f>
              <c:strCache>
                <c:ptCount val="5"/>
                <c:pt idx="0">
                  <c:v>Student Success Lab (N=114)</c:v>
                </c:pt>
                <c:pt idx="1">
                  <c:v>Student Information Desk (SID) (N=161)</c:v>
                </c:pt>
                <c:pt idx="2">
                  <c:v>Shipping &amp; Receiving (N=154)</c:v>
                </c:pt>
                <c:pt idx="3">
                  <c:v>Print Shop (N=192)</c:v>
                </c:pt>
                <c:pt idx="4">
                  <c:v>Outreach (N=154)</c:v>
                </c:pt>
              </c:strCache>
            </c:strRef>
          </c:cat>
          <c:val>
            <c:numRef>
              <c:f>'Charts '!$H$237:$L$237</c:f>
              <c:numCache>
                <c:formatCode>0%</c:formatCode>
                <c:ptCount val="5"/>
                <c:pt idx="0">
                  <c:v>2.6315789473684209E-2</c:v>
                </c:pt>
                <c:pt idx="1">
                  <c:v>3.1055900621118012E-2</c:v>
                </c:pt>
                <c:pt idx="2">
                  <c:v>1.2987012987012988E-2</c:v>
                </c:pt>
                <c:pt idx="3">
                  <c:v>1.5625E-2</c:v>
                </c:pt>
                <c:pt idx="4">
                  <c:v>2.5974025974025976E-2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A41-4889-B959-E61FF23F66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39500837499776"/>
          <c:y val="0.90610949947046093"/>
          <c:w val="0.67434149994639958"/>
          <c:h val="7.0498687664041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'!$G$283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'!$H$282:$K$282</c:f>
              <c:strCache>
                <c:ptCount val="4"/>
                <c:pt idx="0">
                  <c:v>Writing Center (N=129)</c:v>
                </c:pt>
                <c:pt idx="1">
                  <c:v>Tutoring (N=137)</c:v>
                </c:pt>
                <c:pt idx="2">
                  <c:v>Testing and Placement Center (N=104)</c:v>
                </c:pt>
                <c:pt idx="3">
                  <c:v>Technology Support (IT and Media Services) (N=220)</c:v>
                </c:pt>
              </c:strCache>
            </c:strRef>
          </c:cat>
          <c:val>
            <c:numRef>
              <c:f>'Charts '!$H$283:$K$283</c:f>
              <c:numCache>
                <c:formatCode>0%</c:formatCode>
                <c:ptCount val="4"/>
                <c:pt idx="0">
                  <c:v>0.52713178294573648</c:v>
                </c:pt>
                <c:pt idx="1">
                  <c:v>0.44525547445255476</c:v>
                </c:pt>
                <c:pt idx="2">
                  <c:v>0.42307692307692307</c:v>
                </c:pt>
                <c:pt idx="3">
                  <c:v>0.5636363636363636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F-4058-A4A7-F22ED74C7671}"/>
            </c:ext>
          </c:extLst>
        </c:ser>
        <c:ser>
          <c:idx val="1"/>
          <c:order val="1"/>
          <c:tx>
            <c:strRef>
              <c:f>'Charts '!$G$284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'!$H$282:$K$282</c:f>
              <c:strCache>
                <c:ptCount val="4"/>
                <c:pt idx="0">
                  <c:v>Writing Center (N=129)</c:v>
                </c:pt>
                <c:pt idx="1">
                  <c:v>Tutoring (N=137)</c:v>
                </c:pt>
                <c:pt idx="2">
                  <c:v>Testing and Placement Center (N=104)</c:v>
                </c:pt>
                <c:pt idx="3">
                  <c:v>Technology Support (IT and Media Services) (N=220)</c:v>
                </c:pt>
              </c:strCache>
            </c:strRef>
          </c:cat>
          <c:val>
            <c:numRef>
              <c:f>'Charts '!$H$284:$K$284</c:f>
              <c:numCache>
                <c:formatCode>0%</c:formatCode>
                <c:ptCount val="4"/>
                <c:pt idx="0">
                  <c:v>0.21705426356589147</c:v>
                </c:pt>
                <c:pt idx="1">
                  <c:v>0.29927007299270075</c:v>
                </c:pt>
                <c:pt idx="2">
                  <c:v>0.19230769230769232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5F-4058-A4A7-F22ED74C7671}"/>
            </c:ext>
          </c:extLst>
        </c:ser>
        <c:ser>
          <c:idx val="2"/>
          <c:order val="2"/>
          <c:tx>
            <c:strRef>
              <c:f>'Charts '!$G$285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'!$H$282:$K$282</c:f>
              <c:strCache>
                <c:ptCount val="4"/>
                <c:pt idx="0">
                  <c:v>Writing Center (N=129)</c:v>
                </c:pt>
                <c:pt idx="1">
                  <c:v>Tutoring (N=137)</c:v>
                </c:pt>
                <c:pt idx="2">
                  <c:v>Testing and Placement Center (N=104)</c:v>
                </c:pt>
                <c:pt idx="3">
                  <c:v>Technology Support (IT and Media Services) (N=220)</c:v>
                </c:pt>
              </c:strCache>
            </c:strRef>
          </c:cat>
          <c:val>
            <c:numRef>
              <c:f>'Charts '!$H$285:$K$285</c:f>
              <c:numCache>
                <c:formatCode>0%</c:formatCode>
                <c:ptCount val="4"/>
                <c:pt idx="0">
                  <c:v>0.24806201550387597</c:v>
                </c:pt>
                <c:pt idx="1">
                  <c:v>0.21167883211678831</c:v>
                </c:pt>
                <c:pt idx="2">
                  <c:v>0.32692307692307693</c:v>
                </c:pt>
                <c:pt idx="3">
                  <c:v>7.7272727272727271E-2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5F-4058-A4A7-F22ED74C7671}"/>
            </c:ext>
          </c:extLst>
        </c:ser>
        <c:ser>
          <c:idx val="3"/>
          <c:order val="3"/>
          <c:tx>
            <c:strRef>
              <c:f>'Charts '!$G$286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463491583170825E-3"/>
                  <c:y val="-0.113060428849902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5F-4058-A4A7-F22ED74C7671}"/>
                </c:ext>
              </c:extLst>
            </c:dLbl>
            <c:dLbl>
              <c:idx val="2"/>
              <c:layout>
                <c:manualLayout>
                  <c:x val="-1.0166799555542746E-2"/>
                  <c:y val="-9.74658869395711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5F-4058-A4A7-F22ED74C7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'!$H$282:$K$282</c:f>
              <c:strCache>
                <c:ptCount val="4"/>
                <c:pt idx="0">
                  <c:v>Writing Center (N=129)</c:v>
                </c:pt>
                <c:pt idx="1">
                  <c:v>Tutoring (N=137)</c:v>
                </c:pt>
                <c:pt idx="2">
                  <c:v>Testing and Placement Center (N=104)</c:v>
                </c:pt>
                <c:pt idx="3">
                  <c:v>Technology Support (IT and Media Services) (N=220)</c:v>
                </c:pt>
              </c:strCache>
            </c:strRef>
          </c:cat>
          <c:val>
            <c:numRef>
              <c:f>'Charts '!$H$286:$K$286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1.9230769230769232E-2</c:v>
                </c:pt>
                <c:pt idx="3">
                  <c:v>5.4545454545454543E-2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5F-4058-A4A7-F22ED74C7671}"/>
            </c:ext>
          </c:extLst>
        </c:ser>
        <c:ser>
          <c:idx val="4"/>
          <c:order val="4"/>
          <c:tx>
            <c:strRef>
              <c:f>'Charts '!$G$287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750527552829196E-3"/>
                  <c:y val="-1.429483161602244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5F-4058-A4A7-F22ED74C7671}"/>
                </c:ext>
              </c:extLst>
            </c:dLbl>
            <c:dLbl>
              <c:idx val="1"/>
              <c:layout>
                <c:manualLayout>
                  <c:x val="-5.5715173007954161E-3"/>
                  <c:y val="-0.109161793372319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5F-4058-A4A7-F22ED74C7671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5F-4058-A4A7-F22ED74C7671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5F-4058-A4A7-F22ED74C7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'!$H$282:$K$282</c:f>
              <c:strCache>
                <c:ptCount val="4"/>
                <c:pt idx="0">
                  <c:v>Writing Center (N=129)</c:v>
                </c:pt>
                <c:pt idx="1">
                  <c:v>Tutoring (N=137)</c:v>
                </c:pt>
                <c:pt idx="2">
                  <c:v>Testing and Placement Center (N=104)</c:v>
                </c:pt>
                <c:pt idx="3">
                  <c:v>Technology Support (IT and Media Services) (N=220)</c:v>
                </c:pt>
              </c:strCache>
            </c:strRef>
          </c:cat>
          <c:val>
            <c:numRef>
              <c:f>'Charts '!$H$287:$K$287</c:f>
              <c:numCache>
                <c:formatCode>0%</c:formatCode>
                <c:ptCount val="4"/>
                <c:pt idx="0">
                  <c:v>7.7519379844961239E-3</c:v>
                </c:pt>
                <c:pt idx="1">
                  <c:v>4.3795620437956206E-2</c:v>
                </c:pt>
                <c:pt idx="2">
                  <c:v>3.8461538461538464E-2</c:v>
                </c:pt>
                <c:pt idx="3">
                  <c:v>4.5454545454545452E-3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5F-4058-A4A7-F22ED74C76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'!$G$323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'!$H$322:$M$322</c:f>
              <c:strCache>
                <c:ptCount val="6"/>
                <c:pt idx="0">
                  <c:v>Office Staff of Dean Jett (N=93)</c:v>
                </c:pt>
                <c:pt idx="1">
                  <c:v>Office Staff of Dean Gard (N=89)</c:v>
                </c:pt>
                <c:pt idx="2">
                  <c:v>Office Staff of Dean Farley (N=102)</c:v>
                </c:pt>
                <c:pt idx="3">
                  <c:v>Office Staff of Dean Cordova (N=108)</c:v>
                </c:pt>
                <c:pt idx="4">
                  <c:v>Office Staff of Dean Bolton (N=89)</c:v>
                </c:pt>
                <c:pt idx="5">
                  <c:v>President's Office Staff (N=166)</c:v>
                </c:pt>
              </c:strCache>
            </c:strRef>
          </c:cat>
          <c:val>
            <c:numRef>
              <c:f>'Charts '!$H$323:$M$323</c:f>
              <c:numCache>
                <c:formatCode>0%</c:formatCode>
                <c:ptCount val="6"/>
                <c:pt idx="0">
                  <c:v>0.43010752688172044</c:v>
                </c:pt>
                <c:pt idx="1">
                  <c:v>0.4157303370786517</c:v>
                </c:pt>
                <c:pt idx="2">
                  <c:v>0.44117647058823528</c:v>
                </c:pt>
                <c:pt idx="3">
                  <c:v>0.42592592592592593</c:v>
                </c:pt>
                <c:pt idx="4">
                  <c:v>0.43820224719101125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B-4640-8A54-C76DE9CCDB51}"/>
            </c:ext>
          </c:extLst>
        </c:ser>
        <c:ser>
          <c:idx val="1"/>
          <c:order val="1"/>
          <c:tx>
            <c:strRef>
              <c:f>'Charts '!$G$324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'!$H$322:$M$322</c:f>
              <c:strCache>
                <c:ptCount val="6"/>
                <c:pt idx="0">
                  <c:v>Office Staff of Dean Jett (N=93)</c:v>
                </c:pt>
                <c:pt idx="1">
                  <c:v>Office Staff of Dean Gard (N=89)</c:v>
                </c:pt>
                <c:pt idx="2">
                  <c:v>Office Staff of Dean Farley (N=102)</c:v>
                </c:pt>
                <c:pt idx="3">
                  <c:v>Office Staff of Dean Cordova (N=108)</c:v>
                </c:pt>
                <c:pt idx="4">
                  <c:v>Office Staff of Dean Bolton (N=89)</c:v>
                </c:pt>
                <c:pt idx="5">
                  <c:v>President's Office Staff (N=166)</c:v>
                </c:pt>
              </c:strCache>
            </c:strRef>
          </c:cat>
          <c:val>
            <c:numRef>
              <c:f>'Charts '!$H$324:$M$324</c:f>
              <c:numCache>
                <c:formatCode>0%</c:formatCode>
                <c:ptCount val="6"/>
                <c:pt idx="0">
                  <c:v>0.17204301075268819</c:v>
                </c:pt>
                <c:pt idx="1">
                  <c:v>0.1348314606741573</c:v>
                </c:pt>
                <c:pt idx="2">
                  <c:v>0.16666666666666666</c:v>
                </c:pt>
                <c:pt idx="3">
                  <c:v>0.23148148148148148</c:v>
                </c:pt>
                <c:pt idx="4">
                  <c:v>0.1348314606741573</c:v>
                </c:pt>
                <c:pt idx="5">
                  <c:v>0.2289156626506024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0B-4640-8A54-C76DE9CCDB51}"/>
            </c:ext>
          </c:extLst>
        </c:ser>
        <c:ser>
          <c:idx val="2"/>
          <c:order val="2"/>
          <c:tx>
            <c:strRef>
              <c:f>'Charts '!$G$325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'!$H$322:$M$322</c:f>
              <c:strCache>
                <c:ptCount val="6"/>
                <c:pt idx="0">
                  <c:v>Office Staff of Dean Jett (N=93)</c:v>
                </c:pt>
                <c:pt idx="1">
                  <c:v>Office Staff of Dean Gard (N=89)</c:v>
                </c:pt>
                <c:pt idx="2">
                  <c:v>Office Staff of Dean Farley (N=102)</c:v>
                </c:pt>
                <c:pt idx="3">
                  <c:v>Office Staff of Dean Cordova (N=108)</c:v>
                </c:pt>
                <c:pt idx="4">
                  <c:v>Office Staff of Dean Bolton (N=89)</c:v>
                </c:pt>
                <c:pt idx="5">
                  <c:v>President's Office Staff (N=166)</c:v>
                </c:pt>
              </c:strCache>
            </c:strRef>
          </c:cat>
          <c:val>
            <c:numRef>
              <c:f>'Charts '!$H$325:$M$325</c:f>
              <c:numCache>
                <c:formatCode>0%</c:formatCode>
                <c:ptCount val="6"/>
                <c:pt idx="0">
                  <c:v>0.31182795698924731</c:v>
                </c:pt>
                <c:pt idx="1">
                  <c:v>0.33707865168539325</c:v>
                </c:pt>
                <c:pt idx="2">
                  <c:v>0.28431372549019607</c:v>
                </c:pt>
                <c:pt idx="3">
                  <c:v>0.25</c:v>
                </c:pt>
                <c:pt idx="4">
                  <c:v>0.33707865168539325</c:v>
                </c:pt>
                <c:pt idx="5">
                  <c:v>0.18674698795180722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0B-4640-8A54-C76DE9CCDB51}"/>
            </c:ext>
          </c:extLst>
        </c:ser>
        <c:ser>
          <c:idx val="3"/>
          <c:order val="3"/>
          <c:tx>
            <c:strRef>
              <c:f>'Charts '!$G$326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0B-4640-8A54-C76DE9CCDB51}"/>
                </c:ext>
              </c:extLst>
            </c:dLbl>
            <c:dLbl>
              <c:idx val="2"/>
              <c:layout>
                <c:manualLayout>
                  <c:x val="-1.2671595351859272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0B-4640-8A54-C76DE9CCDB51}"/>
                </c:ext>
              </c:extLst>
            </c:dLbl>
            <c:dLbl>
              <c:idx val="3"/>
              <c:layout>
                <c:manualLayout>
                  <c:x val="0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0B-4640-8A54-C76DE9CCDB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'!$H$322:$M$322</c:f>
              <c:strCache>
                <c:ptCount val="6"/>
                <c:pt idx="0">
                  <c:v>Office Staff of Dean Jett (N=93)</c:v>
                </c:pt>
                <c:pt idx="1">
                  <c:v>Office Staff of Dean Gard (N=89)</c:v>
                </c:pt>
                <c:pt idx="2">
                  <c:v>Office Staff of Dean Farley (N=102)</c:v>
                </c:pt>
                <c:pt idx="3">
                  <c:v>Office Staff of Dean Cordova (N=108)</c:v>
                </c:pt>
                <c:pt idx="4">
                  <c:v>Office Staff of Dean Bolton (N=89)</c:v>
                </c:pt>
                <c:pt idx="5">
                  <c:v>President's Office Staff (N=166)</c:v>
                </c:pt>
              </c:strCache>
            </c:strRef>
          </c:cat>
          <c:val>
            <c:numRef>
              <c:f>'Charts '!$H$326:$M$326</c:f>
              <c:numCache>
                <c:formatCode>0%</c:formatCode>
                <c:ptCount val="6"/>
                <c:pt idx="0">
                  <c:v>4.3010752688172046E-2</c:v>
                </c:pt>
                <c:pt idx="1">
                  <c:v>6.741573033707865E-2</c:v>
                </c:pt>
                <c:pt idx="2">
                  <c:v>5.8823529411764705E-2</c:v>
                </c:pt>
                <c:pt idx="3">
                  <c:v>3.7037037037037035E-2</c:v>
                </c:pt>
                <c:pt idx="4">
                  <c:v>2.247191011235955E-2</c:v>
                </c:pt>
                <c:pt idx="5">
                  <c:v>3.0120481927710843E-2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0B-4640-8A54-C76DE9CCDB51}"/>
            </c:ext>
          </c:extLst>
        </c:ser>
        <c:ser>
          <c:idx val="4"/>
          <c:order val="4"/>
          <c:tx>
            <c:strRef>
              <c:f>'Charts '!$G$327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267159535186113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0B-4640-8A54-C76DE9CCDB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'!$H$322:$M$322</c:f>
              <c:strCache>
                <c:ptCount val="6"/>
                <c:pt idx="0">
                  <c:v>Office Staff of Dean Jett (N=93)</c:v>
                </c:pt>
                <c:pt idx="1">
                  <c:v>Office Staff of Dean Gard (N=89)</c:v>
                </c:pt>
                <c:pt idx="2">
                  <c:v>Office Staff of Dean Farley (N=102)</c:v>
                </c:pt>
                <c:pt idx="3">
                  <c:v>Office Staff of Dean Cordova (N=108)</c:v>
                </c:pt>
                <c:pt idx="4">
                  <c:v>Office Staff of Dean Bolton (N=89)</c:v>
                </c:pt>
                <c:pt idx="5">
                  <c:v>President's Office Staff (N=166)</c:v>
                </c:pt>
              </c:strCache>
            </c:strRef>
          </c:cat>
          <c:val>
            <c:numRef>
              <c:f>'Charts '!$H$327:$M$327</c:f>
              <c:numCache>
                <c:formatCode>0%</c:formatCode>
                <c:ptCount val="6"/>
                <c:pt idx="0">
                  <c:v>4.3010752688172046E-2</c:v>
                </c:pt>
                <c:pt idx="1">
                  <c:v>4.49438202247191E-2</c:v>
                </c:pt>
                <c:pt idx="2">
                  <c:v>4.9019607843137254E-2</c:v>
                </c:pt>
                <c:pt idx="3">
                  <c:v>5.5555555555555552E-2</c:v>
                </c:pt>
                <c:pt idx="4">
                  <c:v>6.741573033707865E-2</c:v>
                </c:pt>
                <c:pt idx="5">
                  <c:v>5.4216867469879519E-2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0B-4640-8A54-C76DE9CCDB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358359449106361"/>
          <c:y val="0.90610949947046093"/>
          <c:w val="0.67434149994639958"/>
          <c:h val="7.0498687664041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'!$G$383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'!$H$382:$M$382</c:f>
              <c:strCache>
                <c:ptCount val="6"/>
                <c:pt idx="0">
                  <c:v>Office Staff of Dean Wojtysiak (N=119)</c:v>
                </c:pt>
                <c:pt idx="1">
                  <c:v>Office Staff of Dean Wilmot (N=92)</c:v>
                </c:pt>
                <c:pt idx="2">
                  <c:v>Office Staff of Dean Waller (N=114)</c:v>
                </c:pt>
                <c:pt idx="3">
                  <c:v>Office Staff of Dean McCrow (N=111)</c:v>
                </c:pt>
                <c:pt idx="4">
                  <c:v>Office Staff of Dean Marquez (N=93)</c:v>
                </c:pt>
                <c:pt idx="5">
                  <c:v>Office Staff of Dean Larkin (N=93)</c:v>
                </c:pt>
              </c:strCache>
            </c:strRef>
          </c:cat>
          <c:val>
            <c:numRef>
              <c:f>'Charts '!$H$383:$M$383</c:f>
              <c:numCache>
                <c:formatCode>0%</c:formatCode>
                <c:ptCount val="6"/>
                <c:pt idx="0">
                  <c:v>0.47058823529411764</c:v>
                </c:pt>
                <c:pt idx="1">
                  <c:v>0.39130434782608697</c:v>
                </c:pt>
                <c:pt idx="2">
                  <c:v>0.52631578947368418</c:v>
                </c:pt>
                <c:pt idx="3">
                  <c:v>0.48648648648648651</c:v>
                </c:pt>
                <c:pt idx="4">
                  <c:v>0.40860215053763443</c:v>
                </c:pt>
                <c:pt idx="5">
                  <c:v>0.4946236559139785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37A-900B-5E2FDFEEB6D2}"/>
            </c:ext>
          </c:extLst>
        </c:ser>
        <c:ser>
          <c:idx val="1"/>
          <c:order val="1"/>
          <c:tx>
            <c:strRef>
              <c:f>'Charts '!$G$384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'!$H$382:$M$382</c:f>
              <c:strCache>
                <c:ptCount val="6"/>
                <c:pt idx="0">
                  <c:v>Office Staff of Dean Wojtysiak (N=119)</c:v>
                </c:pt>
                <c:pt idx="1">
                  <c:v>Office Staff of Dean Wilmot (N=92)</c:v>
                </c:pt>
                <c:pt idx="2">
                  <c:v>Office Staff of Dean Waller (N=114)</c:v>
                </c:pt>
                <c:pt idx="3">
                  <c:v>Office Staff of Dean McCrow (N=111)</c:v>
                </c:pt>
                <c:pt idx="4">
                  <c:v>Office Staff of Dean Marquez (N=93)</c:v>
                </c:pt>
                <c:pt idx="5">
                  <c:v>Office Staff of Dean Larkin (N=93)</c:v>
                </c:pt>
              </c:strCache>
            </c:strRef>
          </c:cat>
          <c:val>
            <c:numRef>
              <c:f>'Charts '!$H$384:$M$384</c:f>
              <c:numCache>
                <c:formatCode>0%</c:formatCode>
                <c:ptCount val="6"/>
                <c:pt idx="0">
                  <c:v>0.19327731092436976</c:v>
                </c:pt>
                <c:pt idx="1">
                  <c:v>0.17391304347826086</c:v>
                </c:pt>
                <c:pt idx="2">
                  <c:v>0.17543859649122806</c:v>
                </c:pt>
                <c:pt idx="3">
                  <c:v>0.1981981981981982</c:v>
                </c:pt>
                <c:pt idx="4">
                  <c:v>0.15053763440860216</c:v>
                </c:pt>
                <c:pt idx="5">
                  <c:v>0.13978494623655913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37A-900B-5E2FDFEEB6D2}"/>
            </c:ext>
          </c:extLst>
        </c:ser>
        <c:ser>
          <c:idx val="2"/>
          <c:order val="2"/>
          <c:tx>
            <c:strRef>
              <c:f>'Charts '!$G$385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'!$H$382:$M$382</c:f>
              <c:strCache>
                <c:ptCount val="6"/>
                <c:pt idx="0">
                  <c:v>Office Staff of Dean Wojtysiak (N=119)</c:v>
                </c:pt>
                <c:pt idx="1">
                  <c:v>Office Staff of Dean Wilmot (N=92)</c:v>
                </c:pt>
                <c:pt idx="2">
                  <c:v>Office Staff of Dean Waller (N=114)</c:v>
                </c:pt>
                <c:pt idx="3">
                  <c:v>Office Staff of Dean McCrow (N=111)</c:v>
                </c:pt>
                <c:pt idx="4">
                  <c:v>Office Staff of Dean Marquez (N=93)</c:v>
                </c:pt>
                <c:pt idx="5">
                  <c:v>Office Staff of Dean Larkin (N=93)</c:v>
                </c:pt>
              </c:strCache>
            </c:strRef>
          </c:cat>
          <c:val>
            <c:numRef>
              <c:f>'Charts '!$H$385:$M$385</c:f>
              <c:numCache>
                <c:formatCode>0%</c:formatCode>
                <c:ptCount val="6"/>
                <c:pt idx="0">
                  <c:v>0.23529411764705882</c:v>
                </c:pt>
                <c:pt idx="1">
                  <c:v>0.35869565217391303</c:v>
                </c:pt>
                <c:pt idx="2">
                  <c:v>0.24561403508771928</c:v>
                </c:pt>
                <c:pt idx="3">
                  <c:v>0.25225225225225223</c:v>
                </c:pt>
                <c:pt idx="4">
                  <c:v>0.34408602150537637</c:v>
                </c:pt>
                <c:pt idx="5">
                  <c:v>0.31182795698924731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B0-437A-900B-5E2FDFEEB6D2}"/>
            </c:ext>
          </c:extLst>
        </c:ser>
        <c:ser>
          <c:idx val="3"/>
          <c:order val="3"/>
          <c:tx>
            <c:strRef>
              <c:f>'Charts '!$G$386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3789665086741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B0-437A-900B-5E2FDFEEB6D2}"/>
                </c:ext>
              </c:extLst>
            </c:dLbl>
            <c:dLbl>
              <c:idx val="1"/>
              <c:layout>
                <c:manualLayout>
                  <c:x val="-1.2671595351859272E-3"/>
                  <c:y val="-3.8986354775829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B0-437A-900B-5E2FDFEEB6D2}"/>
                </c:ext>
              </c:extLst>
            </c:dLbl>
            <c:dLbl>
              <c:idx val="3"/>
              <c:layout>
                <c:manualLayout>
                  <c:x val="-7.6528453817921742E-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B0-437A-900B-5E2FDFEEB6D2}"/>
                </c:ext>
              </c:extLst>
            </c:dLbl>
            <c:dLbl>
              <c:idx val="5"/>
              <c:layout>
                <c:manualLayout>
                  <c:x val="-2.1541712098160949E-2"/>
                  <c:y val="-6.62768031189083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B0-437A-900B-5E2FDFEEB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'!$H$382:$M$382</c:f>
              <c:strCache>
                <c:ptCount val="6"/>
                <c:pt idx="0">
                  <c:v>Office Staff of Dean Wojtysiak (N=119)</c:v>
                </c:pt>
                <c:pt idx="1">
                  <c:v>Office Staff of Dean Wilmot (N=92)</c:v>
                </c:pt>
                <c:pt idx="2">
                  <c:v>Office Staff of Dean Waller (N=114)</c:v>
                </c:pt>
                <c:pt idx="3">
                  <c:v>Office Staff of Dean McCrow (N=111)</c:v>
                </c:pt>
                <c:pt idx="4">
                  <c:v>Office Staff of Dean Marquez (N=93)</c:v>
                </c:pt>
                <c:pt idx="5">
                  <c:v>Office Staff of Dean Larkin (N=93)</c:v>
                </c:pt>
              </c:strCache>
            </c:strRef>
          </c:cat>
          <c:val>
            <c:numRef>
              <c:f>'Charts '!$H$386:$M$386</c:f>
              <c:numCache>
                <c:formatCode>0%</c:formatCode>
                <c:ptCount val="6"/>
                <c:pt idx="0">
                  <c:v>3.3613445378151259E-2</c:v>
                </c:pt>
                <c:pt idx="1">
                  <c:v>5.434782608695652E-2</c:v>
                </c:pt>
                <c:pt idx="2">
                  <c:v>2.6315789473684209E-2</c:v>
                </c:pt>
                <c:pt idx="3">
                  <c:v>3.6036036036036036E-2</c:v>
                </c:pt>
                <c:pt idx="4">
                  <c:v>7.5268817204301078E-2</c:v>
                </c:pt>
                <c:pt idx="5">
                  <c:v>1.0752688172043012E-2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B0-437A-900B-5E2FDFEEB6D2}"/>
            </c:ext>
          </c:extLst>
        </c:ser>
        <c:ser>
          <c:idx val="4"/>
          <c:order val="4"/>
          <c:tx>
            <c:strRef>
              <c:f>'Charts '!$G$387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67159535185927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B0-437A-900B-5E2FDFEEB6D2}"/>
                </c:ext>
              </c:extLst>
            </c:dLbl>
            <c:dLbl>
              <c:idx val="1"/>
              <c:layout>
                <c:manualLayout>
                  <c:x val="7.8474092474290998E-4"/>
                  <c:y val="-3.8986354775829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B0-437A-900B-5E2FDFEEB6D2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B0-437A-900B-5E2FDFEEB6D2}"/>
                </c:ext>
              </c:extLst>
            </c:dLbl>
            <c:dLbl>
              <c:idx val="3"/>
              <c:layout>
                <c:manualLayout>
                  <c:x val="1.2671595351857413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B0-437A-900B-5E2FDFEEB6D2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B0-437A-900B-5E2FDFEEB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'!$H$382:$M$382</c:f>
              <c:strCache>
                <c:ptCount val="6"/>
                <c:pt idx="0">
                  <c:v>Office Staff of Dean Wojtysiak (N=119)</c:v>
                </c:pt>
                <c:pt idx="1">
                  <c:v>Office Staff of Dean Wilmot (N=92)</c:v>
                </c:pt>
                <c:pt idx="2">
                  <c:v>Office Staff of Dean Waller (N=114)</c:v>
                </c:pt>
                <c:pt idx="3">
                  <c:v>Office Staff of Dean McCrow (N=111)</c:v>
                </c:pt>
                <c:pt idx="4">
                  <c:v>Office Staff of Dean Marquez (N=93)</c:v>
                </c:pt>
                <c:pt idx="5">
                  <c:v>Office Staff of Dean Larkin (N=93)</c:v>
                </c:pt>
              </c:strCache>
            </c:strRef>
          </c:cat>
          <c:val>
            <c:numRef>
              <c:f>'Charts '!$H$387:$M$387</c:f>
              <c:numCache>
                <c:formatCode>0%</c:formatCode>
                <c:ptCount val="6"/>
                <c:pt idx="0">
                  <c:v>6.7226890756302518E-2</c:v>
                </c:pt>
                <c:pt idx="1">
                  <c:v>2.1739130434782608E-2</c:v>
                </c:pt>
                <c:pt idx="2">
                  <c:v>2.6315789473684209E-2</c:v>
                </c:pt>
                <c:pt idx="3">
                  <c:v>2.7027027027027029E-2</c:v>
                </c:pt>
                <c:pt idx="4">
                  <c:v>2.1505376344086023E-2</c:v>
                </c:pt>
                <c:pt idx="5">
                  <c:v>4.3010752688172046E-2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B0-437A-900B-5E2FDFEEB6D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'!$G$443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'!$H$442:$N$442</c:f>
              <c:strCache>
                <c:ptCount val="7"/>
                <c:pt idx="0">
                  <c:v>KCCD Research Office (N=137)</c:v>
                </c:pt>
                <c:pt idx="1">
                  <c:v>KCCD Facilities Department (N=137)</c:v>
                </c:pt>
                <c:pt idx="2">
                  <c:v>KCCD Information Technology (N=177)</c:v>
                </c:pt>
                <c:pt idx="3">
                  <c:v>KCCD Human Resources (N=206)</c:v>
                </c:pt>
                <c:pt idx="4">
                  <c:v>KCCD Business Services (N=147)</c:v>
                </c:pt>
                <c:pt idx="5">
                  <c:v>KCCD Educational Services (N=135)</c:v>
                </c:pt>
                <c:pt idx="6">
                  <c:v>KCCD Chancellor’s Office (N=162)</c:v>
                </c:pt>
              </c:strCache>
            </c:strRef>
          </c:cat>
          <c:val>
            <c:numRef>
              <c:f>'Charts '!$H$443:$N$443</c:f>
              <c:numCache>
                <c:formatCode>0%</c:formatCode>
                <c:ptCount val="7"/>
                <c:pt idx="0">
                  <c:v>0.43795620437956206</c:v>
                </c:pt>
                <c:pt idx="1">
                  <c:v>0.47445255474452552</c:v>
                </c:pt>
                <c:pt idx="2">
                  <c:v>0.47457627118644069</c:v>
                </c:pt>
                <c:pt idx="3">
                  <c:v>0.32524271844660196</c:v>
                </c:pt>
                <c:pt idx="4">
                  <c:v>0.3401360544217687</c:v>
                </c:pt>
                <c:pt idx="5">
                  <c:v>0.44444444444444442</c:v>
                </c:pt>
                <c:pt idx="6">
                  <c:v>0.41358024691358025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D-4E28-AC3F-48F16DC4A7AA}"/>
            </c:ext>
          </c:extLst>
        </c:ser>
        <c:ser>
          <c:idx val="1"/>
          <c:order val="1"/>
          <c:tx>
            <c:strRef>
              <c:f>'Charts '!$G$444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'!$H$442:$N$442</c:f>
              <c:strCache>
                <c:ptCount val="7"/>
                <c:pt idx="0">
                  <c:v>KCCD Research Office (N=137)</c:v>
                </c:pt>
                <c:pt idx="1">
                  <c:v>KCCD Facilities Department (N=137)</c:v>
                </c:pt>
                <c:pt idx="2">
                  <c:v>KCCD Information Technology (N=177)</c:v>
                </c:pt>
                <c:pt idx="3">
                  <c:v>KCCD Human Resources (N=206)</c:v>
                </c:pt>
                <c:pt idx="4">
                  <c:v>KCCD Business Services (N=147)</c:v>
                </c:pt>
                <c:pt idx="5">
                  <c:v>KCCD Educational Services (N=135)</c:v>
                </c:pt>
                <c:pt idx="6">
                  <c:v>KCCD Chancellor’s Office (N=162)</c:v>
                </c:pt>
              </c:strCache>
            </c:strRef>
          </c:cat>
          <c:val>
            <c:numRef>
              <c:f>'Charts '!$H$444:$N$444</c:f>
              <c:numCache>
                <c:formatCode>0%</c:formatCode>
                <c:ptCount val="7"/>
                <c:pt idx="0">
                  <c:v>0.18978102189781021</c:v>
                </c:pt>
                <c:pt idx="1">
                  <c:v>0.16058394160583941</c:v>
                </c:pt>
                <c:pt idx="2">
                  <c:v>0.25988700564971751</c:v>
                </c:pt>
                <c:pt idx="3">
                  <c:v>0.24757281553398058</c:v>
                </c:pt>
                <c:pt idx="4">
                  <c:v>0.24489795918367346</c:v>
                </c:pt>
                <c:pt idx="5">
                  <c:v>0.21481481481481482</c:v>
                </c:pt>
                <c:pt idx="6">
                  <c:v>0.22839506172839505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2D-4E28-AC3F-48F16DC4A7AA}"/>
            </c:ext>
          </c:extLst>
        </c:ser>
        <c:ser>
          <c:idx val="2"/>
          <c:order val="2"/>
          <c:tx>
            <c:strRef>
              <c:f>'Charts '!$G$445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'!$H$442:$N$442</c:f>
              <c:strCache>
                <c:ptCount val="7"/>
                <c:pt idx="0">
                  <c:v>KCCD Research Office (N=137)</c:v>
                </c:pt>
                <c:pt idx="1">
                  <c:v>KCCD Facilities Department (N=137)</c:v>
                </c:pt>
                <c:pt idx="2">
                  <c:v>KCCD Information Technology (N=177)</c:v>
                </c:pt>
                <c:pt idx="3">
                  <c:v>KCCD Human Resources (N=206)</c:v>
                </c:pt>
                <c:pt idx="4">
                  <c:v>KCCD Business Services (N=147)</c:v>
                </c:pt>
                <c:pt idx="5">
                  <c:v>KCCD Educational Services (N=135)</c:v>
                </c:pt>
                <c:pt idx="6">
                  <c:v>KCCD Chancellor’s Office (N=162)</c:v>
                </c:pt>
              </c:strCache>
            </c:strRef>
          </c:cat>
          <c:val>
            <c:numRef>
              <c:f>'Charts '!$H$445:$N$445</c:f>
              <c:numCache>
                <c:formatCode>0%</c:formatCode>
                <c:ptCount val="7"/>
                <c:pt idx="0">
                  <c:v>0.27007299270072993</c:v>
                </c:pt>
                <c:pt idx="1">
                  <c:v>0.28467153284671531</c:v>
                </c:pt>
                <c:pt idx="2">
                  <c:v>0.16949152542372881</c:v>
                </c:pt>
                <c:pt idx="3">
                  <c:v>0.19902912621359223</c:v>
                </c:pt>
                <c:pt idx="4">
                  <c:v>0.23809523809523808</c:v>
                </c:pt>
                <c:pt idx="5">
                  <c:v>0.22962962962962963</c:v>
                </c:pt>
                <c:pt idx="6">
                  <c:v>0.20987654320987653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2D-4E28-AC3F-48F16DC4A7AA}"/>
            </c:ext>
          </c:extLst>
        </c:ser>
        <c:ser>
          <c:idx val="3"/>
          <c:order val="3"/>
          <c:tx>
            <c:strRef>
              <c:f>'Charts '!$G$446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2D-4E28-AC3F-48F16DC4A7AA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2D-4E28-AC3F-48F16DC4A7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'!$H$442:$N$442</c:f>
              <c:strCache>
                <c:ptCount val="7"/>
                <c:pt idx="0">
                  <c:v>KCCD Research Office (N=137)</c:v>
                </c:pt>
                <c:pt idx="1">
                  <c:v>KCCD Facilities Department (N=137)</c:v>
                </c:pt>
                <c:pt idx="2">
                  <c:v>KCCD Information Technology (N=177)</c:v>
                </c:pt>
                <c:pt idx="3">
                  <c:v>KCCD Human Resources (N=206)</c:v>
                </c:pt>
                <c:pt idx="4">
                  <c:v>KCCD Business Services (N=147)</c:v>
                </c:pt>
                <c:pt idx="5">
                  <c:v>KCCD Educational Services (N=135)</c:v>
                </c:pt>
                <c:pt idx="6">
                  <c:v>KCCD Chancellor’s Office (N=162)</c:v>
                </c:pt>
              </c:strCache>
            </c:strRef>
          </c:cat>
          <c:val>
            <c:numRef>
              <c:f>'Charts '!$H$446:$N$446</c:f>
              <c:numCache>
                <c:formatCode>0%</c:formatCode>
                <c:ptCount val="7"/>
                <c:pt idx="0">
                  <c:v>3.6496350364963501E-2</c:v>
                </c:pt>
                <c:pt idx="1">
                  <c:v>5.8394160583941604E-2</c:v>
                </c:pt>
                <c:pt idx="2">
                  <c:v>5.0847457627118647E-2</c:v>
                </c:pt>
                <c:pt idx="3">
                  <c:v>8.7378640776699032E-2</c:v>
                </c:pt>
                <c:pt idx="4">
                  <c:v>6.8027210884353748E-2</c:v>
                </c:pt>
                <c:pt idx="5">
                  <c:v>3.7037037037037035E-2</c:v>
                </c:pt>
                <c:pt idx="6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2D-4E28-AC3F-48F16DC4A7AA}"/>
            </c:ext>
          </c:extLst>
        </c:ser>
        <c:ser>
          <c:idx val="4"/>
          <c:order val="4"/>
          <c:tx>
            <c:strRef>
              <c:f>'Charts '!$G$447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2D-4E28-AC3F-48F16DC4A7AA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2D-4E28-AC3F-48F16DC4A7AA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2D-4E28-AC3F-48F16DC4A7AA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2D-4E28-AC3F-48F16DC4A7AA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82D-4E28-AC3F-48F16DC4A7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'!$H$442:$N$442</c:f>
              <c:strCache>
                <c:ptCount val="7"/>
                <c:pt idx="0">
                  <c:v>KCCD Research Office (N=137)</c:v>
                </c:pt>
                <c:pt idx="1">
                  <c:v>KCCD Facilities Department (N=137)</c:v>
                </c:pt>
                <c:pt idx="2">
                  <c:v>KCCD Information Technology (N=177)</c:v>
                </c:pt>
                <c:pt idx="3">
                  <c:v>KCCD Human Resources (N=206)</c:v>
                </c:pt>
                <c:pt idx="4">
                  <c:v>KCCD Business Services (N=147)</c:v>
                </c:pt>
                <c:pt idx="5">
                  <c:v>KCCD Educational Services (N=135)</c:v>
                </c:pt>
                <c:pt idx="6">
                  <c:v>KCCD Chancellor’s Office (N=162)</c:v>
                </c:pt>
              </c:strCache>
            </c:strRef>
          </c:cat>
          <c:val>
            <c:numRef>
              <c:f>'Charts '!$H$447:$N$447</c:f>
              <c:numCache>
                <c:formatCode>0%</c:formatCode>
                <c:ptCount val="7"/>
                <c:pt idx="0">
                  <c:v>6.569343065693431E-2</c:v>
                </c:pt>
                <c:pt idx="1">
                  <c:v>2.1897810218978103E-2</c:v>
                </c:pt>
                <c:pt idx="2">
                  <c:v>4.519774011299435E-2</c:v>
                </c:pt>
                <c:pt idx="3">
                  <c:v>0.14077669902912621</c:v>
                </c:pt>
                <c:pt idx="4">
                  <c:v>0.10884353741496598</c:v>
                </c:pt>
                <c:pt idx="5">
                  <c:v>7.407407407407407E-2</c:v>
                </c:pt>
                <c:pt idx="6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82D-4E28-AC3F-48F16DC4A7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'Charts '!$D$708:$D$713</cx:f>
        <cx:lvl ptCount="6">
          <cx:pt idx="0">30 or under</cx:pt>
          <cx:pt idx="1">31 to 40</cx:pt>
          <cx:pt idx="2">41 to 50</cx:pt>
          <cx:pt idx="3">51 to 60</cx:pt>
          <cx:pt idx="4">61 or over</cx:pt>
          <cx:pt idx="5">Prefer not to say/Not Reported</cx:pt>
        </cx:lvl>
      </cx:strDim>
      <cx:numDim type="size">
        <cx:f>'Charts '!$E$708:$E$713</cx:f>
        <cx:lvl ptCount="6" formatCode="0%">
          <cx:pt idx="0">0.10546875</cx:pt>
          <cx:pt idx="1">0.15234375</cx:pt>
          <cx:pt idx="2">0.21875</cx:pt>
          <cx:pt idx="3">0.1953125</cx:pt>
          <cx:pt idx="4">0.0546875</cx:pt>
          <cx:pt idx="5">0.2734375</cx:pt>
        </cx:lvl>
      </cx:numDim>
    </cx:data>
  </cx:chartData>
  <cx:chart>
    <cx:title pos="t" align="ctr" overlay="0">
      <cx:tx>
        <cx:txData>
          <cx:v>Indicate your Age Group  (N=256)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 sz="1600" b="1" i="0" baseline="0">
              <a:solidFill>
                <a:schemeClr val="tx1"/>
              </a:solidFill>
            </a:defRPr>
          </a:pPr>
          <a:r>
            <a:rPr lang="en-US" sz="1600" b="1" i="0" baseline="0">
              <a:solidFill>
                <a:schemeClr val="tx1"/>
              </a:solidFill>
            </a:rPr>
            <a:t>Indicate your Age Group  (N=256)</a:t>
          </a:r>
        </a:p>
      </cx:txPr>
    </cx:title>
    <cx:plotArea>
      <cx:plotAreaRegion>
        <cx:series layoutId="treemap" uniqueId="{ACF01CAE-8A75-477C-A1B4-A446CDD71634}">
          <cx:tx>
            <cx:txData>
              <cx:f>'Charts '!$E$707</cx:f>
              <cx:v/>
            </cx:txData>
          </cx:tx>
          <cx:dataPt idx="0">
            <cx:spPr>
              <a:solidFill>
                <a:sysClr val="window" lastClr="FFFFFF">
                  <a:lumMod val="85000"/>
                </a:sysClr>
              </a:solidFill>
              <a:ln w="12700">
                <a:noFill/>
              </a:ln>
            </cx:spPr>
          </cx:dataPt>
          <cx:dataPt idx="1">
            <cx:spPr>
              <a:solidFill>
                <a:sysClr val="window" lastClr="FFFFFF">
                  <a:lumMod val="65000"/>
                </a:sysClr>
              </a:solidFill>
            </cx:spPr>
          </cx:dataPt>
          <cx:dataPt idx="2">
            <cx:spPr>
              <a:solidFill>
                <a:srgbClr val="E7E6E6">
                  <a:lumMod val="25000"/>
                </a:srgbClr>
              </a:solidFill>
            </cx:spPr>
          </cx:dataPt>
          <cx:dataPt idx="3">
            <cx:spPr>
              <a:solidFill>
                <a:srgbClr val="B60717"/>
              </a:solidFill>
            </cx:spPr>
          </cx:dataPt>
          <cx:dataPt idx="4">
            <cx:spPr>
              <a:solidFill>
                <a:sysClr val="window" lastClr="FFFFFF">
                  <a:lumMod val="95000"/>
                </a:sysClr>
              </a:solidFill>
            </cx:spPr>
          </cx:dataPt>
          <cx:dataPt idx="5">
            <cx:spPr>
              <a:solidFill>
                <a:sysClr val="windowText" lastClr="000000"/>
              </a:solidFill>
            </cx:spPr>
          </cx:dataPt>
          <cx:dataLabels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bg1"/>
                    </a:solidFill>
                    <a:latin typeface="Calibri" panose="020F0502020204030204"/>
                  </a:defRPr>
                </a:pPr>
                <a:endParaRPr lang="en-US" sz="1600" b="1" i="0" baseline="0">
                  <a:solidFill>
                    <a:schemeClr val="bg1"/>
                  </a:solidFill>
                </a:endParaRPr>
              </a:p>
            </cx:txPr>
            <cx:visibility seriesName="0" categoryName="1" value="1"/>
            <cx:separator>
</cx:separator>
            <cx:dataLabel idx="0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baseline="0">
                      <a:solidFill>
                        <a:schemeClr val="tx1"/>
                      </a:solidFill>
                    </a:defRPr>
                  </a:pPr>
                  <a:r>
                    <a:rPr lang="en-US" sz="1600" b="1" i="0" baseline="0">
                      <a:solidFill>
                        <a:schemeClr val="tx1"/>
                      </a:solidFill>
                    </a:rPr>
                    <a:t>30 or under
11%</a:t>
                  </a:r>
                </a:p>
              </cx:txPr>
              <cx:visibility seriesName="0" categoryName="1" value="1"/>
              <cx:separator>
</cx:separator>
            </cx:dataLabel>
            <cx:dataLabel idx="2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baseline="0">
                      <a:solidFill>
                        <a:schemeClr val="bg1"/>
                      </a:solidFill>
                    </a:defRPr>
                  </a:pPr>
                  <a:r>
                    <a:rPr lang="en-US" sz="1600" baseline="0">
                      <a:solidFill>
                        <a:schemeClr val="bg1"/>
                      </a:solidFill>
                    </a:rPr>
                    <a:t>41 to 50
22%</a:t>
                  </a:r>
                </a:p>
              </cx:txPr>
              <cx:visibility seriesName="0" categoryName="1" value="1"/>
              <cx:separator>
</cx:separator>
            </cx:dataLabel>
            <cx:dataLabel idx="3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baseline="0">
                      <a:solidFill>
                        <a:schemeClr val="bg1"/>
                      </a:solidFill>
                    </a:defRPr>
                  </a:pPr>
                  <a:r>
                    <a:rPr lang="en-US" sz="1600" baseline="0">
                      <a:solidFill>
                        <a:schemeClr val="bg1"/>
                      </a:solidFill>
                    </a:rPr>
                    <a:t>51 to 60
20%</a:t>
                  </a:r>
                </a:p>
              </cx:txPr>
              <cx:visibility seriesName="0" categoryName="1" value="1"/>
              <cx:separator>
</cx:separator>
            </cx:dataLabel>
            <cx:dataLabel idx="4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baseline="0">
                      <a:solidFill>
                        <a:sysClr val="windowText" lastClr="000000"/>
                      </a:solidFill>
                    </a:defRPr>
                  </a:pPr>
                  <a:r>
                    <a:rPr lang="en-US" sz="1600" b="1" i="0" baseline="0">
                      <a:solidFill>
                        <a:sysClr val="windowText" lastClr="000000"/>
                      </a:solidFill>
                    </a:rPr>
                    <a:t>61 or over
5%</a:t>
                  </a:r>
                </a:p>
              </cx:txPr>
              <cx:visibility seriesName="0" categoryName="1" value="1"/>
              <cx:separator>
</cx:separator>
            </cx:dataLabel>
          </cx:dataLabels>
          <cx:dataId val="0"/>
          <cx:layoutPr/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0.04595</cdr:x>
      <cdr:y>0.6302</cdr:y>
    </cdr:from>
    <cdr:to>
      <cdr:x>0.49189</cdr:x>
      <cdr:y>0.94565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9834" y="3048001"/>
          <a:ext cx="3492500" cy="1525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Academic Senate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Accreditation &amp; Institutional Quality Committee (AIQ)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Administrative Council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Assessment Committee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Budget Committee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College Council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Curriculum Committee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Educational Administrators Council (EAC)</a:t>
          </a:r>
        </a:p>
      </cdr:txBody>
    </cdr:sp>
  </cdr:relSizeAnchor>
  <cdr:relSizeAnchor xmlns:cdr="http://schemas.openxmlformats.org/drawingml/2006/chartDrawing">
    <cdr:from>
      <cdr:x>0.50405</cdr:x>
      <cdr:y>0.6302</cdr:y>
    </cdr:from>
    <cdr:to>
      <cdr:x>0.97745</cdr:x>
      <cdr:y>0.94748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47585" y="3048001"/>
          <a:ext cx="3707454" cy="1534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effectLst/>
              <a:latin typeface="+mn-lt"/>
              <a:ea typeface="+mn-ea"/>
              <a:cs typeface="+mn-cs"/>
            </a:rPr>
            <a:t>• Equal Opportunity &amp; Diversity Advisory Council (EODAC)</a:t>
          </a:r>
          <a:endParaRPr lang="en-US">
            <a:effectLst/>
          </a:endParaRP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Facilities &amp; Sustainability Committee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Faculty Chairs/Directors Council (FCDC)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Information Services &amp; Instructional Technology (ISIT)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Professional Development Committee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Program Review Committee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Safety Advisory Committee</a:t>
          </a:r>
        </a:p>
        <a:p xmlns:a="http://schemas.openxmlformats.org/drawingml/2006/main">
          <a:r>
            <a:rPr lang="en-US" sz="1100" b="0" i="0">
              <a:effectLst/>
              <a:latin typeface="+mn-lt"/>
              <a:ea typeface="+mn-ea"/>
              <a:cs typeface="+mn-cs"/>
            </a:rPr>
            <a:t>• Student Affairs Leadership Team (SALT)</a:t>
          </a:r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FF005-2EE2-4980-A2F2-C9CC25CA7D8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198F3-7AEE-49CE-A284-94574D4A0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4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78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57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32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60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20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82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6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157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07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5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57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439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4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55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9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6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78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71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90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9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2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6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7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8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2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5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5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3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EF04-2AE7-42CD-924D-269FF48C585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4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892" y="4893006"/>
            <a:ext cx="3387020" cy="10579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548" y="897036"/>
            <a:ext cx="11705711" cy="984885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and KCCD Services and Institutional Quality Survey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Services rendered in the Fall 2022 Term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8245" y="3095076"/>
            <a:ext cx="935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November 2022 </a:t>
            </a:r>
          </a:p>
        </p:txBody>
      </p:sp>
    </p:spTree>
    <p:extLst>
      <p:ext uri="{BB962C8B-B14F-4D97-AF65-F5344CB8AC3E}">
        <p14:creationId xmlns:p14="http://schemas.microsoft.com/office/powerpoint/2010/main" val="100752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indicate the extent to which agree that the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staff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following offices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288721"/>
              </p:ext>
            </p:extLst>
          </p:nvPr>
        </p:nvGraphicFramePr>
        <p:xfrm>
          <a:off x="1084792" y="1347643"/>
          <a:ext cx="10022416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747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369348"/>
            <a:ext cx="10207255" cy="1015663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KCCD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offices and services (located in the downtown office building) are effectively supporting Bakersfield College in achieving its mission.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898147"/>
              </p:ext>
            </p:extLst>
          </p:nvPr>
        </p:nvGraphicFramePr>
        <p:xfrm>
          <a:off x="1084792" y="1476953"/>
          <a:ext cx="10022416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462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190846" y="369348"/>
            <a:ext cx="10207255" cy="1015663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BC President provides effective leadership in planning, organizing, budgeting, selecting and developing personnel, and assessing institutional effectiveness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(Standard IV.B.1).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969945"/>
              </p:ext>
            </p:extLst>
          </p:nvPr>
        </p:nvGraphicFramePr>
        <p:xfrm>
          <a:off x="1283264" y="1694842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818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KCCD clearly delineates their own operational functions from those of Bakersfield College (Standard IV.D.2).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756492"/>
              </p:ext>
            </p:extLst>
          </p:nvPr>
        </p:nvGraphicFramePr>
        <p:xfrm>
          <a:off x="1283264" y="1694842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229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KCCD effectively controls its expenditures (Standard IV.D.3).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884048"/>
              </p:ext>
            </p:extLst>
          </p:nvPr>
        </p:nvGraphicFramePr>
        <p:xfrm>
          <a:off x="1283265" y="1504342"/>
          <a:ext cx="10022416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202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KCCD and Bakersfield College effectively communicate with each other (Standard IV.D.7).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099146"/>
              </p:ext>
            </p:extLst>
          </p:nvPr>
        </p:nvGraphicFramePr>
        <p:xfrm>
          <a:off x="1283265" y="1694842"/>
          <a:ext cx="10022416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08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KCCD and Bakersfield College exchange information in a timely manner (Standard IV.D.7).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860330"/>
              </p:ext>
            </p:extLst>
          </p:nvPr>
        </p:nvGraphicFramePr>
        <p:xfrm>
          <a:off x="1283265" y="1694842"/>
          <a:ext cx="10022416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5997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Location and Role at BC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473183"/>
            <a:ext cx="10207256" cy="42155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473183"/>
            <a:ext cx="5208885" cy="42155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DE9A27-18AA-72E0-455B-1489F836E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230" y="1698236"/>
            <a:ext cx="5018116" cy="3461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29E843-5EFD-E97D-26B6-47CAD3921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744" y="1698236"/>
            <a:ext cx="3952026" cy="346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38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Status and Years at BC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345767"/>
            <a:ext cx="10207256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345767"/>
            <a:ext cx="4374778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998198"/>
              </p:ext>
            </p:extLst>
          </p:nvPr>
        </p:nvGraphicFramePr>
        <p:xfrm>
          <a:off x="1115450" y="172190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066285"/>
              </p:ext>
            </p:extLst>
          </p:nvPr>
        </p:nvGraphicFramePr>
        <p:xfrm>
          <a:off x="5543403" y="1721903"/>
          <a:ext cx="5847292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9838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Participation at BC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213993"/>
              </p:ext>
            </p:extLst>
          </p:nvPr>
        </p:nvGraphicFramePr>
        <p:xfrm>
          <a:off x="2381285" y="1309734"/>
          <a:ext cx="7826375" cy="521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911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46347"/>
            <a:ext cx="10207255" cy="461665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Information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5" y="1575880"/>
            <a:ext cx="10207255" cy="501888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190846" y="1575881"/>
            <a:ext cx="10207254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B60717"/>
                </a:solidFill>
              </a:rPr>
              <a:t>Survey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/>
              <a:t>Accreditation</a:t>
            </a:r>
            <a:r>
              <a:rPr lang="en-US" sz="2000" dirty="0"/>
              <a:t> and </a:t>
            </a:r>
            <a:r>
              <a:rPr lang="en-US" sz="2000" b="1" dirty="0"/>
              <a:t>Institutional</a:t>
            </a:r>
            <a:r>
              <a:rPr lang="en-US" sz="2000" dirty="0"/>
              <a:t> </a:t>
            </a:r>
            <a:r>
              <a:rPr lang="en-US" sz="2000" b="1" dirty="0"/>
              <a:t>Quality</a:t>
            </a:r>
            <a:r>
              <a:rPr lang="en-US" sz="2000" dirty="0"/>
              <a:t> survey of </a:t>
            </a:r>
            <a:r>
              <a:rPr lang="en-US" sz="2000" b="1" dirty="0"/>
              <a:t>BC </a:t>
            </a:r>
            <a:r>
              <a:rPr lang="en-US" sz="2000" dirty="0"/>
              <a:t>and</a:t>
            </a:r>
            <a:r>
              <a:rPr lang="en-US" sz="2000" b="1" dirty="0"/>
              <a:t> KCCD </a:t>
            </a:r>
            <a:r>
              <a:rPr lang="en-US" sz="2000" dirty="0"/>
              <a:t>Services</a:t>
            </a:r>
            <a:r>
              <a:rPr lang="en-US" sz="2000" b="1" dirty="0"/>
              <a:t> </a:t>
            </a:r>
            <a:r>
              <a:rPr lang="en-US" sz="2000" dirty="0"/>
              <a:t>rendered in the </a:t>
            </a:r>
            <a:r>
              <a:rPr lang="en-US" sz="2000" b="1" dirty="0"/>
              <a:t>Fall 2022 Term </a:t>
            </a:r>
            <a:r>
              <a:rPr lang="en-US" sz="2000" dirty="0"/>
              <a:t>is an anonymous survey that will be shared and used to improve Bakersfield College. </a:t>
            </a:r>
          </a:p>
          <a:p>
            <a:endParaRPr lang="en-US" b="1" dirty="0">
              <a:solidFill>
                <a:srgbClr val="B60717"/>
              </a:solidFill>
            </a:endParaRPr>
          </a:p>
          <a:p>
            <a:r>
              <a:rPr lang="en-US" sz="2200" b="1" dirty="0">
                <a:solidFill>
                  <a:srgbClr val="B60717"/>
                </a:solidFill>
              </a:rPr>
              <a:t>Participants and Active Dates: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</a:t>
            </a:r>
            <a:r>
              <a:rPr lang="en-US" sz="2000" b="1" dirty="0"/>
              <a:t>BC Faculty, Staff, and Managers/Administrators </a:t>
            </a:r>
            <a:r>
              <a:rPr lang="en-US" sz="2000" dirty="0"/>
              <a:t>were invited to participate using the BC All listserv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 estimated 1,061 Employees received the survey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(KCCD Fast Facts on 2021-22 BC Employees)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anonymous survey was released on 10/26/22 and closed on 11/09/22</a:t>
            </a:r>
            <a:endParaRPr lang="en-US" sz="2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baseline="30000" dirty="0">
              <a:solidFill>
                <a:srgbClr val="B60717"/>
              </a:solidFill>
            </a:endParaRPr>
          </a:p>
          <a:p>
            <a:r>
              <a:rPr lang="en-US" sz="2200" b="1" dirty="0">
                <a:solidFill>
                  <a:srgbClr val="B60717"/>
                </a:solidFill>
              </a:rPr>
              <a:t>Responses Received: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256 </a:t>
            </a:r>
            <a:r>
              <a:rPr lang="en-US" sz="2000" dirty="0"/>
              <a:t>responses were received (24.1% Response Rate)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6006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E5C1298-D113-4961-801D-DB3AF80FCEB8}"/>
              </a:ext>
            </a:extLst>
          </p:cNvPr>
          <p:cNvSpPr txBox="1">
            <a:spLocks/>
          </p:cNvSpPr>
          <p:nvPr/>
        </p:nvSpPr>
        <p:spPr>
          <a:xfrm>
            <a:off x="2394514" y="4924168"/>
            <a:ext cx="7799917" cy="14952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Participation by Work Status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8354" y="4924167"/>
            <a:ext cx="340539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• Academic Senate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Accreditation &amp; Institutional Quality Committee (AIQ)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Administrative Council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Assessment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Budget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College Council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Curriculum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Educational Administrators Council (EAC)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6085" y="4924167"/>
            <a:ext cx="34660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• Equal Opportunity &amp; Diversity Advisory Council (EODAC)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Facilities &amp; Sustainability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Faculty Chairs/Directors Council (FCDC)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Information Services &amp; Instructional Technology (ISIT)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Professional Development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Program Review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Safety Advisory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Student Affairs Leadership Team (SALT)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926947"/>
              </p:ext>
            </p:extLst>
          </p:nvPr>
        </p:nvGraphicFramePr>
        <p:xfrm>
          <a:off x="2831882" y="1095375"/>
          <a:ext cx="6925180" cy="3828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782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Information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5" y="1420718"/>
            <a:ext cx="10207256" cy="328619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4" y="1420717"/>
            <a:ext cx="5297105" cy="328619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324174"/>
              </p:ext>
            </p:extLst>
          </p:nvPr>
        </p:nvGraphicFramePr>
        <p:xfrm>
          <a:off x="1190844" y="1690096"/>
          <a:ext cx="5413375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64939"/>
              </p:ext>
            </p:extLst>
          </p:nvPr>
        </p:nvGraphicFramePr>
        <p:xfrm>
          <a:off x="6487949" y="1690096"/>
          <a:ext cx="4871509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808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195768"/>
              </p:ext>
            </p:extLst>
          </p:nvPr>
        </p:nvGraphicFramePr>
        <p:xfrm>
          <a:off x="2287399" y="1444776"/>
          <a:ext cx="7617201" cy="396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951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Group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46093873"/>
                  </p:ext>
                </p:extLst>
              </p:nvPr>
            </p:nvGraphicFramePr>
            <p:xfrm>
              <a:off x="2098181" y="1139103"/>
              <a:ext cx="8392583" cy="55403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8181" y="1139103"/>
                <a:ext cx="8392583" cy="55403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2834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 Identification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6D6698-321C-F1B3-9938-6BE6D77FB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185" y="1333066"/>
            <a:ext cx="764857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1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126144"/>
              </p:ext>
            </p:extLst>
          </p:nvPr>
        </p:nvGraphicFramePr>
        <p:xfrm>
          <a:off x="1079269" y="1450908"/>
          <a:ext cx="10430407" cy="428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14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698141"/>
              </p:ext>
            </p:extLst>
          </p:nvPr>
        </p:nvGraphicFramePr>
        <p:xfrm>
          <a:off x="1084792" y="1467715"/>
          <a:ext cx="10022416" cy="32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755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256621"/>
              </p:ext>
            </p:extLst>
          </p:nvPr>
        </p:nvGraphicFramePr>
        <p:xfrm>
          <a:off x="1268977" y="1504661"/>
          <a:ext cx="10050991" cy="32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748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843749"/>
              </p:ext>
            </p:extLst>
          </p:nvPr>
        </p:nvGraphicFramePr>
        <p:xfrm>
          <a:off x="1080029" y="1532370"/>
          <a:ext cx="10031941" cy="32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383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928346"/>
              </p:ext>
            </p:extLst>
          </p:nvPr>
        </p:nvGraphicFramePr>
        <p:xfrm>
          <a:off x="1084791" y="1449243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180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375848"/>
              </p:ext>
            </p:extLst>
          </p:nvPr>
        </p:nvGraphicFramePr>
        <p:xfrm>
          <a:off x="1084792" y="1231123"/>
          <a:ext cx="10022416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414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indicate the extent to which agree that the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staff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following offices provided you with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5237" y="4977665"/>
            <a:ext cx="11224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i="1" dirty="0">
              <a:solidFill>
                <a:schemeClr val="bg1"/>
              </a:solidFill>
            </a:endParaRPr>
          </a:p>
          <a:p>
            <a:endParaRPr lang="en-US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677319"/>
              </p:ext>
            </p:extLst>
          </p:nvPr>
        </p:nvGraphicFramePr>
        <p:xfrm>
          <a:off x="1084792" y="1475619"/>
          <a:ext cx="10022416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604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E17CBBB3CE03458D71E9B142210BEE" ma:contentTypeVersion="9" ma:contentTypeDescription="Create a new document." ma:contentTypeScope="" ma:versionID="3f2c9be4402e0a94c8168b02e94f6af8">
  <xsd:schema xmlns:xsd="http://www.w3.org/2001/XMLSchema" xmlns:xs="http://www.w3.org/2001/XMLSchema" xmlns:p="http://schemas.microsoft.com/office/2006/metadata/properties" xmlns:ns3="679739c2-fb82-4129-a96b-764f4e14a20c" targetNamespace="http://schemas.microsoft.com/office/2006/metadata/properties" ma:root="true" ma:fieldsID="31c1682ce3e3d95634fd7b61ae2726df" ns3:_="">
    <xsd:import namespace="679739c2-fb82-4129-a96b-764f4e14a2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739c2-fb82-4129-a96b-764f4e14a2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34620C-ED03-443E-BADF-4F13585898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B33AC4-802A-44E3-9E42-74B80CFC89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739c2-fb82-4129-a96b-764f4e14a2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AA6AE6-B168-42D4-9EE2-AAEB6DABF9E7}">
  <ds:schemaRefs>
    <ds:schemaRef ds:uri="http://schemas.microsoft.com/office/2006/documentManagement/types"/>
    <ds:schemaRef ds:uri="http://schemas.microsoft.com/office/infopath/2007/PartnerControls"/>
    <ds:schemaRef ds:uri="679739c2-fb82-4129-a96b-764f4e14a20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952</Words>
  <Application>Microsoft Office PowerPoint</Application>
  <PresentationFormat>Widescreen</PresentationFormat>
  <Paragraphs>168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Patsy Garcia</dc:creator>
  <cp:lastModifiedBy>Patsy Garcia</cp:lastModifiedBy>
  <cp:revision>112</cp:revision>
  <dcterms:created xsi:type="dcterms:W3CDTF">2021-04-12T21:10:16Z</dcterms:created>
  <dcterms:modified xsi:type="dcterms:W3CDTF">2022-11-22T00:05:20Z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0x01010083E17CBBB3CE03458D71E9B142210BEE</vt:lpwstr>
  </property>
</Properties>
</file>