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  <p:sldMasterId id="2147483674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7" r:id="rId6"/>
    <p:sldId id="258" r:id="rId7"/>
    <p:sldId id="260" r:id="rId8"/>
    <p:sldId id="262" r:id="rId9"/>
    <p:sldId id="264" r:id="rId10"/>
    <p:sldId id="266" r:id="rId11"/>
    <p:sldId id="268" r:id="rId12"/>
    <p:sldId id="270" r:id="rId13"/>
    <p:sldId id="271" r:id="rId14"/>
    <p:sldId id="274" r:id="rId15"/>
    <p:sldId id="276" r:id="rId16"/>
    <p:sldId id="278" r:id="rId17"/>
    <p:sldId id="280" r:id="rId18"/>
    <p:sldId id="282" r:id="rId19"/>
    <p:sldId id="284" r:id="rId20"/>
    <p:sldId id="286" r:id="rId21"/>
    <p:sldId id="288" r:id="rId22"/>
    <p:sldId id="290" r:id="rId23"/>
    <p:sldId id="292" r:id="rId24"/>
    <p:sldId id="294" r:id="rId25"/>
    <p:sldId id="296" r:id="rId26"/>
    <p:sldId id="298" r:id="rId27"/>
    <p:sldId id="300" r:id="rId28"/>
    <p:sldId id="302" r:id="rId29"/>
    <p:sldId id="304" r:id="rId30"/>
    <p:sldId id="306" r:id="rId31"/>
    <p:sldId id="308" r:id="rId32"/>
    <p:sldId id="310" r:id="rId33"/>
    <p:sldId id="312" r:id="rId34"/>
    <p:sldId id="314" r:id="rId35"/>
    <p:sldId id="316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72" y="612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September 27,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37D1D7B-70B5-9D4F-A9E5-525C1090DAAC}" type="datetime4">
              <a:rPr lang="en-US" smtClean="0"/>
              <a:t>September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6494" y="2833815"/>
            <a:ext cx="8071960" cy="895523"/>
          </a:xfrm>
        </p:spPr>
        <p:txBody>
          <a:bodyPr>
            <a:normAutofit fontScale="92500"/>
          </a:bodyPr>
          <a:lstStyle/>
          <a:p>
            <a:pPr algn="ctr"/>
            <a:r>
              <a:rPr dirty="0">
                <a:solidFill>
                  <a:schemeClr val="accent1"/>
                </a:solidFill>
              </a:rPr>
              <a:t>2016 Bakersfield College Services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dirty="0">
                <a:solidFill>
                  <a:schemeClr val="tx1"/>
                </a:solidFill>
              </a:rPr>
              <a:t>Tuesday, September 13,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12" y="329781"/>
            <a:ext cx="6894576" cy="23256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17709"/>
            <a:ext cx="7549978" cy="1000345"/>
          </a:xfrm>
        </p:spPr>
        <p:txBody>
          <a:bodyPr>
            <a:normAutofit fontScale="90000"/>
          </a:bodyPr>
          <a:lstStyle/>
          <a:p>
            <a:r>
              <a:rPr sz="2000" dirty="0"/>
              <a:t>Q7: Do you agree that the District Business Services office on the BC campus (facilitate procurement processes, ticketing for events) has provided effective service to you?</a:t>
            </a:r>
          </a:p>
        </p:txBody>
      </p:sp>
      <p:pic>
        <p:nvPicPr>
          <p:cNvPr id="4" name="Picture 3" descr="table9434570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9071"/>
          </a:xfrm>
          <a:prstGeom prst="rect">
            <a:avLst/>
          </a:prstGeom>
        </p:spPr>
      </p:pic>
      <p:pic>
        <p:nvPicPr>
          <p:cNvPr id="6" name="Picture 5" descr="chart94346589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01615"/>
            <a:ext cx="7554098" cy="32291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854" y="300400"/>
            <a:ext cx="7444946" cy="762281"/>
          </a:xfrm>
        </p:spPr>
        <p:txBody>
          <a:bodyPr>
            <a:normAutofit/>
          </a:bodyPr>
          <a:lstStyle/>
          <a:p>
            <a:r>
              <a:rPr sz="2000" dirty="0"/>
              <a:t>Q9: Do you agree that Event Scheduling (Meetings, Campus Events) has provided effective service to you?</a:t>
            </a:r>
          </a:p>
        </p:txBody>
      </p:sp>
      <p:pic>
        <p:nvPicPr>
          <p:cNvPr id="4" name="Picture 3" descr="chart94346711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53" y="1062681"/>
            <a:ext cx="7525265" cy="34763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2762"/>
            <a:ext cx="7543800" cy="665206"/>
          </a:xfrm>
        </p:spPr>
        <p:txBody>
          <a:bodyPr>
            <a:normAutofit fontScale="90000"/>
          </a:bodyPr>
          <a:lstStyle/>
          <a:p>
            <a:r>
              <a:rPr sz="2000" dirty="0"/>
              <a:t>Q10: Do you agree that the Facilities/Construction office (Major capital outlay projects) has provided effective service to you?</a:t>
            </a:r>
          </a:p>
        </p:txBody>
      </p:sp>
      <p:pic>
        <p:nvPicPr>
          <p:cNvPr id="4" name="Picture 3" descr="chart94346768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27" y="1037967"/>
            <a:ext cx="7262322" cy="35010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8638"/>
            <a:ext cx="7543800" cy="688140"/>
          </a:xfrm>
        </p:spPr>
        <p:txBody>
          <a:bodyPr>
            <a:normAutofit fontScale="90000"/>
          </a:bodyPr>
          <a:lstStyle/>
          <a:p>
            <a:r>
              <a:rPr sz="2000" dirty="0"/>
              <a:t>Q11: Do you agree that Financial Aid (Scholarship process and student grants) has provided effective service to you?</a:t>
            </a:r>
          </a:p>
        </p:txBody>
      </p:sp>
      <p:pic>
        <p:nvPicPr>
          <p:cNvPr id="4" name="Picture 3" descr="chart94346836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36" y="996778"/>
            <a:ext cx="7478564" cy="34928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02" y="356287"/>
            <a:ext cx="7477898" cy="739345"/>
          </a:xfrm>
        </p:spPr>
        <p:txBody>
          <a:bodyPr>
            <a:normAutofit/>
          </a:bodyPr>
          <a:lstStyle/>
          <a:p>
            <a:r>
              <a:rPr sz="2000" dirty="0"/>
              <a:t>Q12: Do you agree that Food Service (Cafeteria, Special Events) has provided effective service to you?</a:t>
            </a:r>
          </a:p>
        </p:txBody>
      </p:sp>
      <p:pic>
        <p:nvPicPr>
          <p:cNvPr id="4" name="Picture 3" descr="chart94347015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77" y="1193691"/>
            <a:ext cx="7287034" cy="337830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341"/>
            <a:ext cx="7543800" cy="657248"/>
          </a:xfrm>
        </p:spPr>
        <p:txBody>
          <a:bodyPr>
            <a:normAutofit fontScale="90000"/>
          </a:bodyPr>
          <a:lstStyle/>
          <a:p>
            <a:r>
              <a:rPr sz="2000" dirty="0"/>
              <a:t>Q13: Do you agree that the Foundation (Donor contributions, account management) has provided effective service to you?</a:t>
            </a:r>
          </a:p>
        </p:txBody>
      </p:sp>
      <p:pic>
        <p:nvPicPr>
          <p:cNvPr id="4" name="Picture 3" descr="chart94347078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91" y="955589"/>
            <a:ext cx="7443552" cy="35505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341"/>
            <a:ext cx="7543800" cy="690200"/>
          </a:xfrm>
        </p:spPr>
        <p:txBody>
          <a:bodyPr>
            <a:normAutofit fontScale="90000"/>
          </a:bodyPr>
          <a:lstStyle/>
          <a:p>
            <a:r>
              <a:rPr sz="2000"/>
              <a:t>Q14: Do you agree that the Health and Wellness Center has provided effective service to you?</a:t>
            </a:r>
          </a:p>
        </p:txBody>
      </p:sp>
      <p:pic>
        <p:nvPicPr>
          <p:cNvPr id="4" name="Picture 3" descr="chart9434714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14" y="988541"/>
            <a:ext cx="7396185" cy="35422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92163"/>
            <a:ext cx="7533503" cy="432767"/>
          </a:xfrm>
        </p:spPr>
        <p:txBody>
          <a:bodyPr>
            <a:normAutofit fontScale="90000"/>
          </a:bodyPr>
          <a:lstStyle/>
          <a:p>
            <a:r>
              <a:rPr sz="2000" dirty="0"/>
              <a:t>Q15: Do you agree that the Library has provided effective service to you?</a:t>
            </a:r>
          </a:p>
        </p:txBody>
      </p:sp>
      <p:pic>
        <p:nvPicPr>
          <p:cNvPr id="4" name="Picture 3" descr="chart9434718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8" y="897129"/>
            <a:ext cx="7533503" cy="359249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886832"/>
          </a:xfrm>
        </p:spPr>
        <p:txBody>
          <a:bodyPr>
            <a:noAutofit/>
          </a:bodyPr>
          <a:lstStyle/>
          <a:p>
            <a:r>
              <a:rPr sz="2000" dirty="0"/>
              <a:t>Q16: Do you agree that Maintenance &amp; Operations (Cleanliness, maintenance, work orders, repairs) has provided effective service to you?</a:t>
            </a:r>
          </a:p>
        </p:txBody>
      </p:sp>
      <p:pic>
        <p:nvPicPr>
          <p:cNvPr id="4" name="Picture 3" descr="chart9434723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30" y="1267832"/>
            <a:ext cx="7756592" cy="32465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642" y="298341"/>
            <a:ext cx="7499158" cy="665486"/>
          </a:xfrm>
        </p:spPr>
        <p:txBody>
          <a:bodyPr>
            <a:normAutofit fontScale="90000"/>
          </a:bodyPr>
          <a:lstStyle/>
          <a:p>
            <a:r>
              <a:rPr sz="2000"/>
              <a:t>Q17: Do you agree that Mail Service (Letters, interoffice) has provided effective service to you?</a:t>
            </a:r>
          </a:p>
        </p:txBody>
      </p:sp>
      <p:pic>
        <p:nvPicPr>
          <p:cNvPr id="4" name="Picture 3" descr="chart9434731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42" y="963827"/>
            <a:ext cx="7499158" cy="35175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Date Created: Wednesday, April 13, 2016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928" y="341194"/>
            <a:ext cx="8229600" cy="857250"/>
          </a:xfrm>
        </p:spPr>
        <p:txBody>
          <a:bodyPr/>
          <a:lstStyle/>
          <a:p>
            <a:r>
              <a:rPr dirty="0"/>
              <a:t>191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78928" y="1057950"/>
            <a:ext cx="3859212" cy="280987"/>
          </a:xfrm>
        </p:spPr>
        <p:txBody>
          <a:bodyPr/>
          <a:lstStyle/>
          <a:p>
            <a:r>
              <a:rPr dirty="0"/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191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12" y="1408938"/>
            <a:ext cx="6894576" cy="23256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77" y="298341"/>
            <a:ext cx="7459363" cy="665486"/>
          </a:xfrm>
        </p:spPr>
        <p:txBody>
          <a:bodyPr>
            <a:normAutofit fontScale="90000"/>
          </a:bodyPr>
          <a:lstStyle/>
          <a:p>
            <a:r>
              <a:rPr sz="2000" dirty="0"/>
              <a:t>Q18: Do you agree that Marketing &amp; Public Relations (Web, Graphic Design, Media Public Relations) has provided effective service to you?</a:t>
            </a:r>
          </a:p>
        </p:txBody>
      </p:sp>
      <p:pic>
        <p:nvPicPr>
          <p:cNvPr id="4" name="Picture 3" descr="chart9434736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76" y="963827"/>
            <a:ext cx="7459363" cy="35752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341"/>
            <a:ext cx="7543800" cy="731389"/>
          </a:xfrm>
        </p:spPr>
        <p:txBody>
          <a:bodyPr>
            <a:normAutofit/>
          </a:bodyPr>
          <a:lstStyle/>
          <a:p>
            <a:r>
              <a:rPr sz="2000" dirty="0"/>
              <a:t>Q19: Do you agree that Media Services (Audio visual support) has provided effective service to you?</a:t>
            </a:r>
          </a:p>
        </p:txBody>
      </p:sp>
      <p:pic>
        <p:nvPicPr>
          <p:cNvPr id="4" name="Picture 3" descr="chart9434739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29730"/>
            <a:ext cx="7673546" cy="358345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99605"/>
            <a:ext cx="7615881" cy="771314"/>
          </a:xfrm>
        </p:spPr>
        <p:txBody>
          <a:bodyPr>
            <a:normAutofit/>
          </a:bodyPr>
          <a:lstStyle/>
          <a:p>
            <a:r>
              <a:rPr sz="2000" dirty="0"/>
              <a:t>Q20: Do you agree that Outreach (Community engagement) has provided effective service to you?</a:t>
            </a:r>
          </a:p>
        </p:txBody>
      </p:sp>
      <p:pic>
        <p:nvPicPr>
          <p:cNvPr id="4" name="Picture 3" descr="chart9434748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49" y="1136026"/>
            <a:ext cx="7418840" cy="337830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3335"/>
            <a:ext cx="7543800" cy="599303"/>
          </a:xfrm>
        </p:spPr>
        <p:txBody>
          <a:bodyPr>
            <a:normAutofit fontScale="90000"/>
          </a:bodyPr>
          <a:lstStyle/>
          <a:p>
            <a:r>
              <a:rPr sz="2000" dirty="0"/>
              <a:t>Q21: Do you agree that the President's Office support staff have provided effective service to you?</a:t>
            </a:r>
          </a:p>
        </p:txBody>
      </p:sp>
      <p:pic>
        <p:nvPicPr>
          <p:cNvPr id="4" name="Picture 3" descr="chart9434751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3051"/>
            <a:ext cx="7543800" cy="367304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341"/>
            <a:ext cx="7549978" cy="706675"/>
          </a:xfrm>
        </p:spPr>
        <p:txBody>
          <a:bodyPr>
            <a:normAutofit/>
          </a:bodyPr>
          <a:lstStyle/>
          <a:p>
            <a:r>
              <a:rPr sz="2000" dirty="0"/>
              <a:t>Q22: Do you agree that the Print Shop (Campus printing) has provided effective service to you?</a:t>
            </a:r>
          </a:p>
        </p:txBody>
      </p:sp>
      <p:pic>
        <p:nvPicPr>
          <p:cNvPr id="4" name="Picture 3" descr="chart9434755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12" y="1005016"/>
            <a:ext cx="7468266" cy="359169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4261"/>
            <a:ext cx="7543800" cy="525443"/>
          </a:xfrm>
        </p:spPr>
        <p:txBody>
          <a:bodyPr>
            <a:normAutofit fontScale="90000"/>
          </a:bodyPr>
          <a:lstStyle/>
          <a:p>
            <a:r>
              <a:rPr sz="2000" dirty="0"/>
              <a:t>Q23: Do you agree that Public Safety (Parking, Security) has provided effective service to you?</a:t>
            </a:r>
          </a:p>
        </p:txBody>
      </p:sp>
      <p:pic>
        <p:nvPicPr>
          <p:cNvPr id="4" name="Picture 3" descr="chart9434758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99703"/>
            <a:ext cx="7543800" cy="36393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4524"/>
            <a:ext cx="7543800" cy="640492"/>
          </a:xfrm>
        </p:spPr>
        <p:txBody>
          <a:bodyPr>
            <a:normAutofit fontScale="90000"/>
          </a:bodyPr>
          <a:lstStyle/>
          <a:p>
            <a:r>
              <a:rPr sz="2000" dirty="0"/>
              <a:t>Q24: Do you agree that Shipping &amp; Receiving (FedEx and other large packages/items) has provided effective service to you?</a:t>
            </a:r>
          </a:p>
        </p:txBody>
      </p:sp>
      <p:pic>
        <p:nvPicPr>
          <p:cNvPr id="4" name="Picture 3" descr="chart9434761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88" y="1005016"/>
            <a:ext cx="7445612" cy="349284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308638"/>
            <a:ext cx="7615881" cy="671665"/>
          </a:xfrm>
        </p:spPr>
        <p:txBody>
          <a:bodyPr>
            <a:normAutofit fontScale="90000"/>
          </a:bodyPr>
          <a:lstStyle/>
          <a:p>
            <a:r>
              <a:rPr sz="2000" dirty="0"/>
              <a:t>Q25: Do you agree that Technology Support (Local Network, </a:t>
            </a:r>
            <a:r>
              <a:rPr sz="2000" dirty="0" err="1"/>
              <a:t>WiFi</a:t>
            </a:r>
            <a:r>
              <a:rPr sz="2000" dirty="0"/>
              <a:t>, Lab Support) has provided effective service to you?</a:t>
            </a:r>
          </a:p>
        </p:txBody>
      </p:sp>
      <p:pic>
        <p:nvPicPr>
          <p:cNvPr id="4" name="Picture 3" descr="chart94347647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14" y="980303"/>
            <a:ext cx="7396185" cy="353403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341"/>
            <a:ext cx="7543800" cy="657248"/>
          </a:xfrm>
        </p:spPr>
        <p:txBody>
          <a:bodyPr>
            <a:normAutofit fontScale="90000"/>
          </a:bodyPr>
          <a:lstStyle/>
          <a:p>
            <a:r>
              <a:rPr sz="2000" dirty="0"/>
              <a:t>Q26: Do you agree that this Dean's or Director's Office support staff have provided effective service to you?</a:t>
            </a:r>
          </a:p>
        </p:txBody>
      </p:sp>
      <p:pic>
        <p:nvPicPr>
          <p:cNvPr id="4" name="Picture 3" descr="chart94347978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984" y="724929"/>
            <a:ext cx="4613976" cy="184093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341"/>
            <a:ext cx="6781800" cy="467778"/>
          </a:xfrm>
        </p:spPr>
        <p:txBody>
          <a:bodyPr>
            <a:normAutofit/>
          </a:bodyPr>
          <a:lstStyle/>
          <a:p>
            <a:r>
              <a:rPr sz="2000" dirty="0"/>
              <a:t>Q27: How would you describe your position?</a:t>
            </a:r>
          </a:p>
        </p:txBody>
      </p:sp>
      <p:pic>
        <p:nvPicPr>
          <p:cNvPr id="4" name="Picture 3" descr="chart95075664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33" y="766119"/>
            <a:ext cx="7441153" cy="36328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95416"/>
            <a:ext cx="6781800" cy="757366"/>
          </a:xfrm>
        </p:spPr>
        <p:txBody>
          <a:bodyPr>
            <a:noAutofit/>
          </a:bodyPr>
          <a:lstStyle/>
          <a:p>
            <a:r>
              <a:rPr sz="2000" dirty="0"/>
              <a:t>Q1: Do you agree that Academic Instructional Technology (Moodle, </a:t>
            </a:r>
            <a:r>
              <a:rPr sz="2000" dirty="0" err="1"/>
              <a:t>etc</a:t>
            </a:r>
            <a:r>
              <a:rPr sz="2000" dirty="0"/>
              <a:t>) has provided effective service to you?</a:t>
            </a:r>
          </a:p>
        </p:txBody>
      </p:sp>
      <p:pic>
        <p:nvPicPr>
          <p:cNvPr id="4" name="Picture 3" descr="chart9434570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04" y="1152782"/>
            <a:ext cx="7719295" cy="336155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316876"/>
            <a:ext cx="7525265" cy="523383"/>
          </a:xfrm>
        </p:spPr>
        <p:txBody>
          <a:bodyPr>
            <a:normAutofit/>
          </a:bodyPr>
          <a:lstStyle/>
          <a:p>
            <a:r>
              <a:rPr sz="2000" dirty="0"/>
              <a:t>Q28: How long have you worked for Bakersfield College?</a:t>
            </a:r>
          </a:p>
        </p:txBody>
      </p:sp>
      <p:pic>
        <p:nvPicPr>
          <p:cNvPr id="4" name="Picture 3" descr="chart9507585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8" y="913605"/>
            <a:ext cx="7394126" cy="371928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8638"/>
            <a:ext cx="7543800" cy="597524"/>
          </a:xfrm>
        </p:spPr>
        <p:txBody>
          <a:bodyPr>
            <a:normAutofit/>
          </a:bodyPr>
          <a:lstStyle/>
          <a:p>
            <a:r>
              <a:rPr sz="2000" dirty="0"/>
              <a:t>Q29: Are you a member of any </a:t>
            </a:r>
            <a:r>
              <a:rPr sz="2000" dirty="0" err="1"/>
              <a:t>collegewide</a:t>
            </a:r>
            <a:r>
              <a:rPr sz="2000" dirty="0"/>
              <a:t> committees or councils?</a:t>
            </a:r>
          </a:p>
        </p:txBody>
      </p:sp>
      <p:pic>
        <p:nvPicPr>
          <p:cNvPr id="4" name="Picture 3" descr="chart95075966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5" y="906162"/>
            <a:ext cx="7809665" cy="328689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0400"/>
            <a:ext cx="6781800" cy="506908"/>
          </a:xfrm>
        </p:spPr>
        <p:txBody>
          <a:bodyPr>
            <a:normAutofit/>
          </a:bodyPr>
          <a:lstStyle/>
          <a:p>
            <a:r>
              <a:rPr sz="2000"/>
              <a:t>Q30: What is your primary work location?</a:t>
            </a:r>
          </a:p>
        </p:txBody>
      </p:sp>
      <p:pic>
        <p:nvPicPr>
          <p:cNvPr id="4" name="Picture 3" descr="chart9507600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17" y="1112109"/>
            <a:ext cx="8142409" cy="34269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781800" cy="541638"/>
          </a:xfrm>
        </p:spPr>
        <p:txBody>
          <a:bodyPr>
            <a:noAutofit/>
          </a:bodyPr>
          <a:lstStyle/>
          <a:p>
            <a:r>
              <a:rPr sz="2000" dirty="0"/>
              <a:t>Q2: Do you agree that Admissions &amp; Records has provided effective service to you?</a:t>
            </a:r>
          </a:p>
        </p:txBody>
      </p:sp>
      <p:pic>
        <p:nvPicPr>
          <p:cNvPr id="4" name="Picture 3" descr="chart9434591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30" y="913604"/>
            <a:ext cx="7633024" cy="35842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339811"/>
            <a:ext cx="7500551" cy="978243"/>
          </a:xfrm>
        </p:spPr>
        <p:txBody>
          <a:bodyPr>
            <a:noAutofit/>
          </a:bodyPr>
          <a:lstStyle/>
          <a:p>
            <a:r>
              <a:rPr sz="2000" dirty="0"/>
              <a:t>Q3: Do you agree that the Assessment Center (Placement Testing and Accommodations) has provided effective service to you?</a:t>
            </a:r>
          </a:p>
        </p:txBody>
      </p:sp>
      <p:pic>
        <p:nvPicPr>
          <p:cNvPr id="4" name="Picture 3" descr="chart94346025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73" y="1292545"/>
            <a:ext cx="7863683" cy="32629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9811"/>
            <a:ext cx="7566454" cy="764059"/>
          </a:xfrm>
        </p:spPr>
        <p:txBody>
          <a:bodyPr>
            <a:normAutofit/>
          </a:bodyPr>
          <a:lstStyle/>
          <a:p>
            <a:r>
              <a:rPr sz="2000" dirty="0"/>
              <a:t>Q4: Do you agree that the Bookstore has provided effective service to you?</a:t>
            </a:r>
          </a:p>
        </p:txBody>
      </p:sp>
      <p:pic>
        <p:nvPicPr>
          <p:cNvPr id="4" name="Picture 3" descr="chart94346089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03870"/>
            <a:ext cx="7475838" cy="34763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1573"/>
            <a:ext cx="7549978" cy="747584"/>
          </a:xfrm>
        </p:spPr>
        <p:txBody>
          <a:bodyPr>
            <a:normAutofit/>
          </a:bodyPr>
          <a:lstStyle/>
          <a:p>
            <a:r>
              <a:rPr sz="2000" dirty="0"/>
              <a:t>Q5: Do you agree that the Budget &amp; Finance office has provided effective service to you?</a:t>
            </a:r>
          </a:p>
        </p:txBody>
      </p:sp>
      <p:pic>
        <p:nvPicPr>
          <p:cNvPr id="4" name="Picture 3" descr="chart9434624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34" y="1076583"/>
            <a:ext cx="7484743" cy="34871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56" y="372763"/>
            <a:ext cx="7531443" cy="722870"/>
          </a:xfrm>
        </p:spPr>
        <p:txBody>
          <a:bodyPr>
            <a:normAutofit/>
          </a:bodyPr>
          <a:lstStyle/>
          <a:p>
            <a:r>
              <a:rPr sz="2000" dirty="0"/>
              <a:t>Q6: Do you agree that the Child Development Center (Child Care) has provided effective service to you?</a:t>
            </a:r>
          </a:p>
        </p:txBody>
      </p:sp>
      <p:pic>
        <p:nvPicPr>
          <p:cNvPr id="4" name="Picture 3" descr="chart9434638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79" y="1095633"/>
            <a:ext cx="7643320" cy="34269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364525"/>
            <a:ext cx="7533503" cy="945292"/>
          </a:xfrm>
        </p:spPr>
        <p:txBody>
          <a:bodyPr>
            <a:normAutofit fontScale="90000"/>
          </a:bodyPr>
          <a:lstStyle/>
          <a:p>
            <a:r>
              <a:rPr sz="2000" dirty="0"/>
              <a:t>Q7: Do you agree that the District Business Services office on the BC campus (facilitate procurement processes, ticketing for events) has provided effective service to you?</a:t>
            </a:r>
          </a:p>
        </p:txBody>
      </p:sp>
      <p:pic>
        <p:nvPicPr>
          <p:cNvPr id="4" name="Picture 3" descr="chart94346547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12" y="1309817"/>
            <a:ext cx="7451790" cy="3212756"/>
          </a:xfrm>
          <a:prstGeom prst="rect">
            <a:avLst/>
          </a:prstGeom>
        </p:spPr>
      </p:pic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335</TotalTime>
  <Words>621</Words>
  <Application>Microsoft Office PowerPoint</Application>
  <PresentationFormat>On-screen Show (16:9)</PresentationFormat>
  <Paragraphs>36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SM-template-20140529</vt:lpstr>
      <vt:lpstr>Data slides</vt:lpstr>
      <vt:lpstr>Response Summary</vt:lpstr>
      <vt:lpstr>NewsPrint</vt:lpstr>
      <vt:lpstr>PowerPoint Presentation</vt:lpstr>
      <vt:lpstr>191</vt:lpstr>
      <vt:lpstr>Q1: Do you agree that Academic Instructional Technology (Moodle, etc) has provided effective service to you?</vt:lpstr>
      <vt:lpstr>Q2: Do you agree that Admissions &amp; Records has provided effective service to you?</vt:lpstr>
      <vt:lpstr>Q3: Do you agree that the Assessment Center (Placement Testing and Accommodations) has provided effective service to you?</vt:lpstr>
      <vt:lpstr>Q4: Do you agree that the Bookstore has provided effective service to you?</vt:lpstr>
      <vt:lpstr>Q5: Do you agree that the Budget &amp; Finance office has provided effective service to you?</vt:lpstr>
      <vt:lpstr>Q6: Do you agree that the Child Development Center (Child Care) has provided effective service to you?</vt:lpstr>
      <vt:lpstr>Q7: Do you agree that the District Business Services office on the BC campus (facilitate procurement processes, ticketing for events) has provided effective service to you?</vt:lpstr>
      <vt:lpstr>Q7: Do you agree that the District Business Services office on the BC campus (facilitate procurement processes, ticketing for events) has provided effective service to you?</vt:lpstr>
      <vt:lpstr>Q9: Do you agree that Event Scheduling (Meetings, Campus Events) has provided effective service to you?</vt:lpstr>
      <vt:lpstr>Q10: Do you agree that the Facilities/Construction office (Major capital outlay projects) has provided effective service to you?</vt:lpstr>
      <vt:lpstr>Q11: Do you agree that Financial Aid (Scholarship process and student grants) has provided effective service to you?</vt:lpstr>
      <vt:lpstr>Q12: Do you agree that Food Service (Cafeteria, Special Events) has provided effective service to you?</vt:lpstr>
      <vt:lpstr>Q13: Do you agree that the Foundation (Donor contributions, account management) has provided effective service to you?</vt:lpstr>
      <vt:lpstr>Q14: Do you agree that the Health and Wellness Center has provided effective service to you?</vt:lpstr>
      <vt:lpstr>Q15: Do you agree that the Library has provided effective service to you?</vt:lpstr>
      <vt:lpstr>Q16: Do you agree that Maintenance &amp; Operations (Cleanliness, maintenance, work orders, repairs) has provided effective service to you?</vt:lpstr>
      <vt:lpstr>Q17: Do you agree that Mail Service (Letters, interoffice) has provided effective service to you?</vt:lpstr>
      <vt:lpstr>Q18: Do you agree that Marketing &amp; Public Relations (Web, Graphic Design, Media Public Relations) has provided effective service to you?</vt:lpstr>
      <vt:lpstr>Q19: Do you agree that Media Services (Audio visual support) has provided effective service to you?</vt:lpstr>
      <vt:lpstr>Q20: Do you agree that Outreach (Community engagement) has provided effective service to you?</vt:lpstr>
      <vt:lpstr>Q21: Do you agree that the President's Office support staff have provided effective service to you?</vt:lpstr>
      <vt:lpstr>Q22: Do you agree that the Print Shop (Campus printing) has provided effective service to you?</vt:lpstr>
      <vt:lpstr>Q23: Do you agree that Public Safety (Parking, Security) has provided effective service to you?</vt:lpstr>
      <vt:lpstr>Q24: Do you agree that Shipping &amp; Receiving (FedEx and other large packages/items) has provided effective service to you?</vt:lpstr>
      <vt:lpstr>Q25: Do you agree that Technology Support (Local Network, WiFi, Lab Support) has provided effective service to you?</vt:lpstr>
      <vt:lpstr>Q26: Do you agree that this Dean's or Director's Office support staff have provided effective service to you?</vt:lpstr>
      <vt:lpstr>Q27: How would you describe your position?</vt:lpstr>
      <vt:lpstr>Q28: How long have you worked for Bakersfield College?</vt:lpstr>
      <vt:lpstr>Q29: Are you a member of any collegewide committees or councils?</vt:lpstr>
      <vt:lpstr>Q30: What is your primary work location?</vt:lpstr>
    </vt:vector>
  </TitlesOfParts>
  <Company>SurveyMonkey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Kate Pluta</cp:lastModifiedBy>
  <cp:revision>47</cp:revision>
  <dcterms:created xsi:type="dcterms:W3CDTF">2014-01-30T23:18:11Z</dcterms:created>
  <dcterms:modified xsi:type="dcterms:W3CDTF">2016-09-27T21:17:47Z</dcterms:modified>
</cp:coreProperties>
</file>