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15"/>
  </p:notesMasterIdLst>
  <p:handoutMasterIdLst>
    <p:handoutMasterId r:id="rId16"/>
  </p:handoutMasterIdLst>
  <p:sldIdLst>
    <p:sldId id="271" r:id="rId5"/>
    <p:sldId id="273" r:id="rId6"/>
    <p:sldId id="272" r:id="rId7"/>
    <p:sldId id="278" r:id="rId8"/>
    <p:sldId id="279" r:id="rId9"/>
    <p:sldId id="275" r:id="rId10"/>
    <p:sldId id="274" r:id="rId11"/>
    <p:sldId id="276" r:id="rId12"/>
    <p:sldId id="277" r:id="rId13"/>
    <p:sldId id="280" r:id="rId14"/>
  </p:sldIdLst>
  <p:sldSz cx="18288000" cy="10287000"/>
  <p:notesSz cx="6858000" cy="9144000"/>
  <p:embeddedFontLst>
    <p:embeddedFont>
      <p:font typeface="Proxima Nova Rg" panose="02000506030000020004" charset="0"/>
      <p:regular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00B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E9BF56-D5FF-4B82-8A3E-707B300241D6}" v="3" dt="2026-01-21T22:01:39.1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6150" autoAdjust="0"/>
  </p:normalViewPr>
  <p:slideViewPr>
    <p:cSldViewPr>
      <p:cViewPr varScale="1">
        <p:scale>
          <a:sx n="56" d="100"/>
          <a:sy n="56" d="100"/>
        </p:scale>
        <p:origin x="165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97" d="100"/>
          <a:sy n="97" d="100"/>
        </p:scale>
        <p:origin x="3976"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1.fntdata"/><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FF63799-AB1A-24C4-AB87-942D9873846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08FCA96-E43E-791D-C5EF-40A9E083055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9C9B4C-5464-0647-A2EF-3692E625DD0B}" type="datetimeFigureOut">
              <a:rPr lang="en-US" smtClean="0"/>
              <a:t>1/27/2026</a:t>
            </a:fld>
            <a:endParaRPr lang="en-US"/>
          </a:p>
        </p:txBody>
      </p:sp>
      <p:sp>
        <p:nvSpPr>
          <p:cNvPr id="4" name="Footer Placeholder 3">
            <a:extLst>
              <a:ext uri="{FF2B5EF4-FFF2-40B4-BE49-F238E27FC236}">
                <a16:creationId xmlns:a16="http://schemas.microsoft.com/office/drawing/2014/main" id="{3EA4CC01-0036-A95A-E9C5-50F9216E5B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231F464-E069-F359-F2A3-E8C1B795181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87F4F34-8419-EF44-97E7-E84C3C990ACD}" type="slidenum">
              <a:rPr lang="en-US" smtClean="0"/>
              <a:t>‹#›</a:t>
            </a:fld>
            <a:endParaRPr lang="en-US"/>
          </a:p>
        </p:txBody>
      </p:sp>
    </p:spTree>
    <p:extLst>
      <p:ext uri="{BB962C8B-B14F-4D97-AF65-F5344CB8AC3E}">
        <p14:creationId xmlns:p14="http://schemas.microsoft.com/office/powerpoint/2010/main" val="2433327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2FBFA5-5D9B-9842-A238-04756EE137DE}" type="datetimeFigureOut">
              <a:rPr lang="en-US" smtClean="0"/>
              <a:t>1/27/2026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05AF03-8E8D-504D-A0A9-96CAA868E3EE}" type="slidenum">
              <a:rPr lang="en-US" smtClean="0"/>
              <a:t>‹#›</a:t>
            </a:fld>
            <a:endParaRPr lang="en-US"/>
          </a:p>
        </p:txBody>
      </p:sp>
    </p:spTree>
    <p:extLst>
      <p:ext uri="{BB962C8B-B14F-4D97-AF65-F5344CB8AC3E}">
        <p14:creationId xmlns:p14="http://schemas.microsoft.com/office/powerpoint/2010/main" val="486016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05AF03-8E8D-504D-A0A9-96CAA868E3EE}" type="slidenum">
              <a:rPr lang="en-US" smtClean="0"/>
              <a:t>1</a:t>
            </a:fld>
            <a:endParaRPr lang="en-US"/>
          </a:p>
        </p:txBody>
      </p:sp>
    </p:spTree>
    <p:extLst>
      <p:ext uri="{BB962C8B-B14F-4D97-AF65-F5344CB8AC3E}">
        <p14:creationId xmlns:p14="http://schemas.microsoft.com/office/powerpoint/2010/main" val="2634278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05AF03-8E8D-504D-A0A9-96CAA868E3EE}" type="slidenum">
              <a:rPr lang="en-US" smtClean="0"/>
              <a:t>3</a:t>
            </a:fld>
            <a:endParaRPr lang="en-US"/>
          </a:p>
        </p:txBody>
      </p:sp>
    </p:spTree>
    <p:extLst>
      <p:ext uri="{BB962C8B-B14F-4D97-AF65-F5344CB8AC3E}">
        <p14:creationId xmlns:p14="http://schemas.microsoft.com/office/powerpoint/2010/main" val="10314310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Accreditation standards align with state and federal regulations - ALL online instruction must meet RSI </a:t>
            </a:r>
          </a:p>
          <a:p>
            <a:endParaRPr lang="en-US" dirty="0"/>
          </a:p>
        </p:txBody>
      </p:sp>
      <p:sp>
        <p:nvSpPr>
          <p:cNvPr id="4" name="Slide Number Placeholder 3"/>
          <p:cNvSpPr>
            <a:spLocks noGrp="1"/>
          </p:cNvSpPr>
          <p:nvPr>
            <p:ph type="sldNum" sz="quarter" idx="5"/>
          </p:nvPr>
        </p:nvSpPr>
        <p:spPr/>
        <p:txBody>
          <a:bodyPr/>
          <a:lstStyle/>
          <a:p>
            <a:fld id="{3D05AF03-8E8D-504D-A0A9-96CAA868E3EE}" type="slidenum">
              <a:rPr lang="en-US" smtClean="0"/>
              <a:t>4</a:t>
            </a:fld>
            <a:endParaRPr lang="en-US"/>
          </a:p>
        </p:txBody>
      </p:sp>
    </p:spTree>
    <p:extLst>
      <p:ext uri="{BB962C8B-B14F-4D97-AF65-F5344CB8AC3E}">
        <p14:creationId xmlns:p14="http://schemas.microsoft.com/office/powerpoint/2010/main" val="798457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05AF03-8E8D-504D-A0A9-96CAA868E3EE}" type="slidenum">
              <a:rPr lang="en-US" smtClean="0"/>
              <a:t>5</a:t>
            </a:fld>
            <a:endParaRPr lang="en-US"/>
          </a:p>
        </p:txBody>
      </p:sp>
    </p:spTree>
    <p:extLst>
      <p:ext uri="{BB962C8B-B14F-4D97-AF65-F5344CB8AC3E}">
        <p14:creationId xmlns:p14="http://schemas.microsoft.com/office/powerpoint/2010/main" val="87257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review was a pilot and has tremendously helped AIQ with refining for the next review. </a:t>
            </a:r>
          </a:p>
          <a:p>
            <a:endParaRPr lang="en-US" dirty="0"/>
          </a:p>
        </p:txBody>
      </p:sp>
      <p:sp>
        <p:nvSpPr>
          <p:cNvPr id="4" name="Slide Number Placeholder 3"/>
          <p:cNvSpPr>
            <a:spLocks noGrp="1"/>
          </p:cNvSpPr>
          <p:nvPr>
            <p:ph type="sldNum" sz="quarter" idx="5"/>
          </p:nvPr>
        </p:nvSpPr>
        <p:spPr/>
        <p:txBody>
          <a:bodyPr/>
          <a:lstStyle/>
          <a:p>
            <a:fld id="{3D05AF03-8E8D-504D-A0A9-96CAA868E3EE}" type="slidenum">
              <a:rPr lang="en-US" smtClean="0"/>
              <a:t>7</a:t>
            </a:fld>
            <a:endParaRPr lang="en-US"/>
          </a:p>
        </p:txBody>
      </p:sp>
    </p:spTree>
    <p:extLst>
      <p:ext uri="{BB962C8B-B14F-4D97-AF65-F5344CB8AC3E}">
        <p14:creationId xmlns:p14="http://schemas.microsoft.com/office/powerpoint/2010/main" val="27938178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05AF03-8E8D-504D-A0A9-96CAA868E3EE}" type="slidenum">
              <a:rPr lang="en-US" smtClean="0"/>
              <a:t>8</a:t>
            </a:fld>
            <a:endParaRPr lang="en-US"/>
          </a:p>
        </p:txBody>
      </p:sp>
    </p:spTree>
    <p:extLst>
      <p:ext uri="{BB962C8B-B14F-4D97-AF65-F5344CB8AC3E}">
        <p14:creationId xmlns:p14="http://schemas.microsoft.com/office/powerpoint/2010/main" val="150189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05AF03-8E8D-504D-A0A9-96CAA868E3EE}" type="slidenum">
              <a:rPr lang="en-US" smtClean="0"/>
              <a:t>9</a:t>
            </a:fld>
            <a:endParaRPr lang="en-US"/>
          </a:p>
        </p:txBody>
      </p:sp>
    </p:spTree>
    <p:extLst>
      <p:ext uri="{BB962C8B-B14F-4D97-AF65-F5344CB8AC3E}">
        <p14:creationId xmlns:p14="http://schemas.microsoft.com/office/powerpoint/2010/main" val="27268790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Freeform 2">
            <a:extLst>
              <a:ext uri="{FF2B5EF4-FFF2-40B4-BE49-F238E27FC236}">
                <a16:creationId xmlns:a16="http://schemas.microsoft.com/office/drawing/2014/main" id="{19572FB3-D615-0F0A-D756-403263B6AFC2}"/>
              </a:ext>
            </a:extLst>
          </p:cNvPr>
          <p:cNvSpPr/>
          <p:nvPr userDrawn="1"/>
        </p:nvSpPr>
        <p:spPr>
          <a:xfrm>
            <a:off x="2309854" y="3009900"/>
            <a:ext cx="13668292" cy="3620579"/>
          </a:xfrm>
          <a:custGeom>
            <a:avLst/>
            <a:gdLst/>
            <a:ahLst/>
            <a:cxnLst/>
            <a:rect l="l" t="t" r="r" b="b"/>
            <a:pathLst>
              <a:path w="13668292" h="3620579">
                <a:moveTo>
                  <a:pt x="0" y="0"/>
                </a:moveTo>
                <a:lnTo>
                  <a:pt x="13668292" y="0"/>
                </a:lnTo>
                <a:lnTo>
                  <a:pt x="13668292" y="3620579"/>
                </a:lnTo>
                <a:lnTo>
                  <a:pt x="0" y="3620579"/>
                </a:lnTo>
                <a:lnTo>
                  <a:pt x="0" y="0"/>
                </a:lnTo>
                <a:close/>
              </a:path>
            </a:pathLst>
          </a:custGeom>
          <a:blipFill>
            <a:blip r:embed="rId2"/>
            <a:stretch>
              <a:fillRect/>
            </a:stretch>
          </a:blipFill>
        </p:spPr>
        <p:txBody>
          <a:bodyPr/>
          <a:lstStyle/>
          <a:p>
            <a:endParaRPr lang="en-US"/>
          </a:p>
        </p:txBody>
      </p:sp>
      <p:sp>
        <p:nvSpPr>
          <p:cNvPr id="10" name="Title 1">
            <a:extLst>
              <a:ext uri="{FF2B5EF4-FFF2-40B4-BE49-F238E27FC236}">
                <a16:creationId xmlns:a16="http://schemas.microsoft.com/office/drawing/2014/main" id="{FE625EF7-CD80-D850-A300-200567B789E9}"/>
              </a:ext>
            </a:extLst>
          </p:cNvPr>
          <p:cNvSpPr>
            <a:spLocks noGrp="1"/>
          </p:cNvSpPr>
          <p:nvPr>
            <p:ph type="title"/>
          </p:nvPr>
        </p:nvSpPr>
        <p:spPr>
          <a:xfrm>
            <a:off x="6233160" y="6631558"/>
            <a:ext cx="9729746" cy="914400"/>
          </a:xfrm>
          <a:prstGeom prst="rect">
            <a:avLst/>
          </a:prstGeom>
        </p:spPr>
        <p:txBody>
          <a:bodyPr lIns="0"/>
          <a:lstStyle>
            <a:lvl1pPr>
              <a:defRPr b="1">
                <a:solidFill>
                  <a:srgbClr val="B00B2D"/>
                </a:solidFill>
                <a:latin typeface="Proxima Nova Rg" panose="02000506030000020004" pitchFamily="2" charset="77"/>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No Re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78355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No Title)">
    <p:spTree>
      <p:nvGrpSpPr>
        <p:cNvPr id="1" name=""/>
        <p:cNvGrpSpPr/>
        <p:nvPr/>
      </p:nvGrpSpPr>
      <p:grpSpPr>
        <a:xfrm>
          <a:off x="0" y="0"/>
          <a:ext cx="0" cy="0"/>
          <a:chOff x="0" y="0"/>
          <a:chExt cx="0" cy="0"/>
        </a:xfrm>
      </p:grpSpPr>
      <p:sp>
        <p:nvSpPr>
          <p:cNvPr id="11" name="Freeform 2">
            <a:extLst>
              <a:ext uri="{FF2B5EF4-FFF2-40B4-BE49-F238E27FC236}">
                <a16:creationId xmlns:a16="http://schemas.microsoft.com/office/drawing/2014/main" id="{19572FB3-D615-0F0A-D756-403263B6AFC2}"/>
              </a:ext>
            </a:extLst>
          </p:cNvPr>
          <p:cNvSpPr/>
          <p:nvPr userDrawn="1"/>
        </p:nvSpPr>
        <p:spPr>
          <a:xfrm>
            <a:off x="2309854" y="3333210"/>
            <a:ext cx="13668292" cy="3620579"/>
          </a:xfrm>
          <a:custGeom>
            <a:avLst/>
            <a:gdLst/>
            <a:ahLst/>
            <a:cxnLst/>
            <a:rect l="l" t="t" r="r" b="b"/>
            <a:pathLst>
              <a:path w="13668292" h="3620579">
                <a:moveTo>
                  <a:pt x="0" y="0"/>
                </a:moveTo>
                <a:lnTo>
                  <a:pt x="13668292" y="0"/>
                </a:lnTo>
                <a:lnTo>
                  <a:pt x="13668292" y="3620579"/>
                </a:lnTo>
                <a:lnTo>
                  <a:pt x="0" y="3620579"/>
                </a:lnTo>
                <a:lnTo>
                  <a:pt x="0" y="0"/>
                </a:lnTo>
                <a:close/>
              </a:path>
            </a:pathLst>
          </a:custGeom>
          <a:blipFill>
            <a:blip r:embed="rId2"/>
            <a:stretch>
              <a:fillRect/>
            </a:stretch>
          </a:blipFill>
        </p:spPr>
        <p:txBody>
          <a:bodyPr/>
          <a:lstStyle/>
          <a:p>
            <a:endParaRPr lang="en-US"/>
          </a:p>
        </p:txBody>
      </p:sp>
    </p:spTree>
    <p:extLst>
      <p:ext uri="{BB962C8B-B14F-4D97-AF65-F5344CB8AC3E}">
        <p14:creationId xmlns:p14="http://schemas.microsoft.com/office/powerpoint/2010/main" val="1629150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Small Title)">
    <p:spTree>
      <p:nvGrpSpPr>
        <p:cNvPr id="1" name=""/>
        <p:cNvGrpSpPr/>
        <p:nvPr/>
      </p:nvGrpSpPr>
      <p:grpSpPr>
        <a:xfrm>
          <a:off x="0" y="0"/>
          <a:ext cx="0" cy="0"/>
          <a:chOff x="0" y="0"/>
          <a:chExt cx="0" cy="0"/>
        </a:xfrm>
      </p:grpSpPr>
      <p:sp>
        <p:nvSpPr>
          <p:cNvPr id="7" name="Freeform 2">
            <a:extLst>
              <a:ext uri="{FF2B5EF4-FFF2-40B4-BE49-F238E27FC236}">
                <a16:creationId xmlns:a16="http://schemas.microsoft.com/office/drawing/2014/main" id="{B36C9B18-C513-C907-66A1-0EB610AB164A}"/>
              </a:ext>
            </a:extLst>
          </p:cNvPr>
          <p:cNvSpPr/>
          <p:nvPr userDrawn="1"/>
        </p:nvSpPr>
        <p:spPr>
          <a:xfrm>
            <a:off x="1524000" y="1047210"/>
            <a:ext cx="5683477" cy="1505490"/>
          </a:xfrm>
          <a:custGeom>
            <a:avLst/>
            <a:gdLst/>
            <a:ahLst/>
            <a:cxnLst/>
            <a:rect l="l" t="t" r="r" b="b"/>
            <a:pathLst>
              <a:path w="13668292" h="3620579">
                <a:moveTo>
                  <a:pt x="0" y="0"/>
                </a:moveTo>
                <a:lnTo>
                  <a:pt x="13668292" y="0"/>
                </a:lnTo>
                <a:lnTo>
                  <a:pt x="13668292" y="3620579"/>
                </a:lnTo>
                <a:lnTo>
                  <a:pt x="0" y="3620579"/>
                </a:lnTo>
                <a:lnTo>
                  <a:pt x="0" y="0"/>
                </a:lnTo>
                <a:close/>
              </a:path>
            </a:pathLst>
          </a:custGeom>
          <a:blipFill>
            <a:blip r:embed="rId2"/>
            <a:stretch>
              <a:fillRect/>
            </a:stretch>
          </a:blipFill>
        </p:spPr>
        <p:txBody>
          <a:bodyPr/>
          <a:lstStyle/>
          <a:p>
            <a:endParaRPr lang="en-US"/>
          </a:p>
        </p:txBody>
      </p:sp>
      <p:sp>
        <p:nvSpPr>
          <p:cNvPr id="8" name="Title 1">
            <a:extLst>
              <a:ext uri="{FF2B5EF4-FFF2-40B4-BE49-F238E27FC236}">
                <a16:creationId xmlns:a16="http://schemas.microsoft.com/office/drawing/2014/main" id="{3E56CC55-549A-D720-27B7-CCD63F87D06B}"/>
              </a:ext>
            </a:extLst>
          </p:cNvPr>
          <p:cNvSpPr>
            <a:spLocks noGrp="1"/>
          </p:cNvSpPr>
          <p:nvPr>
            <p:ph type="title"/>
          </p:nvPr>
        </p:nvSpPr>
        <p:spPr>
          <a:xfrm>
            <a:off x="1524000" y="3009900"/>
            <a:ext cx="11125200" cy="2971800"/>
          </a:xfrm>
          <a:prstGeom prst="rect">
            <a:avLst/>
          </a:prstGeom>
        </p:spPr>
        <p:txBody>
          <a:bodyPr lIns="0">
            <a:noAutofit/>
          </a:bodyPr>
          <a:lstStyle>
            <a:lvl1pPr>
              <a:defRPr sz="9600" b="1">
                <a:latin typeface="Proxima Nova Rg" panose="02000506030000020004" pitchFamily="2" charset="77"/>
              </a:defRPr>
            </a:lvl1pPr>
          </a:lstStyle>
          <a:p>
            <a:r>
              <a:rPr lang="en-US"/>
              <a:t>Click to edit Master title style</a:t>
            </a:r>
            <a:endParaRPr lang="en-US" dirty="0"/>
          </a:p>
        </p:txBody>
      </p:sp>
      <p:sp>
        <p:nvSpPr>
          <p:cNvPr id="14" name="Text Placeholder 13">
            <a:extLst>
              <a:ext uri="{FF2B5EF4-FFF2-40B4-BE49-F238E27FC236}">
                <a16:creationId xmlns:a16="http://schemas.microsoft.com/office/drawing/2014/main" id="{2466BCDB-7991-FB73-6BDD-E642EB240E0D}"/>
              </a:ext>
            </a:extLst>
          </p:cNvPr>
          <p:cNvSpPr>
            <a:spLocks noGrp="1"/>
          </p:cNvSpPr>
          <p:nvPr>
            <p:ph type="body" sz="quarter" idx="10"/>
          </p:nvPr>
        </p:nvSpPr>
        <p:spPr>
          <a:xfrm>
            <a:off x="1600200" y="6591300"/>
            <a:ext cx="11125200" cy="1066800"/>
          </a:xfrm>
          <a:prstGeom prst="rect">
            <a:avLst/>
          </a:prstGeom>
        </p:spPr>
        <p:txBody>
          <a:bodyPr lIns="0">
            <a:normAutofit/>
          </a:bodyPr>
          <a:lstStyle>
            <a:lvl1pPr marL="0" indent="0">
              <a:buNone/>
              <a:defRPr sz="4800" b="1"/>
            </a:lvl1pPr>
          </a:lstStyle>
          <a:p>
            <a:pPr lvl="0"/>
            <a:r>
              <a:rPr lang="en-US"/>
              <a:t>Click to edit Master text styles</a:t>
            </a:r>
          </a:p>
        </p:txBody>
      </p:sp>
    </p:spTree>
    <p:extLst>
      <p:ext uri="{BB962C8B-B14F-4D97-AF65-F5344CB8AC3E}">
        <p14:creationId xmlns:p14="http://schemas.microsoft.com/office/powerpoint/2010/main" val="2899959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67417" y="1358685"/>
            <a:ext cx="7924383" cy="914399"/>
          </a:xfrm>
          <a:prstGeom prst="rect">
            <a:avLst/>
          </a:prstGeom>
        </p:spPr>
        <p:txBody>
          <a:bodyPr lIns="0"/>
          <a:lstStyle>
            <a:lvl1pPr>
              <a:defRPr b="1">
                <a:latin typeface="Proxima Nova Rg" panose="02000506030000020004" pitchFamily="2" charset="77"/>
              </a:defRPr>
            </a:lvl1pPr>
          </a:lstStyle>
          <a:p>
            <a:r>
              <a:rPr lang="en-US"/>
              <a:t>Click to edit Master title style</a:t>
            </a:r>
            <a:endParaRPr lang="en-US" dirty="0"/>
          </a:p>
        </p:txBody>
      </p:sp>
      <p:sp>
        <p:nvSpPr>
          <p:cNvPr id="3" name="Content Placeholder 2"/>
          <p:cNvSpPr>
            <a:spLocks noGrp="1"/>
          </p:cNvSpPr>
          <p:nvPr>
            <p:ph idx="1"/>
          </p:nvPr>
        </p:nvSpPr>
        <p:spPr>
          <a:xfrm>
            <a:off x="2667417" y="2552700"/>
            <a:ext cx="7924383" cy="6375614"/>
          </a:xfrm>
          <a:prstGeom prst="rect">
            <a:avLst/>
          </a:prstGeom>
        </p:spPr>
        <p:txBody>
          <a:bodyPr lIns="0"/>
          <a:lstStyle>
            <a:lvl1pPr>
              <a:defRPr>
                <a:latin typeface="Proxima Nova Rg" panose="02000506030000020004" pitchFamily="2" charset="77"/>
              </a:defRPr>
            </a:lvl1pPr>
            <a:lvl2pPr>
              <a:defRPr>
                <a:latin typeface="Proxima Nova Rg" panose="02000506030000020004" pitchFamily="2" charset="77"/>
              </a:defRPr>
            </a:lvl2pPr>
            <a:lvl3pPr>
              <a:defRPr>
                <a:latin typeface="Proxima Nova Rg" panose="02000506030000020004" pitchFamily="2" charset="77"/>
              </a:defRPr>
            </a:lvl3pPr>
            <a:lvl4pPr>
              <a:defRPr>
                <a:latin typeface="Proxima Nova Rg" panose="02000506030000020004" pitchFamily="2" charset="77"/>
              </a:defRPr>
            </a:lvl4pPr>
            <a:lvl5pPr>
              <a:defRPr>
                <a:latin typeface="Proxima Nova Rg" panose="02000506030000020004"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AutoShape 4">
            <a:extLst>
              <a:ext uri="{FF2B5EF4-FFF2-40B4-BE49-F238E27FC236}">
                <a16:creationId xmlns:a16="http://schemas.microsoft.com/office/drawing/2014/main" id="{6740F95D-2639-2826-C99D-955E57B4419F}"/>
              </a:ext>
            </a:extLst>
          </p:cNvPr>
          <p:cNvSpPr/>
          <p:nvPr userDrawn="1"/>
        </p:nvSpPr>
        <p:spPr>
          <a:xfrm>
            <a:off x="2667417" y="2370611"/>
            <a:ext cx="3657600" cy="0"/>
          </a:xfrm>
          <a:prstGeom prst="line">
            <a:avLst/>
          </a:prstGeom>
          <a:ln w="76200" cap="flat">
            <a:solidFill>
              <a:srgbClr val="B10B2D"/>
            </a:solidFill>
            <a:prstDash val="solid"/>
            <a:headEnd type="none" w="sm" len="sm"/>
            <a:tailEnd type="none" w="sm" len="sm"/>
          </a:ln>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No Line)">
    <p:spTree>
      <p:nvGrpSpPr>
        <p:cNvPr id="1" name=""/>
        <p:cNvGrpSpPr/>
        <p:nvPr/>
      </p:nvGrpSpPr>
      <p:grpSpPr>
        <a:xfrm>
          <a:off x="0" y="0"/>
          <a:ext cx="0" cy="0"/>
          <a:chOff x="0" y="0"/>
          <a:chExt cx="0" cy="0"/>
        </a:xfrm>
      </p:grpSpPr>
      <p:sp>
        <p:nvSpPr>
          <p:cNvPr id="2" name="Title 1"/>
          <p:cNvSpPr>
            <a:spLocks noGrp="1"/>
          </p:cNvSpPr>
          <p:nvPr>
            <p:ph type="title"/>
          </p:nvPr>
        </p:nvSpPr>
        <p:spPr>
          <a:xfrm>
            <a:off x="2667417" y="1358685"/>
            <a:ext cx="7924383" cy="914400"/>
          </a:xfrm>
          <a:prstGeom prst="rect">
            <a:avLst/>
          </a:prstGeom>
        </p:spPr>
        <p:txBody>
          <a:bodyPr lIns="0"/>
          <a:lstStyle>
            <a:lvl1pPr>
              <a:defRPr b="1">
                <a:latin typeface="Proxima Nova Rg" panose="02000506030000020004" pitchFamily="2" charset="77"/>
              </a:defRPr>
            </a:lvl1pPr>
          </a:lstStyle>
          <a:p>
            <a:r>
              <a:rPr lang="en-US"/>
              <a:t>Click to edit Master title style</a:t>
            </a:r>
            <a:endParaRPr lang="en-US" dirty="0"/>
          </a:p>
        </p:txBody>
      </p:sp>
      <p:sp>
        <p:nvSpPr>
          <p:cNvPr id="3" name="Content Placeholder 2"/>
          <p:cNvSpPr>
            <a:spLocks noGrp="1"/>
          </p:cNvSpPr>
          <p:nvPr>
            <p:ph idx="1"/>
          </p:nvPr>
        </p:nvSpPr>
        <p:spPr>
          <a:xfrm>
            <a:off x="2667417" y="2552699"/>
            <a:ext cx="7924383" cy="6375615"/>
          </a:xfrm>
          <a:prstGeom prst="rect">
            <a:avLst/>
          </a:prstGeom>
        </p:spPr>
        <p:txBody>
          <a:bodyPr lIns="0"/>
          <a:lstStyle>
            <a:lvl1pPr>
              <a:defRPr>
                <a:latin typeface="Proxima Nova Rg" panose="02000506030000020004" pitchFamily="2" charset="77"/>
              </a:defRPr>
            </a:lvl1pPr>
            <a:lvl2pPr>
              <a:defRPr>
                <a:latin typeface="Proxima Nova Rg" panose="02000506030000020004" pitchFamily="2" charset="77"/>
              </a:defRPr>
            </a:lvl2pPr>
            <a:lvl3pPr>
              <a:defRPr>
                <a:latin typeface="Proxima Nova Rg" panose="02000506030000020004" pitchFamily="2" charset="77"/>
              </a:defRPr>
            </a:lvl3pPr>
            <a:lvl4pPr>
              <a:defRPr>
                <a:latin typeface="Proxima Nova Rg" panose="02000506030000020004" pitchFamily="2" charset="77"/>
              </a:defRPr>
            </a:lvl4pPr>
            <a:lvl5pPr>
              <a:defRPr>
                <a:latin typeface="Proxima Nova Rg" panose="02000506030000020004"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51852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1">
            <a:extLst>
              <a:ext uri="{FF2B5EF4-FFF2-40B4-BE49-F238E27FC236}">
                <a16:creationId xmlns:a16="http://schemas.microsoft.com/office/drawing/2014/main" id="{CAC30EBE-B6B8-A09D-8A71-315FB912B46D}"/>
              </a:ext>
            </a:extLst>
          </p:cNvPr>
          <p:cNvSpPr>
            <a:spLocks noGrp="1"/>
          </p:cNvSpPr>
          <p:nvPr>
            <p:ph type="title"/>
          </p:nvPr>
        </p:nvSpPr>
        <p:spPr>
          <a:xfrm>
            <a:off x="2667417" y="1358685"/>
            <a:ext cx="7924383" cy="914400"/>
          </a:xfrm>
          <a:prstGeom prst="rect">
            <a:avLst/>
          </a:prstGeom>
        </p:spPr>
        <p:txBody>
          <a:bodyPr lIns="0"/>
          <a:lstStyle>
            <a:lvl1pPr>
              <a:defRPr>
                <a:latin typeface="Proxima Nova Rg" panose="02000506030000020004" pitchFamily="2" charset="77"/>
              </a:defRPr>
            </a:lvl1pPr>
          </a:lstStyle>
          <a:p>
            <a:r>
              <a:rPr lang="en-US"/>
              <a:t>Click to edit Master title style</a:t>
            </a:r>
            <a:endParaRPr lang="en-US" dirty="0"/>
          </a:p>
        </p:txBody>
      </p:sp>
      <p:sp>
        <p:nvSpPr>
          <p:cNvPr id="6" name="AutoShape 4">
            <a:extLst>
              <a:ext uri="{FF2B5EF4-FFF2-40B4-BE49-F238E27FC236}">
                <a16:creationId xmlns:a16="http://schemas.microsoft.com/office/drawing/2014/main" id="{D93C9B0B-6447-9329-E244-D6A2E5286328}"/>
              </a:ext>
            </a:extLst>
          </p:cNvPr>
          <p:cNvSpPr/>
          <p:nvPr userDrawn="1"/>
        </p:nvSpPr>
        <p:spPr>
          <a:xfrm>
            <a:off x="2667417" y="2370611"/>
            <a:ext cx="3657600" cy="0"/>
          </a:xfrm>
          <a:prstGeom prst="line">
            <a:avLst/>
          </a:prstGeom>
          <a:ln w="76200" cap="flat">
            <a:solidFill>
              <a:srgbClr val="B10B2D"/>
            </a:solidFill>
            <a:prstDash val="solid"/>
            <a:headEnd type="none" w="sm" len="sm"/>
            <a:tailEnd type="none" w="sm" len="sm"/>
          </a:ln>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No Lin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1">
            <a:extLst>
              <a:ext uri="{FF2B5EF4-FFF2-40B4-BE49-F238E27FC236}">
                <a16:creationId xmlns:a16="http://schemas.microsoft.com/office/drawing/2014/main" id="{CAC30EBE-B6B8-A09D-8A71-315FB912B46D}"/>
              </a:ext>
            </a:extLst>
          </p:cNvPr>
          <p:cNvSpPr>
            <a:spLocks noGrp="1"/>
          </p:cNvSpPr>
          <p:nvPr>
            <p:ph type="title"/>
          </p:nvPr>
        </p:nvSpPr>
        <p:spPr>
          <a:xfrm>
            <a:off x="2667417" y="1358685"/>
            <a:ext cx="7924383" cy="914400"/>
          </a:xfrm>
          <a:prstGeom prst="rect">
            <a:avLst/>
          </a:prstGeom>
        </p:spPr>
        <p:txBody>
          <a:bodyPr lIns="0"/>
          <a:lstStyle>
            <a:lvl1pPr>
              <a:defRPr>
                <a:latin typeface="Proxima Nova Rg" panose="02000506030000020004" pitchFamily="2" charset="77"/>
              </a:defRPr>
            </a:lvl1pPr>
          </a:lstStyle>
          <a:p>
            <a:r>
              <a:rPr lang="en-US"/>
              <a:t>Click to edit Master title style</a:t>
            </a:r>
            <a:endParaRPr lang="en-US" dirty="0"/>
          </a:p>
        </p:txBody>
      </p:sp>
    </p:spTree>
    <p:extLst>
      <p:ext uri="{BB962C8B-B14F-4D97-AF65-F5344CB8AC3E}">
        <p14:creationId xmlns:p14="http://schemas.microsoft.com/office/powerpoint/2010/main" val="2574653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AutoShape 4">
            <a:extLst>
              <a:ext uri="{FF2B5EF4-FFF2-40B4-BE49-F238E27FC236}">
                <a16:creationId xmlns:a16="http://schemas.microsoft.com/office/drawing/2014/main" id="{5877CF06-9E7D-6565-C1CF-A5798DED66F9}"/>
              </a:ext>
            </a:extLst>
          </p:cNvPr>
          <p:cNvSpPr/>
          <p:nvPr userDrawn="1"/>
        </p:nvSpPr>
        <p:spPr>
          <a:xfrm>
            <a:off x="2667417" y="2370611"/>
            <a:ext cx="3657600" cy="0"/>
          </a:xfrm>
          <a:prstGeom prst="line">
            <a:avLst/>
          </a:prstGeom>
          <a:ln w="76200" cap="flat">
            <a:solidFill>
              <a:srgbClr val="B10B2D"/>
            </a:solidFill>
            <a:prstDash val="solid"/>
            <a:headEnd type="none" w="sm" len="sm"/>
            <a:tailEnd type="none" w="sm" len="sm"/>
          </a:ln>
        </p:spPr>
        <p:txBody>
          <a:bodyPr/>
          <a:lstStyle/>
          <a:p>
            <a:endParaRPr lang="en-US"/>
          </a:p>
        </p:txBody>
      </p:sp>
      <p:sp>
        <p:nvSpPr>
          <p:cNvPr id="4" name="Picture Placeholder 2">
            <a:extLst>
              <a:ext uri="{FF2B5EF4-FFF2-40B4-BE49-F238E27FC236}">
                <a16:creationId xmlns:a16="http://schemas.microsoft.com/office/drawing/2014/main" id="{975768A9-16EA-4027-ECAF-DBC0D01B57FD}"/>
              </a:ext>
            </a:extLst>
          </p:cNvPr>
          <p:cNvSpPr>
            <a:spLocks noGrp="1"/>
          </p:cNvSpPr>
          <p:nvPr>
            <p:ph type="pic" idx="1"/>
          </p:nvPr>
        </p:nvSpPr>
        <p:spPr>
          <a:xfrm>
            <a:off x="10820400" y="1358685"/>
            <a:ext cx="6172200" cy="7569629"/>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Title 1">
            <a:extLst>
              <a:ext uri="{FF2B5EF4-FFF2-40B4-BE49-F238E27FC236}">
                <a16:creationId xmlns:a16="http://schemas.microsoft.com/office/drawing/2014/main" id="{A4DD1263-07A8-B146-D2B1-BE9632C1A0A8}"/>
              </a:ext>
            </a:extLst>
          </p:cNvPr>
          <p:cNvSpPr>
            <a:spLocks noGrp="1"/>
          </p:cNvSpPr>
          <p:nvPr>
            <p:ph type="title"/>
          </p:nvPr>
        </p:nvSpPr>
        <p:spPr>
          <a:xfrm>
            <a:off x="2667417" y="1358685"/>
            <a:ext cx="7924383" cy="914400"/>
          </a:xfrm>
          <a:prstGeom prst="rect">
            <a:avLst/>
          </a:prstGeom>
        </p:spPr>
        <p:txBody>
          <a:bodyPr lIns="0"/>
          <a:lstStyle>
            <a:lvl1pPr>
              <a:defRPr>
                <a:latin typeface="Proxima Nova Rg" panose="02000506030000020004" pitchFamily="2" charset="77"/>
              </a:defRPr>
            </a:lvl1pPr>
          </a:lstStyle>
          <a:p>
            <a:r>
              <a:rPr lang="en-US"/>
              <a:t>Click to edit Master title style</a:t>
            </a:r>
            <a:endParaRPr lang="en-US" dirty="0"/>
          </a:p>
        </p:txBody>
      </p:sp>
      <p:sp>
        <p:nvSpPr>
          <p:cNvPr id="9" name="Content Placeholder 2">
            <a:extLst>
              <a:ext uri="{FF2B5EF4-FFF2-40B4-BE49-F238E27FC236}">
                <a16:creationId xmlns:a16="http://schemas.microsoft.com/office/drawing/2014/main" id="{37DEC4EE-8E46-098B-DD78-0E6F7AC42589}"/>
              </a:ext>
            </a:extLst>
          </p:cNvPr>
          <p:cNvSpPr>
            <a:spLocks noGrp="1"/>
          </p:cNvSpPr>
          <p:nvPr>
            <p:ph idx="13"/>
          </p:nvPr>
        </p:nvSpPr>
        <p:spPr>
          <a:xfrm>
            <a:off x="2667000" y="2552699"/>
            <a:ext cx="7924383" cy="6375615"/>
          </a:xfrm>
          <a:prstGeom prst="rect">
            <a:avLst/>
          </a:prstGeom>
        </p:spPr>
        <p:txBody>
          <a:bodyPr lIns="0"/>
          <a:lstStyle>
            <a:lvl1pPr>
              <a:defRPr>
                <a:latin typeface="Proxima Nova Rg" panose="02000506030000020004" pitchFamily="2" charset="77"/>
              </a:defRPr>
            </a:lvl1pPr>
            <a:lvl2pPr>
              <a:defRPr>
                <a:latin typeface="Proxima Nova Rg" panose="02000506030000020004" pitchFamily="2" charset="77"/>
              </a:defRPr>
            </a:lvl2pPr>
            <a:lvl3pPr>
              <a:defRPr>
                <a:latin typeface="Proxima Nova Rg" panose="02000506030000020004" pitchFamily="2" charset="77"/>
              </a:defRPr>
            </a:lvl3pPr>
            <a:lvl4pPr>
              <a:defRPr>
                <a:latin typeface="Proxima Nova Rg" panose="02000506030000020004" pitchFamily="2" charset="77"/>
              </a:defRPr>
            </a:lvl4pPr>
            <a:lvl5pPr>
              <a:defRPr>
                <a:latin typeface="Proxima Nova Rg" panose="02000506030000020004"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No Lin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Picture Placeholder 2">
            <a:extLst>
              <a:ext uri="{FF2B5EF4-FFF2-40B4-BE49-F238E27FC236}">
                <a16:creationId xmlns:a16="http://schemas.microsoft.com/office/drawing/2014/main" id="{88E1A504-6CBB-343D-2F1F-1B0378916A88}"/>
              </a:ext>
            </a:extLst>
          </p:cNvPr>
          <p:cNvSpPr>
            <a:spLocks noGrp="1"/>
          </p:cNvSpPr>
          <p:nvPr>
            <p:ph type="pic" idx="1"/>
          </p:nvPr>
        </p:nvSpPr>
        <p:spPr>
          <a:xfrm>
            <a:off x="10820400" y="1358685"/>
            <a:ext cx="6172200" cy="7569629"/>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Title 1">
            <a:extLst>
              <a:ext uri="{FF2B5EF4-FFF2-40B4-BE49-F238E27FC236}">
                <a16:creationId xmlns:a16="http://schemas.microsoft.com/office/drawing/2014/main" id="{D85D4526-0AF4-1B9F-C7D6-2FB2EF4DA547}"/>
              </a:ext>
            </a:extLst>
          </p:cNvPr>
          <p:cNvSpPr>
            <a:spLocks noGrp="1"/>
          </p:cNvSpPr>
          <p:nvPr>
            <p:ph type="title"/>
          </p:nvPr>
        </p:nvSpPr>
        <p:spPr>
          <a:xfrm>
            <a:off x="2667417" y="1358685"/>
            <a:ext cx="7924383" cy="914400"/>
          </a:xfrm>
          <a:prstGeom prst="rect">
            <a:avLst/>
          </a:prstGeom>
        </p:spPr>
        <p:txBody>
          <a:bodyPr lIns="0"/>
          <a:lstStyle>
            <a:lvl1pPr>
              <a:defRPr>
                <a:latin typeface="Proxima Nova Rg" panose="02000506030000020004" pitchFamily="2" charset="77"/>
              </a:defRPr>
            </a:lvl1pPr>
          </a:lstStyle>
          <a:p>
            <a:r>
              <a:rPr lang="en-US"/>
              <a:t>Click to edit Master title style</a:t>
            </a:r>
            <a:endParaRPr lang="en-US" dirty="0"/>
          </a:p>
        </p:txBody>
      </p:sp>
      <p:sp>
        <p:nvSpPr>
          <p:cNvPr id="11" name="Content Placeholder 2">
            <a:extLst>
              <a:ext uri="{FF2B5EF4-FFF2-40B4-BE49-F238E27FC236}">
                <a16:creationId xmlns:a16="http://schemas.microsoft.com/office/drawing/2014/main" id="{93F547F6-9D3D-83A3-213C-4FF55F633847}"/>
              </a:ext>
            </a:extLst>
          </p:cNvPr>
          <p:cNvSpPr>
            <a:spLocks noGrp="1"/>
          </p:cNvSpPr>
          <p:nvPr>
            <p:ph idx="13"/>
          </p:nvPr>
        </p:nvSpPr>
        <p:spPr>
          <a:xfrm>
            <a:off x="2667000" y="2552699"/>
            <a:ext cx="7924800" cy="6375615"/>
          </a:xfrm>
          <a:prstGeom prst="rect">
            <a:avLst/>
          </a:prstGeom>
        </p:spPr>
        <p:txBody>
          <a:bodyPr lIns="0"/>
          <a:lstStyle>
            <a:lvl1pPr>
              <a:defRPr>
                <a:latin typeface="Proxima Nova Rg" panose="02000506030000020004" pitchFamily="2" charset="77"/>
              </a:defRPr>
            </a:lvl1pPr>
            <a:lvl2pPr>
              <a:defRPr>
                <a:latin typeface="Proxima Nova Rg" panose="02000506030000020004" pitchFamily="2" charset="77"/>
              </a:defRPr>
            </a:lvl2pPr>
            <a:lvl3pPr>
              <a:defRPr>
                <a:latin typeface="Proxima Nova Rg" panose="02000506030000020004" pitchFamily="2" charset="77"/>
              </a:defRPr>
            </a:lvl3pPr>
            <a:lvl4pPr>
              <a:defRPr>
                <a:latin typeface="Proxima Nova Rg" panose="02000506030000020004" pitchFamily="2" charset="77"/>
              </a:defRPr>
            </a:lvl4pPr>
            <a:lvl5pPr>
              <a:defRPr>
                <a:latin typeface="Proxima Nova Rg" panose="02000506030000020004"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60054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67417" y="1359140"/>
            <a:ext cx="7924383" cy="914400"/>
          </a:xfrm>
          <a:prstGeom prst="rect">
            <a:avLst/>
          </a:prstGeom>
        </p:spPr>
        <p:txBody>
          <a:bodyPr vert="horz" lIns="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667416" y="2554492"/>
            <a:ext cx="7924383" cy="6373368"/>
          </a:xfrm>
          <a:prstGeom prst="rect">
            <a:avLst/>
          </a:prstGeom>
        </p:spPr>
        <p:txBody>
          <a:bodyPr vert="horz" lIns="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67417" y="95631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1/27/2026</a:t>
            </a:fld>
            <a:endParaRPr lang="en-US"/>
          </a:p>
        </p:txBody>
      </p:sp>
      <p:sp>
        <p:nvSpPr>
          <p:cNvPr id="5" name="Footer Placeholder 4"/>
          <p:cNvSpPr>
            <a:spLocks noGrp="1"/>
          </p:cNvSpPr>
          <p:nvPr>
            <p:ph type="ftr" sz="quarter" idx="3"/>
          </p:nvPr>
        </p:nvSpPr>
        <p:spPr>
          <a:xfrm>
            <a:off x="7696200" y="95631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4859000" y="95631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
        <p:nvSpPr>
          <p:cNvPr id="7" name="Rectangle 6">
            <a:extLst>
              <a:ext uri="{FF2B5EF4-FFF2-40B4-BE49-F238E27FC236}">
                <a16:creationId xmlns:a16="http://schemas.microsoft.com/office/drawing/2014/main" id="{B792CDDF-B4C3-04C6-7185-3BE2EE244DB5}"/>
              </a:ext>
            </a:extLst>
          </p:cNvPr>
          <p:cNvSpPr/>
          <p:nvPr userDrawn="1"/>
        </p:nvSpPr>
        <p:spPr>
          <a:xfrm>
            <a:off x="0" y="0"/>
            <a:ext cx="1467051" cy="10286999"/>
          </a:xfrm>
          <a:prstGeom prst="rect">
            <a:avLst/>
          </a:prstGeom>
          <a:solidFill>
            <a:srgbClr val="B00B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black and white shield with a letter b and c&#10;&#10;Description automatically generated">
            <a:extLst>
              <a:ext uri="{FF2B5EF4-FFF2-40B4-BE49-F238E27FC236}">
                <a16:creationId xmlns:a16="http://schemas.microsoft.com/office/drawing/2014/main" id="{DDFFBC39-E387-6BEE-DFB1-D789F19467D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67765" y="701558"/>
            <a:ext cx="731520" cy="817920"/>
          </a:xfrm>
          <a:prstGeom prst="rect">
            <a:avLst/>
          </a:prstGeom>
        </p:spPr>
      </p:pic>
      <p:sp>
        <p:nvSpPr>
          <p:cNvPr id="10" name="TextBox 9">
            <a:extLst>
              <a:ext uri="{FF2B5EF4-FFF2-40B4-BE49-F238E27FC236}">
                <a16:creationId xmlns:a16="http://schemas.microsoft.com/office/drawing/2014/main" id="{8279A70E-B2AC-6611-629B-428A34694EA4}"/>
              </a:ext>
            </a:extLst>
          </p:cNvPr>
          <p:cNvSpPr txBox="1"/>
          <p:nvPr userDrawn="1"/>
        </p:nvSpPr>
        <p:spPr>
          <a:xfrm>
            <a:off x="9525000" y="1944412"/>
            <a:ext cx="184731" cy="369332"/>
          </a:xfrm>
          <a:prstGeom prst="rect">
            <a:avLst/>
          </a:prstGeom>
          <a:noFill/>
        </p:spPr>
        <p:txBody>
          <a:bodyPr wrap="none" rtlCol="0">
            <a:spAutoFit/>
          </a:bodyPr>
          <a:lstStyle/>
          <a:p>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2" r:id="rId2"/>
    <p:sldLayoutId id="2147483663" r:id="rId3"/>
    <p:sldLayoutId id="2147483650" r:id="rId4"/>
    <p:sldLayoutId id="2147483659" r:id="rId5"/>
    <p:sldLayoutId id="2147483654" r:id="rId6"/>
    <p:sldLayoutId id="2147483660" r:id="rId7"/>
    <p:sldLayoutId id="2147483657" r:id="rId8"/>
    <p:sldLayoutId id="2147483658" r:id="rId9"/>
    <p:sldLayoutId id="2147483655" r:id="rId10"/>
    <p:sldLayoutId id="2147483661" r:id="rId11"/>
  </p:sldLayoutIdLst>
  <p:txStyles>
    <p:titleStyle>
      <a:lvl1pPr algn="l" defTabSz="914400" rtl="0" eaLnBrk="1" latinLnBrk="0" hangingPunct="1">
        <a:spcBef>
          <a:spcPct val="0"/>
        </a:spcBef>
        <a:buNone/>
        <a:defRPr sz="4400" b="1" kern="1200">
          <a:solidFill>
            <a:schemeClr val="tx1"/>
          </a:solidFill>
          <a:latin typeface="Proxima Nova Rg" panose="02000506030000020004" pitchFamily="2" charset="77"/>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Proxima Nova Rg" panose="02000506030000020004" pitchFamily="2" charset="77"/>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Proxima Nova Rg" panose="02000506030000020004" pitchFamily="2" charset="77"/>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Proxima Nova Rg" panose="02000506030000020004" pitchFamily="2" charset="77"/>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Proxima Nova Rg" panose="02000506030000020004" pitchFamily="2" charset="77"/>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Proxima Nova Rg" panose="02000506030000020004" pitchFamily="2" charset="77"/>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www.asccc.org/sites/default/files/2025SP_BO1_5_Navigating_Accredidation.pptx#:~:text=Show%20how%20RSI%20improves%20outcomes,Template:%20Key%20Changes%20and%20Implications" TargetMode="External"/><Relationship Id="rId2" Type="http://schemas.openxmlformats.org/officeDocument/2006/relationships/hyperlink" Target="https://www.asccc.org/resolutions/supporting-regular-and-substantive-interaction-academic-and-professional-matter-enhance#:~:text=Whereas%2C%20The%20Academic%20Senate%20for,be%20shared%20by%20Spring%202025." TargetMode="External"/><Relationship Id="rId1" Type="http://schemas.openxmlformats.org/officeDocument/2006/relationships/slideLayout" Target="../slideLayouts/slideLayout8.xml"/><Relationship Id="rId5" Type="http://schemas.openxmlformats.org/officeDocument/2006/relationships/hyperlink" Target="https://cccconfer.zoom.us/webinar/register/WN_tKzVGCK4S5mdzRu8FG8XRQ" TargetMode="External"/><Relationship Id="rId4" Type="http://schemas.openxmlformats.org/officeDocument/2006/relationships/hyperlink" Target="https://www.asccc.org/sites/default/files/2025AA_RSI_AI.pptx#:~:text=and%20Substantive%20Interaction-,Garrick%20Grace%2C%20Ph,D.&amp;text=Regular%20and%20Substantive%20Interaction%20(RSI,enhance%20RSI%20in%20online%20courses!&amp;text=In%202024%2C%20ACCJC%20released%20the,feedback%20during%20the%20vetting%20proces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www.ecfr.gov/current/title-34/subtitle-B/chapter-VI/part-600/subpart-A/section-600.2" TargetMode="External"/><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8" Type="http://schemas.openxmlformats.org/officeDocument/2006/relationships/hyperlink" Target="chrome-extension://efaidnbmnnnibpcajpcglclefindmkaj/https:/orangecoastcollege.edu/about_occ/Accreditation/2019_Institutional_Self_Evaluation_Report/Evidence/Standard_III_D/Standard_IV_A/IV.A.5-08_Distance_Education_Guidelines.pdf" TargetMode="External"/><Relationship Id="rId3" Type="http://schemas.openxmlformats.org/officeDocument/2006/relationships/hyperlink" Target="https://www.laspositascollege.edu/onlinelearning/faculty/distance_education/hybrid_courses.php" TargetMode="External"/><Relationship Id="rId7" Type="http://schemas.openxmlformats.org/officeDocument/2006/relationships/hyperlink" Target="https://go.boarddocs.com/ca/msjc/Board.nsf/goto?open&amp;id=D64NHP600B42#:~:text=Definitions%20(as%20referenced%20above):%20Mt.%20San%20Jacinto,process%2C%20defined%20the%20following%20courses%20as%20distance"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hyperlink" Target="https://www.mtsac.edu/distancelearning/rsi.html" TargetMode="External"/><Relationship Id="rId11" Type="http://schemas.openxmlformats.org/officeDocument/2006/relationships/hyperlink" Target="chrome-extension://efaidnbmnnnibpcajpcglclefindmkaj/https:/accreditation.fresnocitycollege.edu/2025/2025_iser/standard2/vettedevidence/2.6/2.6_academic%20senate%20rsi%20policy%2011-13-2023.pdf" TargetMode="External"/><Relationship Id="rId5" Type="http://schemas.openxmlformats.org/officeDocument/2006/relationships/hyperlink" Target="chrome-extension://efaidnbmnnnibpcajpcglclefindmkaj/https:/inside.scc.losrios.edu/scc/inside/doc/e2-Faculty/6-online-and-distance-education/distance-education-regular-and-substantive-interaction-guidelines.pdf" TargetMode="External"/><Relationship Id="rId10" Type="http://schemas.openxmlformats.org/officeDocument/2006/relationships/hyperlink" Target="https://www.canyons.edu/academics/onlineeducation/facultysupport/resources/policies.php" TargetMode="External"/><Relationship Id="rId4" Type="http://schemas.openxmlformats.org/officeDocument/2006/relationships/hyperlink" Target="https://www.deanza.edu/online-ed/faculty/regular_substantive_interaction.html" TargetMode="External"/><Relationship Id="rId9" Type="http://schemas.openxmlformats.org/officeDocument/2006/relationships/hyperlink" Target="https://www.sdccd.edu/departments/educational-services/online/faculty/rsi.aspx"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ECA73-6367-96A8-0829-831270E3C21B}"/>
              </a:ext>
            </a:extLst>
          </p:cNvPr>
          <p:cNvSpPr>
            <a:spLocks noGrp="1"/>
          </p:cNvSpPr>
          <p:nvPr>
            <p:ph type="title"/>
          </p:nvPr>
        </p:nvSpPr>
        <p:spPr>
          <a:xfrm>
            <a:off x="1524000" y="3009900"/>
            <a:ext cx="12725400" cy="2971800"/>
          </a:xfrm>
        </p:spPr>
        <p:txBody>
          <a:bodyPr/>
          <a:lstStyle/>
          <a:p>
            <a:r>
              <a:rPr lang="en-US" dirty="0"/>
              <a:t>RSI Update</a:t>
            </a:r>
          </a:p>
        </p:txBody>
      </p:sp>
      <p:sp>
        <p:nvSpPr>
          <p:cNvPr id="3" name="Text Placeholder 2">
            <a:extLst>
              <a:ext uri="{FF2B5EF4-FFF2-40B4-BE49-F238E27FC236}">
                <a16:creationId xmlns:a16="http://schemas.microsoft.com/office/drawing/2014/main" id="{F1BACD28-9F6F-EF84-4138-97270CE09478}"/>
              </a:ext>
            </a:extLst>
          </p:cNvPr>
          <p:cNvSpPr>
            <a:spLocks noGrp="1"/>
          </p:cNvSpPr>
          <p:nvPr>
            <p:ph type="body" sz="quarter" idx="10"/>
          </p:nvPr>
        </p:nvSpPr>
        <p:spPr>
          <a:xfrm>
            <a:off x="1600200" y="6591300"/>
            <a:ext cx="11125200" cy="1524000"/>
          </a:xfrm>
        </p:spPr>
        <p:txBody>
          <a:bodyPr>
            <a:normAutofit fontScale="47500" lnSpcReduction="20000"/>
          </a:bodyPr>
          <a:lstStyle/>
          <a:p>
            <a:r>
              <a:rPr lang="en-US" dirty="0"/>
              <a:t>AIQ Update to Academic Senate: </a:t>
            </a:r>
          </a:p>
          <a:p>
            <a:r>
              <a:rPr lang="en-US" dirty="0"/>
              <a:t>Grace Commiso, Faculty Chair</a:t>
            </a:r>
          </a:p>
          <a:p>
            <a:r>
              <a:rPr lang="en-US" dirty="0"/>
              <a:t>Ximena Ortega, Classified Chair</a:t>
            </a:r>
          </a:p>
          <a:p>
            <a:r>
              <a:rPr lang="en-US" dirty="0"/>
              <a:t>Jessica Wojtysiak, Admin Chair</a:t>
            </a:r>
          </a:p>
        </p:txBody>
      </p:sp>
    </p:spTree>
    <p:extLst>
      <p:ext uri="{BB962C8B-B14F-4D97-AF65-F5344CB8AC3E}">
        <p14:creationId xmlns:p14="http://schemas.microsoft.com/office/powerpoint/2010/main" val="1827019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3A98FA3-077F-6051-50E9-9C8D3267F2CE}"/>
              </a:ext>
            </a:extLst>
          </p:cNvPr>
          <p:cNvSpPr>
            <a:spLocks noGrp="1"/>
          </p:cNvSpPr>
          <p:nvPr>
            <p:ph type="title"/>
          </p:nvPr>
        </p:nvSpPr>
        <p:spPr/>
        <p:txBody>
          <a:bodyPr/>
          <a:lstStyle/>
          <a:p>
            <a:r>
              <a:rPr lang="en-US" dirty="0"/>
              <a:t>Additional Resources</a:t>
            </a:r>
          </a:p>
        </p:txBody>
      </p:sp>
      <p:sp>
        <p:nvSpPr>
          <p:cNvPr id="4" name="Content Placeholder 3">
            <a:extLst>
              <a:ext uri="{FF2B5EF4-FFF2-40B4-BE49-F238E27FC236}">
                <a16:creationId xmlns:a16="http://schemas.microsoft.com/office/drawing/2014/main" id="{63077421-8E92-A1A6-240E-487686F32B74}"/>
              </a:ext>
            </a:extLst>
          </p:cNvPr>
          <p:cNvSpPr>
            <a:spLocks noGrp="1"/>
          </p:cNvSpPr>
          <p:nvPr>
            <p:ph idx="13"/>
          </p:nvPr>
        </p:nvSpPr>
        <p:spPr>
          <a:xfrm>
            <a:off x="2667000" y="2552699"/>
            <a:ext cx="14173200" cy="6375615"/>
          </a:xfrm>
        </p:spPr>
        <p:txBody>
          <a:bodyPr/>
          <a:lstStyle/>
          <a:p>
            <a:r>
              <a:rPr lang="en-US" dirty="0">
                <a:hlinkClick r:id="rId2"/>
              </a:rPr>
              <a:t>ASCCC – Supporting RSI Resolution 107.01</a:t>
            </a:r>
            <a:endParaRPr lang="en-US" dirty="0"/>
          </a:p>
          <a:p>
            <a:r>
              <a:rPr lang="en-US" dirty="0">
                <a:hlinkClick r:id="rId3"/>
              </a:rPr>
              <a:t>ASCCC – Spring Plenary Session Navigating Accreditation</a:t>
            </a:r>
            <a:endParaRPr lang="en-US" dirty="0"/>
          </a:p>
          <a:p>
            <a:r>
              <a:rPr lang="en-US" dirty="0">
                <a:hlinkClick r:id="rId4"/>
              </a:rPr>
              <a:t>CVC – AI and RSI</a:t>
            </a:r>
            <a:endParaRPr lang="en-US" dirty="0"/>
          </a:p>
          <a:p>
            <a:r>
              <a:rPr lang="en-US" dirty="0"/>
              <a:t>Upcoming Event: </a:t>
            </a:r>
          </a:p>
          <a:p>
            <a:pPr lvl="1"/>
            <a:r>
              <a:rPr lang="en-US"/>
              <a:t>CCC TechConnect - RSI </a:t>
            </a:r>
            <a:r>
              <a:rPr lang="en-US" dirty="0"/>
              <a:t>and You: Tips for Simplifying Contact with Your Students </a:t>
            </a:r>
          </a:p>
          <a:p>
            <a:pPr lvl="2"/>
            <a:r>
              <a:rPr lang="en-US" dirty="0"/>
              <a:t>Monday, March 2, 2026, 12:00 pm – 1:00 pm</a:t>
            </a:r>
          </a:p>
          <a:p>
            <a:pPr lvl="2"/>
            <a:r>
              <a:rPr lang="en-US" dirty="0">
                <a:hlinkClick r:id="rId5"/>
              </a:rPr>
              <a:t>Register Here</a:t>
            </a:r>
            <a:endParaRPr lang="en-US" dirty="0"/>
          </a:p>
        </p:txBody>
      </p:sp>
    </p:spTree>
    <p:extLst>
      <p:ext uri="{BB962C8B-B14F-4D97-AF65-F5344CB8AC3E}">
        <p14:creationId xmlns:p14="http://schemas.microsoft.com/office/powerpoint/2010/main" val="1867228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EC6E9-9D1C-5F9E-F7D7-CE1E77A6B665}"/>
              </a:ext>
            </a:extLst>
          </p:cNvPr>
          <p:cNvSpPr>
            <a:spLocks noGrp="1"/>
          </p:cNvSpPr>
          <p:nvPr>
            <p:ph type="title"/>
          </p:nvPr>
        </p:nvSpPr>
        <p:spPr>
          <a:xfrm>
            <a:off x="2667417" y="1358685"/>
            <a:ext cx="13791783" cy="914399"/>
          </a:xfrm>
        </p:spPr>
        <p:txBody>
          <a:bodyPr>
            <a:normAutofit/>
          </a:bodyPr>
          <a:lstStyle/>
          <a:p>
            <a:r>
              <a:rPr lang="en-US" dirty="0"/>
              <a:t>Fall 2025 AIQ Charge by Senate</a:t>
            </a:r>
          </a:p>
        </p:txBody>
      </p:sp>
      <p:sp>
        <p:nvSpPr>
          <p:cNvPr id="3" name="Content Placeholder 2">
            <a:extLst>
              <a:ext uri="{FF2B5EF4-FFF2-40B4-BE49-F238E27FC236}">
                <a16:creationId xmlns:a16="http://schemas.microsoft.com/office/drawing/2014/main" id="{4F871D92-4973-E61F-2663-2A277EB4511A}"/>
              </a:ext>
            </a:extLst>
          </p:cNvPr>
          <p:cNvSpPr>
            <a:spLocks noGrp="1"/>
          </p:cNvSpPr>
          <p:nvPr>
            <p:ph idx="1"/>
          </p:nvPr>
        </p:nvSpPr>
        <p:spPr>
          <a:xfrm>
            <a:off x="2667417" y="2552700"/>
            <a:ext cx="13791783" cy="6375614"/>
          </a:xfrm>
        </p:spPr>
        <p:txBody>
          <a:bodyPr/>
          <a:lstStyle/>
          <a:p>
            <a:r>
              <a:rPr lang="en-US" dirty="0"/>
              <a:t>Faculty Assignment to Fully Online Courses </a:t>
            </a:r>
          </a:p>
          <a:p>
            <a:pPr lvl="1"/>
            <a:r>
              <a:rPr lang="en-US" sz="3200" dirty="0"/>
              <a:t>“Starting Summer 2026, faculty may not be assigned a fully online course if they have not successfully completed the college’s distance education training, and the course requested to be taught fully online be reviewed by AIQ or the Distance Education Council (to be created) using Regular and Substantive Interaction Standards … on a semester basis.” </a:t>
            </a:r>
          </a:p>
          <a:p>
            <a:pPr lvl="1"/>
            <a:r>
              <a:rPr lang="en-US" sz="3200" dirty="0"/>
              <a:t>“For the 2025-26 academic year, AIQ will be tasked with developing and piloting [a] process for reviewing and assessing online courses for RSI.” </a:t>
            </a:r>
          </a:p>
        </p:txBody>
      </p:sp>
    </p:spTree>
    <p:extLst>
      <p:ext uri="{BB962C8B-B14F-4D97-AF65-F5344CB8AC3E}">
        <p14:creationId xmlns:p14="http://schemas.microsoft.com/office/powerpoint/2010/main" val="4019448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3E570-0E86-3F1A-445D-D685153A193B}"/>
              </a:ext>
            </a:extLst>
          </p:cNvPr>
          <p:cNvSpPr>
            <a:spLocks noGrp="1"/>
          </p:cNvSpPr>
          <p:nvPr>
            <p:ph type="title"/>
          </p:nvPr>
        </p:nvSpPr>
        <p:spPr>
          <a:xfrm>
            <a:off x="2667417" y="1358685"/>
            <a:ext cx="13791783" cy="914399"/>
          </a:xfrm>
        </p:spPr>
        <p:txBody>
          <a:bodyPr>
            <a:normAutofit/>
          </a:bodyPr>
          <a:lstStyle/>
          <a:p>
            <a:r>
              <a:rPr lang="en-US" dirty="0"/>
              <a:t>Regular and Substantive Interaction (RSI) </a:t>
            </a:r>
          </a:p>
        </p:txBody>
      </p:sp>
      <p:sp>
        <p:nvSpPr>
          <p:cNvPr id="3" name="Content Placeholder 2">
            <a:extLst>
              <a:ext uri="{FF2B5EF4-FFF2-40B4-BE49-F238E27FC236}">
                <a16:creationId xmlns:a16="http://schemas.microsoft.com/office/drawing/2014/main" id="{9CD9C266-CB31-2571-0211-E196BFE2952E}"/>
              </a:ext>
            </a:extLst>
          </p:cNvPr>
          <p:cNvSpPr>
            <a:spLocks noGrp="1"/>
          </p:cNvSpPr>
          <p:nvPr>
            <p:ph idx="1"/>
          </p:nvPr>
        </p:nvSpPr>
        <p:spPr>
          <a:xfrm>
            <a:off x="2667417" y="2552700"/>
            <a:ext cx="13791783" cy="6375614"/>
          </a:xfrm>
        </p:spPr>
        <p:txBody>
          <a:bodyPr/>
          <a:lstStyle/>
          <a:p>
            <a:pPr lvl="0"/>
            <a:r>
              <a:rPr lang="en-US" dirty="0"/>
              <a:t>Regular interaction must happen on a predictable and consistent basis and include proactive monitoring of students’ academic engagement and success. </a:t>
            </a:r>
          </a:p>
          <a:p>
            <a:pPr lvl="0"/>
            <a:r>
              <a:rPr lang="en-US" dirty="0"/>
              <a:t>Substantive interaction involves instructors engaging students through at least two of the following activities: direct instruction, feedback on coursework, responses to content-related inquiries, facilitation of group discussions, or other approved instructional methods. </a:t>
            </a:r>
          </a:p>
          <a:p>
            <a:endParaRPr lang="en-US" dirty="0"/>
          </a:p>
        </p:txBody>
      </p:sp>
    </p:spTree>
    <p:extLst>
      <p:ext uri="{BB962C8B-B14F-4D97-AF65-F5344CB8AC3E}">
        <p14:creationId xmlns:p14="http://schemas.microsoft.com/office/powerpoint/2010/main" val="864371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32BA6-9C2F-DB29-2CBD-E5D67C9AB1FA}"/>
              </a:ext>
            </a:extLst>
          </p:cNvPr>
          <p:cNvSpPr>
            <a:spLocks noGrp="1"/>
          </p:cNvSpPr>
          <p:nvPr>
            <p:ph type="title"/>
          </p:nvPr>
        </p:nvSpPr>
        <p:spPr/>
        <p:txBody>
          <a:bodyPr/>
          <a:lstStyle/>
          <a:p>
            <a:r>
              <a:rPr lang="en-US" dirty="0"/>
              <a:t>Hybrid - RSI?</a:t>
            </a:r>
          </a:p>
        </p:txBody>
      </p:sp>
      <p:sp>
        <p:nvSpPr>
          <p:cNvPr id="3" name="Content Placeholder 2">
            <a:extLst>
              <a:ext uri="{FF2B5EF4-FFF2-40B4-BE49-F238E27FC236}">
                <a16:creationId xmlns:a16="http://schemas.microsoft.com/office/drawing/2014/main" id="{D36AFB46-1311-BECB-0A41-7B0D04542BA1}"/>
              </a:ext>
            </a:extLst>
          </p:cNvPr>
          <p:cNvSpPr>
            <a:spLocks noGrp="1"/>
          </p:cNvSpPr>
          <p:nvPr>
            <p:ph idx="13"/>
          </p:nvPr>
        </p:nvSpPr>
        <p:spPr>
          <a:xfrm>
            <a:off x="2667000" y="2552699"/>
            <a:ext cx="14173200" cy="4267201"/>
          </a:xfrm>
        </p:spPr>
        <p:txBody>
          <a:bodyPr>
            <a:normAutofit/>
          </a:bodyPr>
          <a:lstStyle/>
          <a:p>
            <a:r>
              <a:rPr lang="en-US" dirty="0"/>
              <a:t>BC’s practice for scheduling hybrid is a minimum of 50% face-to-face instruction, with the remainder of instruction conducted through various types of technology.</a:t>
            </a:r>
            <a:r>
              <a:rPr lang="en-US" baseline="30000" dirty="0"/>
              <a:t>1</a:t>
            </a:r>
            <a:r>
              <a:rPr lang="en-US" dirty="0"/>
              <a:t> </a:t>
            </a:r>
          </a:p>
          <a:p>
            <a:r>
              <a:rPr lang="en-US" dirty="0"/>
              <a:t>The federal definition of distance education is education that uses one or more types of technology to deliver instruction to students who are separated from the instructor.</a:t>
            </a:r>
            <a:r>
              <a:rPr lang="en-US" baseline="30000" dirty="0"/>
              <a:t>2</a:t>
            </a:r>
          </a:p>
          <a:p>
            <a:r>
              <a:rPr lang="en-US" dirty="0"/>
              <a:t>It is AIQ’s position that hybrid courses should require RSI training and review.</a:t>
            </a:r>
          </a:p>
        </p:txBody>
      </p:sp>
      <p:sp>
        <p:nvSpPr>
          <p:cNvPr id="7" name="TextBox 6">
            <a:extLst>
              <a:ext uri="{FF2B5EF4-FFF2-40B4-BE49-F238E27FC236}">
                <a16:creationId xmlns:a16="http://schemas.microsoft.com/office/drawing/2014/main" id="{80E56AFD-74BB-B773-5729-F788AABF6504}"/>
              </a:ext>
            </a:extLst>
          </p:cNvPr>
          <p:cNvSpPr txBox="1"/>
          <p:nvPr/>
        </p:nvSpPr>
        <p:spPr>
          <a:xfrm>
            <a:off x="2667417" y="9258300"/>
            <a:ext cx="7162383" cy="646331"/>
          </a:xfrm>
          <a:prstGeom prst="rect">
            <a:avLst/>
          </a:prstGeom>
          <a:noFill/>
        </p:spPr>
        <p:txBody>
          <a:bodyPr wrap="square" rtlCol="0">
            <a:spAutoFit/>
          </a:bodyPr>
          <a:lstStyle/>
          <a:p>
            <a:pPr marL="342900" indent="-342900">
              <a:buAutoNum type="arabicPeriod"/>
            </a:pPr>
            <a:r>
              <a:rPr lang="en-US" dirty="0"/>
              <a:t>Vice President of Instruction, Billie Jo Rice</a:t>
            </a:r>
          </a:p>
          <a:p>
            <a:pPr marL="342900" indent="-342900">
              <a:buAutoNum type="arabicPeriod"/>
            </a:pPr>
            <a:r>
              <a:rPr lang="en-US" dirty="0">
                <a:hlinkClick r:id="rId3"/>
              </a:rPr>
              <a:t>Code of Federal Regulations, 34 CFR § 600.2</a:t>
            </a:r>
            <a:endParaRPr lang="en-US" dirty="0"/>
          </a:p>
        </p:txBody>
      </p:sp>
    </p:spTree>
    <p:extLst>
      <p:ext uri="{BB962C8B-B14F-4D97-AF65-F5344CB8AC3E}">
        <p14:creationId xmlns:p14="http://schemas.microsoft.com/office/powerpoint/2010/main" val="352865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3CA115F-BE21-D83E-8332-C6E919D0A91F}"/>
              </a:ext>
            </a:extLst>
          </p:cNvPr>
          <p:cNvSpPr>
            <a:spLocks noGrp="1"/>
          </p:cNvSpPr>
          <p:nvPr>
            <p:ph type="title"/>
          </p:nvPr>
        </p:nvSpPr>
        <p:spPr>
          <a:xfrm>
            <a:off x="2667417" y="1358685"/>
            <a:ext cx="14172783" cy="914400"/>
          </a:xfrm>
        </p:spPr>
        <p:txBody>
          <a:bodyPr>
            <a:normAutofit/>
          </a:bodyPr>
          <a:lstStyle/>
          <a:p>
            <a:r>
              <a:rPr lang="en-US" dirty="0"/>
              <a:t>Hybrid – CCC District Examples</a:t>
            </a:r>
          </a:p>
        </p:txBody>
      </p:sp>
      <p:sp>
        <p:nvSpPr>
          <p:cNvPr id="4" name="Content Placeholder 3">
            <a:extLst>
              <a:ext uri="{FF2B5EF4-FFF2-40B4-BE49-F238E27FC236}">
                <a16:creationId xmlns:a16="http://schemas.microsoft.com/office/drawing/2014/main" id="{0CB88609-A830-2BB3-488B-C62030C19109}"/>
              </a:ext>
            </a:extLst>
          </p:cNvPr>
          <p:cNvSpPr>
            <a:spLocks noGrp="1"/>
          </p:cNvSpPr>
          <p:nvPr>
            <p:ph idx="13"/>
          </p:nvPr>
        </p:nvSpPr>
        <p:spPr>
          <a:xfrm>
            <a:off x="2667000" y="2552699"/>
            <a:ext cx="14173200" cy="6375615"/>
          </a:xfrm>
        </p:spPr>
        <p:txBody>
          <a:bodyPr/>
          <a:lstStyle/>
          <a:p>
            <a:r>
              <a:rPr lang="en-US" dirty="0">
                <a:hlinkClick r:id="rId3"/>
              </a:rPr>
              <a:t>Chabot-Las Positas Community College District</a:t>
            </a:r>
            <a:endParaRPr lang="en-US" dirty="0">
              <a:hlinkClick r:id="rId4"/>
            </a:endParaRPr>
          </a:p>
          <a:p>
            <a:r>
              <a:rPr lang="en-US" dirty="0">
                <a:hlinkClick r:id="rId4"/>
              </a:rPr>
              <a:t>Foothill De Anza Community College District</a:t>
            </a:r>
            <a:endParaRPr lang="en-US" dirty="0"/>
          </a:p>
          <a:p>
            <a:r>
              <a:rPr lang="en-US" dirty="0">
                <a:hlinkClick r:id="rId5"/>
              </a:rPr>
              <a:t>Los Rios Community College District</a:t>
            </a:r>
            <a:endParaRPr lang="en-US" dirty="0"/>
          </a:p>
          <a:p>
            <a:r>
              <a:rPr lang="en-US" dirty="0">
                <a:hlinkClick r:id="rId6"/>
              </a:rPr>
              <a:t>Mt. San Antonio Community College District</a:t>
            </a:r>
            <a:endParaRPr lang="en-US" dirty="0"/>
          </a:p>
          <a:p>
            <a:r>
              <a:rPr lang="en-US" dirty="0">
                <a:hlinkClick r:id="rId7"/>
              </a:rPr>
              <a:t>Mt. San Jacinto Community College District</a:t>
            </a:r>
            <a:endParaRPr lang="en-US" dirty="0"/>
          </a:p>
          <a:p>
            <a:r>
              <a:rPr lang="en-US" dirty="0">
                <a:hlinkClick r:id="rId8"/>
              </a:rPr>
              <a:t>Orange Coast Community College District</a:t>
            </a:r>
            <a:endParaRPr lang="en-US" dirty="0"/>
          </a:p>
          <a:p>
            <a:r>
              <a:rPr lang="en-US" dirty="0">
                <a:hlinkClick r:id="rId9"/>
              </a:rPr>
              <a:t>San Diego Community College District</a:t>
            </a:r>
            <a:endParaRPr lang="en-US" dirty="0"/>
          </a:p>
          <a:p>
            <a:r>
              <a:rPr lang="en-US" dirty="0">
                <a:hlinkClick r:id="rId10"/>
              </a:rPr>
              <a:t>Santa Clarita Community College District</a:t>
            </a:r>
            <a:endParaRPr lang="en-US" dirty="0"/>
          </a:p>
          <a:p>
            <a:r>
              <a:rPr lang="en-US" dirty="0">
                <a:hlinkClick r:id="rId11"/>
              </a:rPr>
              <a:t>State Center Community College District</a:t>
            </a:r>
            <a:endParaRPr lang="en-US" dirty="0"/>
          </a:p>
          <a:p>
            <a:endParaRPr lang="en-US" dirty="0"/>
          </a:p>
        </p:txBody>
      </p:sp>
    </p:spTree>
    <p:extLst>
      <p:ext uri="{BB962C8B-B14F-4D97-AF65-F5344CB8AC3E}">
        <p14:creationId xmlns:p14="http://schemas.microsoft.com/office/powerpoint/2010/main" val="2598311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373E3-20D4-C4B0-2B9D-6FE1043AAE2E}"/>
              </a:ext>
            </a:extLst>
          </p:cNvPr>
          <p:cNvSpPr>
            <a:spLocks noGrp="1"/>
          </p:cNvSpPr>
          <p:nvPr>
            <p:ph type="title"/>
          </p:nvPr>
        </p:nvSpPr>
        <p:spPr>
          <a:xfrm>
            <a:off x="2667417" y="1358685"/>
            <a:ext cx="13791783" cy="914399"/>
          </a:xfrm>
        </p:spPr>
        <p:txBody>
          <a:bodyPr/>
          <a:lstStyle/>
          <a:p>
            <a:r>
              <a:rPr lang="en-US" dirty="0"/>
              <a:t>RSI Training Cohorts Data</a:t>
            </a:r>
          </a:p>
        </p:txBody>
      </p:sp>
      <p:sp>
        <p:nvSpPr>
          <p:cNvPr id="3" name="Content Placeholder 2">
            <a:extLst>
              <a:ext uri="{FF2B5EF4-FFF2-40B4-BE49-F238E27FC236}">
                <a16:creationId xmlns:a16="http://schemas.microsoft.com/office/drawing/2014/main" id="{B8D36BC2-F342-5F3F-F61F-B0E815729BA7}"/>
              </a:ext>
            </a:extLst>
          </p:cNvPr>
          <p:cNvSpPr>
            <a:spLocks noGrp="1"/>
          </p:cNvSpPr>
          <p:nvPr>
            <p:ph idx="1"/>
          </p:nvPr>
        </p:nvSpPr>
        <p:spPr>
          <a:xfrm>
            <a:off x="2667417" y="2552700"/>
            <a:ext cx="13791783" cy="6375614"/>
          </a:xfrm>
        </p:spPr>
        <p:txBody>
          <a:bodyPr/>
          <a:lstStyle/>
          <a:p>
            <a:r>
              <a:rPr lang="en-US" dirty="0"/>
              <a:t>Cohorts 1-3 Complete </a:t>
            </a:r>
          </a:p>
          <a:p>
            <a:r>
              <a:rPr lang="en-US" dirty="0"/>
              <a:t>Cohort 4 Now: January 5 to Jan 24</a:t>
            </a:r>
          </a:p>
          <a:p>
            <a:r>
              <a:rPr lang="en-US" dirty="0"/>
              <a:t>Cohorts 5-6 Fully Booked</a:t>
            </a:r>
          </a:p>
          <a:p>
            <a:r>
              <a:rPr lang="en-US" dirty="0"/>
              <a:t>Cohort 7: April 6-April 27 Waitlist Available</a:t>
            </a:r>
          </a:p>
          <a:p>
            <a:r>
              <a:rPr lang="en-US" dirty="0"/>
              <a:t>Cohort 8: May 18 – Jun 7 (5 Seats Available)</a:t>
            </a:r>
          </a:p>
          <a:p>
            <a:endParaRPr lang="en-US" dirty="0"/>
          </a:p>
        </p:txBody>
      </p:sp>
    </p:spTree>
    <p:extLst>
      <p:ext uri="{BB962C8B-B14F-4D97-AF65-F5344CB8AC3E}">
        <p14:creationId xmlns:p14="http://schemas.microsoft.com/office/powerpoint/2010/main" val="782092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1B6E4-D2A0-6F31-2040-9CB8B9898C94}"/>
              </a:ext>
            </a:extLst>
          </p:cNvPr>
          <p:cNvSpPr>
            <a:spLocks noGrp="1"/>
          </p:cNvSpPr>
          <p:nvPr>
            <p:ph type="title"/>
          </p:nvPr>
        </p:nvSpPr>
        <p:spPr>
          <a:xfrm>
            <a:off x="2667417" y="1358685"/>
            <a:ext cx="13867983" cy="914399"/>
          </a:xfrm>
        </p:spPr>
        <p:txBody>
          <a:bodyPr/>
          <a:lstStyle/>
          <a:p>
            <a:r>
              <a:rPr lang="en-US" dirty="0"/>
              <a:t>AIQ Pilot Review Data</a:t>
            </a:r>
          </a:p>
        </p:txBody>
      </p:sp>
      <p:sp>
        <p:nvSpPr>
          <p:cNvPr id="3" name="Content Placeholder 2">
            <a:extLst>
              <a:ext uri="{FF2B5EF4-FFF2-40B4-BE49-F238E27FC236}">
                <a16:creationId xmlns:a16="http://schemas.microsoft.com/office/drawing/2014/main" id="{834678AC-BCA7-7EC6-E0C1-EF3E358B39D1}"/>
              </a:ext>
            </a:extLst>
          </p:cNvPr>
          <p:cNvSpPr>
            <a:spLocks noGrp="1"/>
          </p:cNvSpPr>
          <p:nvPr>
            <p:ph idx="1"/>
          </p:nvPr>
        </p:nvSpPr>
        <p:spPr>
          <a:xfrm>
            <a:off x="2667417" y="2552700"/>
            <a:ext cx="13867983" cy="6375614"/>
          </a:xfrm>
        </p:spPr>
        <p:txBody>
          <a:bodyPr/>
          <a:lstStyle/>
          <a:p>
            <a:r>
              <a:rPr lang="en-US" dirty="0"/>
              <a:t>21 Courses Reviewed</a:t>
            </a:r>
          </a:p>
          <a:p>
            <a:pPr lvl="1"/>
            <a:r>
              <a:rPr lang="en-US" dirty="0"/>
              <a:t>4 Passed</a:t>
            </a:r>
          </a:p>
          <a:p>
            <a:pPr lvl="1"/>
            <a:r>
              <a:rPr lang="en-US" dirty="0"/>
              <a:t>10 Did not pass both Substantive &amp; Regular Interaction</a:t>
            </a:r>
          </a:p>
          <a:p>
            <a:pPr lvl="1"/>
            <a:r>
              <a:rPr lang="en-US" dirty="0"/>
              <a:t>6 Did not pass Substantive Interaction</a:t>
            </a:r>
          </a:p>
          <a:p>
            <a:pPr lvl="1"/>
            <a:r>
              <a:rPr lang="en-US" dirty="0"/>
              <a:t>1 did not pass Regular Interaction</a:t>
            </a:r>
          </a:p>
          <a:p>
            <a:r>
              <a:rPr lang="en-US" dirty="0"/>
              <a:t>9 Faculty provided feedback on the process. Feedback was positive and inquisitive. Suggestions for future reviews:</a:t>
            </a:r>
          </a:p>
          <a:p>
            <a:pPr lvl="1"/>
            <a:r>
              <a:rPr lang="en-US" dirty="0"/>
              <a:t>Provide a copy of the graded rubric</a:t>
            </a:r>
          </a:p>
          <a:p>
            <a:pPr lvl="1"/>
            <a:r>
              <a:rPr lang="en-US" dirty="0"/>
              <a:t>Allow opportunities to speak with reviewers</a:t>
            </a:r>
          </a:p>
          <a:p>
            <a:pPr lvl="1"/>
            <a:r>
              <a:rPr lang="en-US" dirty="0"/>
              <a:t>Provide best practices suggestions</a:t>
            </a:r>
          </a:p>
          <a:p>
            <a:pPr lvl="1"/>
            <a:r>
              <a:rPr lang="en-US" dirty="0"/>
              <a:t>Provide additional training and workshops </a:t>
            </a:r>
          </a:p>
          <a:p>
            <a:pPr lvl="1"/>
            <a:endParaRPr lang="en-US" dirty="0"/>
          </a:p>
        </p:txBody>
      </p:sp>
    </p:spTree>
    <p:extLst>
      <p:ext uri="{BB962C8B-B14F-4D97-AF65-F5344CB8AC3E}">
        <p14:creationId xmlns:p14="http://schemas.microsoft.com/office/powerpoint/2010/main" val="3313286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C95B16-431C-7437-BD26-D2B45565EE39}"/>
              </a:ext>
            </a:extLst>
          </p:cNvPr>
          <p:cNvSpPr>
            <a:spLocks noGrp="1"/>
          </p:cNvSpPr>
          <p:nvPr>
            <p:ph type="title"/>
          </p:nvPr>
        </p:nvSpPr>
        <p:spPr>
          <a:xfrm>
            <a:off x="2667417" y="1358685"/>
            <a:ext cx="13944183" cy="914400"/>
          </a:xfrm>
        </p:spPr>
        <p:txBody>
          <a:bodyPr/>
          <a:lstStyle/>
          <a:p>
            <a:r>
              <a:rPr lang="en-US" dirty="0"/>
              <a:t>Faculty Quotes</a:t>
            </a:r>
          </a:p>
        </p:txBody>
      </p:sp>
      <p:sp>
        <p:nvSpPr>
          <p:cNvPr id="6" name="Content Placeholder 5">
            <a:extLst>
              <a:ext uri="{FF2B5EF4-FFF2-40B4-BE49-F238E27FC236}">
                <a16:creationId xmlns:a16="http://schemas.microsoft.com/office/drawing/2014/main" id="{2F1409D9-41BC-D67D-1A40-D0090538D4BD}"/>
              </a:ext>
            </a:extLst>
          </p:cNvPr>
          <p:cNvSpPr>
            <a:spLocks noGrp="1"/>
          </p:cNvSpPr>
          <p:nvPr>
            <p:ph idx="13"/>
          </p:nvPr>
        </p:nvSpPr>
        <p:spPr>
          <a:xfrm>
            <a:off x="2667000" y="2552699"/>
            <a:ext cx="13944600" cy="6375615"/>
          </a:xfrm>
        </p:spPr>
        <p:txBody>
          <a:bodyPr>
            <a:normAutofit fontScale="92500" lnSpcReduction="10000"/>
          </a:bodyPr>
          <a:lstStyle/>
          <a:p>
            <a:pPr>
              <a:spcBef>
                <a:spcPts val="800"/>
              </a:spcBef>
              <a:spcAft>
                <a:spcPts val="800"/>
              </a:spcAft>
            </a:pPr>
            <a:r>
              <a:rPr lang="en-US" dirty="0"/>
              <a:t>“Thank you so much for this feedback and taking the time to review my course. I am joining the RSI workshop tomorrow so I can fill any gaps I have in my course.”</a:t>
            </a:r>
          </a:p>
          <a:p>
            <a:pPr>
              <a:spcBef>
                <a:spcPts val="800"/>
              </a:spcBef>
              <a:spcAft>
                <a:spcPts val="800"/>
              </a:spcAft>
            </a:pPr>
            <a:r>
              <a:rPr lang="en-US" dirty="0"/>
              <a:t>“Wow, thank you Grace for the feedback. Looks like I’ve got some work to do!!! Just curious, did I do anything well or is this just looking at what I’m not doing or what I’m bad at?”</a:t>
            </a:r>
          </a:p>
          <a:p>
            <a:pPr>
              <a:spcBef>
                <a:spcPts val="800"/>
              </a:spcBef>
              <a:spcAft>
                <a:spcPts val="800"/>
              </a:spcAft>
            </a:pPr>
            <a:r>
              <a:rPr lang="en-US" dirty="0"/>
              <a:t>“I appreciate all the extra effort and dedication AIQ is leading regarding this issue… Again, thanks so much! I’m so glad to hear that my course passed because if it didn’t I’m not sure I’d teach online!!!”</a:t>
            </a:r>
          </a:p>
          <a:p>
            <a:pPr>
              <a:spcBef>
                <a:spcPts val="800"/>
              </a:spcBef>
              <a:spcAft>
                <a:spcPts val="800"/>
              </a:spcAft>
            </a:pPr>
            <a:r>
              <a:rPr lang="en-US" dirty="0"/>
              <a:t>“Ouch. Well, good to know where and how I need to up my game.”</a:t>
            </a:r>
          </a:p>
          <a:p>
            <a:pPr>
              <a:spcBef>
                <a:spcPts val="800"/>
              </a:spcBef>
              <a:spcAft>
                <a:spcPts val="800"/>
              </a:spcAft>
            </a:pPr>
            <a:r>
              <a:rPr lang="en-US" dirty="0"/>
              <a:t>“Thank you! I will work diligently over winter break to increase RSI in my courses. My old lecture recordings and videos needed updating and students were not watching them so I made some adjustments. I will be working towards reincorporating them and increasing RSI for the Spring.”</a:t>
            </a:r>
          </a:p>
          <a:p>
            <a:endParaRPr lang="en-US" dirty="0"/>
          </a:p>
        </p:txBody>
      </p:sp>
    </p:spTree>
    <p:extLst>
      <p:ext uri="{BB962C8B-B14F-4D97-AF65-F5344CB8AC3E}">
        <p14:creationId xmlns:p14="http://schemas.microsoft.com/office/powerpoint/2010/main" val="1461228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4FC8F7A-6900-AC46-8EB4-BFFEB2D9F55C}"/>
              </a:ext>
            </a:extLst>
          </p:cNvPr>
          <p:cNvSpPr>
            <a:spLocks noGrp="1"/>
          </p:cNvSpPr>
          <p:nvPr>
            <p:ph type="title"/>
          </p:nvPr>
        </p:nvSpPr>
        <p:spPr>
          <a:xfrm>
            <a:off x="2667417" y="1358685"/>
            <a:ext cx="13944183" cy="914400"/>
          </a:xfrm>
        </p:spPr>
        <p:txBody>
          <a:bodyPr/>
          <a:lstStyle/>
          <a:p>
            <a:r>
              <a:rPr lang="en-US" dirty="0"/>
              <a:t>Looking Ahead – Spring 2026</a:t>
            </a:r>
          </a:p>
        </p:txBody>
      </p:sp>
      <p:sp>
        <p:nvSpPr>
          <p:cNvPr id="4" name="Content Placeholder 3">
            <a:extLst>
              <a:ext uri="{FF2B5EF4-FFF2-40B4-BE49-F238E27FC236}">
                <a16:creationId xmlns:a16="http://schemas.microsoft.com/office/drawing/2014/main" id="{E68CD867-DDF8-2823-CA10-87C4EB9FDF07}"/>
              </a:ext>
            </a:extLst>
          </p:cNvPr>
          <p:cNvSpPr>
            <a:spLocks noGrp="1"/>
          </p:cNvSpPr>
          <p:nvPr>
            <p:ph idx="13"/>
          </p:nvPr>
        </p:nvSpPr>
        <p:spPr>
          <a:xfrm>
            <a:off x="2667000" y="2552699"/>
            <a:ext cx="13944600" cy="5334001"/>
          </a:xfrm>
        </p:spPr>
        <p:txBody>
          <a:bodyPr/>
          <a:lstStyle/>
          <a:p>
            <a:r>
              <a:rPr lang="en-US" dirty="0"/>
              <a:t>AIQ will:</a:t>
            </a:r>
          </a:p>
          <a:p>
            <a:pPr lvl="1"/>
            <a:r>
              <a:rPr lang="en-US" dirty="0"/>
              <a:t>Review all DE sections</a:t>
            </a:r>
            <a:r>
              <a:rPr lang="en-US" baseline="30000" dirty="0"/>
              <a:t>1</a:t>
            </a:r>
            <a:r>
              <a:rPr lang="en-US" dirty="0"/>
              <a:t> </a:t>
            </a:r>
          </a:p>
          <a:p>
            <a:pPr lvl="1"/>
            <a:r>
              <a:rPr lang="en-US" dirty="0"/>
              <a:t>Continue refining the rubric, incorporating faculty feedback to improve clarity, usability, and consistency</a:t>
            </a:r>
          </a:p>
          <a:p>
            <a:pPr lvl="1"/>
            <a:r>
              <a:rPr lang="en-US" dirty="0"/>
              <a:t>Assess the time and resources required to support future efforts</a:t>
            </a:r>
          </a:p>
          <a:p>
            <a:pPr lvl="1"/>
            <a:r>
              <a:rPr lang="en-US" dirty="0"/>
              <a:t>Identify additional professional development or training needs related to DE and RSI expectations. </a:t>
            </a:r>
          </a:p>
          <a:p>
            <a:pPr lvl="1"/>
            <a:endParaRPr lang="en-US" dirty="0"/>
          </a:p>
          <a:p>
            <a:pPr lvl="1"/>
            <a:endParaRPr lang="en-US" dirty="0"/>
          </a:p>
        </p:txBody>
      </p:sp>
      <p:sp>
        <p:nvSpPr>
          <p:cNvPr id="6" name="TextBox 5">
            <a:extLst>
              <a:ext uri="{FF2B5EF4-FFF2-40B4-BE49-F238E27FC236}">
                <a16:creationId xmlns:a16="http://schemas.microsoft.com/office/drawing/2014/main" id="{63D19738-398A-E5BF-C736-205DD9D05033}"/>
              </a:ext>
            </a:extLst>
          </p:cNvPr>
          <p:cNvSpPr txBox="1"/>
          <p:nvPr/>
        </p:nvSpPr>
        <p:spPr>
          <a:xfrm>
            <a:off x="2651185" y="9258300"/>
            <a:ext cx="13944600" cy="646331"/>
          </a:xfrm>
          <a:prstGeom prst="rect">
            <a:avLst/>
          </a:prstGeom>
          <a:noFill/>
        </p:spPr>
        <p:txBody>
          <a:bodyPr wrap="square" rtlCol="0">
            <a:spAutoFit/>
          </a:bodyPr>
          <a:lstStyle/>
          <a:p>
            <a:r>
              <a:rPr lang="en-US" dirty="0"/>
              <a:t>1. “For the 2025-26 academic year, AIQ will be tasked with developing and piloting [a] process for reviewing and assessing online courses for RSI.” </a:t>
            </a:r>
          </a:p>
        </p:txBody>
      </p:sp>
    </p:spTree>
    <p:extLst>
      <p:ext uri="{BB962C8B-B14F-4D97-AF65-F5344CB8AC3E}">
        <p14:creationId xmlns:p14="http://schemas.microsoft.com/office/powerpoint/2010/main" val="2874378888"/>
      </p:ext>
    </p:extLst>
  </p:cSld>
  <p:clrMapOvr>
    <a:masterClrMapping/>
  </p:clrMapOvr>
</p:sld>
</file>

<file path=ppt/theme/theme1.xml><?xml version="1.0" encoding="utf-8"?>
<a:theme xmlns:a="http://schemas.openxmlformats.org/drawingml/2006/main" name="Office Theme">
  <a:themeElements>
    <a:clrScheme name="Bakersfield College">
      <a:dk1>
        <a:srgbClr val="000000"/>
      </a:dk1>
      <a:lt1>
        <a:srgbClr val="FFFFFF"/>
      </a:lt1>
      <a:dk2>
        <a:srgbClr val="000000"/>
      </a:dk2>
      <a:lt2>
        <a:srgbClr val="FFFFFF"/>
      </a:lt2>
      <a:accent1>
        <a:srgbClr val="B10B2C"/>
      </a:accent1>
      <a:accent2>
        <a:srgbClr val="F38F09"/>
      </a:accent2>
      <a:accent3>
        <a:srgbClr val="008E00"/>
      </a:accent3>
      <a:accent4>
        <a:srgbClr val="009192"/>
      </a:accent4>
      <a:accent5>
        <a:srgbClr val="942092"/>
      </a:accent5>
      <a:accent6>
        <a:srgbClr val="F2EF11"/>
      </a:accent6>
      <a:hlink>
        <a:srgbClr val="B10B2C"/>
      </a:hlink>
      <a:folHlink>
        <a:srgbClr val="B10B2C"/>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C-Powerpoint-Template  -  Read-Only" id="{5FD4A51D-B8E0-4C5A-8F0D-D68E8B9C6812}" vid="{00EBD42A-39F4-47A8-8223-44415ED4749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2C9436D5DC6C641BD15E2003D40616B" ma:contentTypeVersion="16" ma:contentTypeDescription="Create a new document." ma:contentTypeScope="" ma:versionID="1633b71f09bfac40af1f1ac2b06ec698">
  <xsd:schema xmlns:xsd="http://www.w3.org/2001/XMLSchema" xmlns:xs="http://www.w3.org/2001/XMLSchema" xmlns:p="http://schemas.microsoft.com/office/2006/metadata/properties" xmlns:ns3="4532eed2-17a3-46d3-bc0a-0ecf053e38c9" xmlns:ns4="0c0d52d1-5e23-4d7d-870a-5bf8ae74596f" targetNamespace="http://schemas.microsoft.com/office/2006/metadata/properties" ma:root="true" ma:fieldsID="bccc773eae82567c8aac587e65c67788" ns3:_="" ns4:_="">
    <xsd:import namespace="4532eed2-17a3-46d3-bc0a-0ecf053e38c9"/>
    <xsd:import namespace="0c0d52d1-5e23-4d7d-870a-5bf8ae74596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_activity"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ObjectDetectorVersions" minOccurs="0"/>
                <xsd:element ref="ns3:MediaServiceSystemTags" minOccurs="0"/>
                <xsd:element ref="ns3:MediaServiceSearchPropertie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32eed2-17a3-46d3-bc0a-0ecf053e38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3" nillable="true" ma:displayName="_activity" ma:hidden="true" ma:internalName="_activity">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c0d52d1-5e23-4d7d-870a-5bf8ae74596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4532eed2-17a3-46d3-bc0a-0ecf053e38c9" xsi:nil="true"/>
  </documentManagement>
</p:properties>
</file>

<file path=customXml/itemProps1.xml><?xml version="1.0" encoding="utf-8"?>
<ds:datastoreItem xmlns:ds="http://schemas.openxmlformats.org/officeDocument/2006/customXml" ds:itemID="{1856F409-0AFC-4C1B-AD4C-6347123933CC}">
  <ds:schemaRefs>
    <ds:schemaRef ds:uri="http://schemas.microsoft.com/sharepoint/v3/contenttype/forms"/>
  </ds:schemaRefs>
</ds:datastoreItem>
</file>

<file path=customXml/itemProps2.xml><?xml version="1.0" encoding="utf-8"?>
<ds:datastoreItem xmlns:ds="http://schemas.openxmlformats.org/officeDocument/2006/customXml" ds:itemID="{8567DB8D-CB6C-46A2-A7A7-71EDBC2721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32eed2-17a3-46d3-bc0a-0ecf053e38c9"/>
    <ds:schemaRef ds:uri="0c0d52d1-5e23-4d7d-870a-5bf8ae7459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121EFB9-4F78-41B9-86AB-F8AF82C5A43A}">
  <ds:schemaRefs>
    <ds:schemaRef ds:uri="http://schemas.openxmlformats.org/package/2006/metadata/core-properties"/>
    <ds:schemaRef ds:uri="0c0d52d1-5e23-4d7d-870a-5bf8ae74596f"/>
    <ds:schemaRef ds:uri="http://schemas.microsoft.com/office/infopath/2007/PartnerControls"/>
    <ds:schemaRef ds:uri="http://www.w3.org/XML/1998/namespace"/>
    <ds:schemaRef ds:uri="http://purl.org/dc/dcmitype/"/>
    <ds:schemaRef ds:uri="http://purl.org/dc/elements/1.1/"/>
    <ds:schemaRef ds:uri="http://schemas.microsoft.com/office/2006/documentManagement/types"/>
    <ds:schemaRef ds:uri="4532eed2-17a3-46d3-bc0a-0ecf053e38c9"/>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RSI Update</Template>
  <TotalTime>153</TotalTime>
  <Words>814</Words>
  <Application>Microsoft Office PowerPoint</Application>
  <PresentationFormat>Custom</PresentationFormat>
  <Paragraphs>75</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RSI Update</vt:lpstr>
      <vt:lpstr>Fall 2025 AIQ Charge by Senate</vt:lpstr>
      <vt:lpstr>Regular and Substantive Interaction (RSI) </vt:lpstr>
      <vt:lpstr>Hybrid - RSI?</vt:lpstr>
      <vt:lpstr>Hybrid – CCC District Examples</vt:lpstr>
      <vt:lpstr>RSI Training Cohorts Data</vt:lpstr>
      <vt:lpstr>AIQ Pilot Review Data</vt:lpstr>
      <vt:lpstr>Faculty Quotes</vt:lpstr>
      <vt:lpstr>Looking Ahead – Spring 2026</vt:lpstr>
      <vt:lpstr>Additional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Grace Commiso</dc:creator>
  <cp:lastModifiedBy>Ximena Ortega</cp:lastModifiedBy>
  <cp:revision>3</cp:revision>
  <dcterms:created xsi:type="dcterms:W3CDTF">2026-01-21T16:08:35Z</dcterms:created>
  <dcterms:modified xsi:type="dcterms:W3CDTF">2026-01-28T03:22:49Z</dcterms:modified>
  <dc:identifier>DAGbqKxqK6c</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0x01010052C9436D5DC6C641BD15E2003D40616B</vt:lpwstr>
  </property>
</Properties>
</file>