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1" r:id="rId2"/>
    <p:sldId id="263" r:id="rId3"/>
    <p:sldId id="264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B81E63-A559-46A9-B7FB-3275B5C22232}" v="18" dt="2026-01-27T00:48:41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58" autoAdjust="0"/>
  </p:normalViewPr>
  <p:slideViewPr>
    <p:cSldViewPr snapToGrid="0">
      <p:cViewPr varScale="1">
        <p:scale>
          <a:sx n="52" d="100"/>
          <a:sy n="52" d="100"/>
        </p:scale>
        <p:origin x="90" y="3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5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1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1810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94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2839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6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02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7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6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2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7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4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6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3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9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5326B-5FF2-4F7C-898E-AE6AD34FCF97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22947E-9347-4612-8268-3BD670362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5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ccd.edu/board-trustees/_documents/board-policy/chapter-5/AP-5013_May2023.pdf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0219-C18F-3E7A-BD77-45BDEBD07D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ptos Slab ExtraBold" panose="020F0502020204030204" pitchFamily="34" charset="0"/>
              </a:rPr>
              <a:t>Short and Long-term Military Absence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9658F-369D-5C08-7504-F01137DC14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Bakersfield College</a:t>
            </a:r>
          </a:p>
        </p:txBody>
      </p:sp>
    </p:spTree>
    <p:extLst>
      <p:ext uri="{BB962C8B-B14F-4D97-AF65-F5344CB8AC3E}">
        <p14:creationId xmlns:p14="http://schemas.microsoft.com/office/powerpoint/2010/main" val="255669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6C0A68D9-FA96-FC7D-C157-0261CDF18258}"/>
              </a:ext>
            </a:extLst>
          </p:cNvPr>
          <p:cNvSpPr txBox="1"/>
          <p:nvPr/>
        </p:nvSpPr>
        <p:spPr>
          <a:xfrm>
            <a:off x="3406485" y="242355"/>
            <a:ext cx="4289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600" b="1" dirty="0">
                <a:solidFill>
                  <a:schemeClr val="accent1"/>
                </a:solidFill>
              </a:rPr>
              <a:t>Guiding Legislation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70470D3-BE56-DAC7-05C4-617BF715CF54}"/>
              </a:ext>
            </a:extLst>
          </p:cNvPr>
          <p:cNvSpPr txBox="1"/>
          <p:nvPr/>
        </p:nvSpPr>
        <p:spPr>
          <a:xfrm>
            <a:off x="587011" y="1367683"/>
            <a:ext cx="4853402" cy="3883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California Education Code § 99130</a:t>
            </a:r>
          </a:p>
          <a:p>
            <a:r>
              <a:rPr lang="en-US" b="1" dirty="0"/>
              <a:t>Military Absence &amp; Withdrawal Protections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endParaRPr lang="en-US" sz="1300" dirty="0"/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US" sz="1400" dirty="0"/>
              <a:t>Applies to students in the California Community Colleges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400" dirty="0"/>
              <a:t>  and California State University systems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US" sz="1400" dirty="0"/>
              <a:t>Requires institutions to excuse absences related to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400" dirty="0"/>
              <a:t>  military service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US" sz="1400" dirty="0"/>
              <a:t>Prohibits academic or financial penalties due to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400" dirty="0"/>
              <a:t>  military-related absences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defRPr/>
            </a:pPr>
            <a:r>
              <a:rPr lang="en-US" sz="1400" dirty="0"/>
              <a:t>Requires institutions to provide reasonable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400" dirty="0"/>
              <a:t>  accommodation options, including make-up work or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400" dirty="0"/>
              <a:t>  withdrawal without negative consequences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247DC6-5F28-076F-A1ED-CABE950C9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082" y="1509085"/>
            <a:ext cx="4289197" cy="150561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1800" b="1" dirty="0">
                <a:solidFill>
                  <a:schemeClr val="tx1"/>
                </a:solidFill>
              </a:rPr>
              <a:t>PUBLIC LAW 116–315—JAN. 5, 2021</a:t>
            </a:r>
            <a:br>
              <a:rPr lang="en-US" sz="1800" b="1" dirty="0">
                <a:solidFill>
                  <a:schemeClr val="tx1"/>
                </a:solidFill>
              </a:rPr>
            </a:br>
            <a:br>
              <a:rPr lang="en-US" sz="1800" b="1" dirty="0">
                <a:solidFill>
                  <a:schemeClr val="tx1"/>
                </a:solidFill>
              </a:rPr>
            </a:b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Johnny Isakson and David P. Roe </a:t>
            </a:r>
            <a:br>
              <a:rPr kumimoji="0" lang="en-US" sz="1700" b="1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br>
              <a:rPr kumimoji="0" lang="en-US" sz="1700" b="1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“Veterans Healthcare Improvement Act of 2020”</a:t>
            </a:r>
            <a:br>
              <a:rPr kumimoji="0" lang="en-US" sz="1700" b="0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br>
              <a:rPr kumimoji="0" lang="en-US" sz="1700" b="0" i="0" u="none" strike="noStrike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8D366-2711-8C85-8533-F1CABD1A0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51082" y="2679006"/>
            <a:ext cx="4289197" cy="363695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marR="0" lvl="2" indent="0" fontAlgn="auto">
              <a:lnSpc>
                <a:spcPct val="90000"/>
              </a:lnSpc>
              <a:tabLst/>
              <a:defRPr/>
            </a:pPr>
            <a:endParaRPr lang="en-US" sz="1500" dirty="0">
              <a:solidFill>
                <a:schemeClr val="tx1"/>
              </a:solidFill>
            </a:endParaRPr>
          </a:p>
          <a:p>
            <a:pPr marL="0" marR="0" lvl="2" indent="0" fontAlgn="auto">
              <a:lnSpc>
                <a:spcPct val="90000"/>
              </a:lnSpc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‘‘(G) Maintain a policy that—</a:t>
            </a:r>
          </a:p>
          <a:p>
            <a:pPr marL="0" marR="0" lvl="2" indent="0" fontAlgn="auto">
              <a:lnSpc>
                <a:spcPct val="90000"/>
              </a:lnSpc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‘‘(i) ensures that members of the Armed Forces,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including the reserve components and the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National Guard, who enroll in a course of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education at the educational institution may be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readmitted at such institution if such members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are temporarily unavailable or have to suspend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such enrollment by reason of serving in the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Armed Forces; and</a:t>
            </a:r>
          </a:p>
          <a:p>
            <a:pPr marL="0" marR="0" lvl="2" indent="0" fontAlgn="auto">
              <a:lnSpc>
                <a:spcPct val="90000"/>
              </a:lnSpc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‘‘(ii) otherwise accommodates such members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during short absences by reason of such </a:t>
            </a:r>
          </a:p>
          <a:p>
            <a:pPr marL="0" marR="0" lvl="2" indent="0" fontAlgn="auto">
              <a:lnSpc>
                <a:spcPct val="90000"/>
              </a:lnSpc>
              <a:buNone/>
              <a:tabLst/>
              <a:defRPr/>
            </a:pPr>
            <a:r>
              <a:rPr lang="en-US" sz="1500" dirty="0">
                <a:solidFill>
                  <a:schemeClr val="tx1"/>
                </a:solidFill>
              </a:rPr>
              <a:t>     service.</a:t>
            </a: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69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1F05D-FFD2-9F7C-2978-CCA3A03B9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45" y="357052"/>
            <a:ext cx="8596668" cy="962701"/>
          </a:xfrm>
        </p:spPr>
        <p:txBody>
          <a:bodyPr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/>
              <a:t>Short and Long-Term Military Absence</a:t>
            </a:r>
            <a:br>
              <a:rPr lang="en-US" sz="2400" b="1" dirty="0"/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2"/>
              </a:rPr>
              <a:t>KCCD AP 5013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8DE231-081F-6E34-CF0A-690DFB730D6D}"/>
              </a:ext>
            </a:extLst>
          </p:cNvPr>
          <p:cNvSpPr txBox="1"/>
          <p:nvPr/>
        </p:nvSpPr>
        <p:spPr>
          <a:xfrm>
            <a:off x="476318" y="1162164"/>
            <a:ext cx="896934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Short-Term Options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Absences shorter than 30 days shall be considered “excused absences”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Instructor, VRC advisor, and servicemember collaborate to provide the servicemember with reasonable alternative arrangements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Student elects Military Withdraw retroactive to beginning of term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Request for Assignment of Final Grade if ≥ 75% of the term is completed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Incomplete “I” grade assigned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65FC4-9BF4-DD40-8C87-D71261748BAA}"/>
              </a:ext>
            </a:extLst>
          </p:cNvPr>
          <p:cNvSpPr txBox="1"/>
          <p:nvPr/>
        </p:nvSpPr>
        <p:spPr>
          <a:xfrm>
            <a:off x="485745" y="3878334"/>
            <a:ext cx="896934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Long-Term Options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Absences longer than 30 days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Student elects Military Withdraw retroactive to beginning of term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Request for Assignment of Final Grade if ≥ 75% of the term is completed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Incomplete “I” grade assigned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A4367C-42C3-AF1D-68BD-A61CE26140A0}"/>
              </a:ext>
            </a:extLst>
          </p:cNvPr>
          <p:cNvSpPr txBox="1"/>
          <p:nvPr/>
        </p:nvSpPr>
        <p:spPr>
          <a:xfrm>
            <a:off x="893189" y="6122383"/>
            <a:ext cx="6365449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Note: 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Faculty determines whether a final grade may be issued</a:t>
            </a:r>
            <a:endParaRPr lang="en-US" sz="2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195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2CB77-C77E-222F-E821-FFFD48965B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9849" y="-2276588"/>
            <a:ext cx="8596668" cy="1320800"/>
          </a:xfrm>
        </p:spPr>
        <p:txBody>
          <a:bodyPr/>
          <a:lstStyle/>
          <a:p>
            <a:r>
              <a:rPr lang="en-US" dirty="0"/>
              <a:t>Military Absence Request Form - Explained</a:t>
            </a:r>
          </a:p>
        </p:txBody>
      </p:sp>
      <p:pic>
        <p:nvPicPr>
          <p:cNvPr id="4" name="Picture 3" descr="Military Absence Request Form Screenshot">
            <a:extLst>
              <a:ext uri="{FF2B5EF4-FFF2-40B4-BE49-F238E27FC236}">
                <a16:creationId xmlns:a16="http://schemas.microsoft.com/office/drawing/2014/main" id="{9D20AF58-44FE-899C-965D-11F34D4FA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617" y="1361162"/>
            <a:ext cx="5169595" cy="4135676"/>
          </a:xfrm>
          <a:prstGeom prst="rect">
            <a:avLst/>
          </a:prstGeom>
        </p:spPr>
      </p:pic>
      <p:sp>
        <p:nvSpPr>
          <p:cNvPr id="21" name="Callout: Line 20">
            <a:extLst>
              <a:ext uri="{FF2B5EF4-FFF2-40B4-BE49-F238E27FC236}">
                <a16:creationId xmlns:a16="http://schemas.microsoft.com/office/drawing/2014/main" id="{9A4AC6EC-D448-634D-73B0-437F975F3021}"/>
              </a:ext>
            </a:extLst>
          </p:cNvPr>
          <p:cNvSpPr/>
          <p:nvPr/>
        </p:nvSpPr>
        <p:spPr>
          <a:xfrm flipH="1">
            <a:off x="825203" y="833717"/>
            <a:ext cx="1729292" cy="1111623"/>
          </a:xfrm>
          <a:prstGeom prst="borderCallout1">
            <a:avLst>
              <a:gd name="adj1" fmla="val 18750"/>
              <a:gd name="adj2" fmla="val -8333"/>
              <a:gd name="adj3" fmla="val 51691"/>
              <a:gd name="adj4" fmla="val -9163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This form is not to be completed by students independently and will not be publicly advertised</a:t>
            </a:r>
          </a:p>
        </p:txBody>
      </p:sp>
      <p:sp>
        <p:nvSpPr>
          <p:cNvPr id="23" name="Callout: Line 22">
            <a:extLst>
              <a:ext uri="{FF2B5EF4-FFF2-40B4-BE49-F238E27FC236}">
                <a16:creationId xmlns:a16="http://schemas.microsoft.com/office/drawing/2014/main" id="{9E6746F7-FE60-16AB-9B7B-DAE15F457CA0}"/>
              </a:ext>
            </a:extLst>
          </p:cNvPr>
          <p:cNvSpPr/>
          <p:nvPr/>
        </p:nvSpPr>
        <p:spPr>
          <a:xfrm flipH="1">
            <a:off x="601757" y="3381188"/>
            <a:ext cx="2387065" cy="1264024"/>
          </a:xfrm>
          <a:prstGeom prst="borderCallout1">
            <a:avLst>
              <a:gd name="adj1" fmla="val 18750"/>
              <a:gd name="adj2" fmla="val -8333"/>
              <a:gd name="adj3" fmla="val 99007"/>
              <a:gd name="adj4" fmla="val -1763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Student, VRC Advisor, and Faculty collaborate to determine the most appropriate academic option.</a:t>
            </a:r>
          </a:p>
          <a:p>
            <a:r>
              <a:rPr lang="en-US" sz="1200" dirty="0"/>
              <a:t>Faculty input is essential for feasibility of coursework continuation or grading options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A7981EFA-1113-6471-391E-24AC55C72ECF}"/>
              </a:ext>
            </a:extLst>
          </p:cNvPr>
          <p:cNvSpPr/>
          <p:nvPr/>
        </p:nvSpPr>
        <p:spPr>
          <a:xfrm>
            <a:off x="9376535" y="1007210"/>
            <a:ext cx="1990261" cy="1144320"/>
          </a:xfrm>
          <a:prstGeom prst="borderCallout1">
            <a:avLst>
              <a:gd name="adj1" fmla="val 18750"/>
              <a:gd name="adj2" fmla="val -8333"/>
              <a:gd name="adj3" fmla="val 70628"/>
              <a:gd name="adj4" fmla="val -6234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Student must initiate communication with veteran educational advisor, who will reach out to faculty to begin process of collaboration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D221B750-A69D-0723-B479-6F304103CACF}"/>
              </a:ext>
            </a:extLst>
          </p:cNvPr>
          <p:cNvSpPr/>
          <p:nvPr/>
        </p:nvSpPr>
        <p:spPr>
          <a:xfrm>
            <a:off x="9215271" y="2660801"/>
            <a:ext cx="1680285" cy="740753"/>
          </a:xfrm>
          <a:prstGeom prst="borderCallout1">
            <a:avLst>
              <a:gd name="adj1" fmla="val 18750"/>
              <a:gd name="adj2" fmla="val -8333"/>
              <a:gd name="adj3" fmla="val 155792"/>
              <a:gd name="adj4" fmla="val -15728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These dates can fluctuate depending on the needs of the military</a:t>
            </a:r>
          </a:p>
        </p:txBody>
      </p:sp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FDBE8352-6CAE-3066-7807-89FDEA01D6F4}"/>
              </a:ext>
            </a:extLst>
          </p:cNvPr>
          <p:cNvSpPr/>
          <p:nvPr/>
        </p:nvSpPr>
        <p:spPr>
          <a:xfrm>
            <a:off x="8329947" y="3943421"/>
            <a:ext cx="3270817" cy="2305369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VRC Confirmation &amp; Notification</a:t>
            </a:r>
          </a:p>
          <a:p>
            <a:pPr algn="ctr"/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/>
              <a:t>VRC sends a confirmation email </a:t>
            </a:r>
            <a:r>
              <a:rPr lang="en-US" sz="1200" dirty="0" err="1"/>
              <a:t>CCing</a:t>
            </a:r>
            <a:r>
              <a:rPr lang="en-US" sz="1200" dirty="0"/>
              <a:t>:</a:t>
            </a:r>
          </a:p>
          <a:p>
            <a:endParaRPr lang="en-US" sz="600" dirty="0"/>
          </a:p>
          <a:p>
            <a:r>
              <a:rPr lang="en-US" sz="1200" dirty="0"/>
              <a:t>   Admissions &amp; Records (A&amp;R listserv)</a:t>
            </a:r>
          </a:p>
          <a:p>
            <a:r>
              <a:rPr lang="en-US" sz="1200" dirty="0"/>
              <a:t>   Faculty</a:t>
            </a:r>
          </a:p>
          <a:p>
            <a:r>
              <a:rPr lang="en-US" sz="1200" dirty="0"/>
              <a:t>   Student</a:t>
            </a:r>
          </a:p>
          <a:p>
            <a:r>
              <a:rPr lang="en-US" sz="1200" dirty="0"/>
              <a:t>   </a:t>
            </a:r>
          </a:p>
          <a:p>
            <a:r>
              <a:rPr lang="en-US" sz="1200" dirty="0"/>
              <a:t>   Subject Line Example:</a:t>
            </a:r>
          </a:p>
          <a:p>
            <a:r>
              <a:rPr lang="en-US" sz="1200" dirty="0"/>
              <a:t>   URGENT: Military Short-Term / Long-  </a:t>
            </a:r>
          </a:p>
          <a:p>
            <a:r>
              <a:rPr lang="en-US" sz="1200" dirty="0"/>
              <a:t>   Term Absence</a:t>
            </a:r>
          </a:p>
          <a:p>
            <a:r>
              <a:rPr lang="en-US" sz="1200" dirty="0"/>
              <a:t>   Request for Student Name, BC ID —  </a:t>
            </a:r>
          </a:p>
          <a:p>
            <a:r>
              <a:rPr lang="en-US" sz="1200" dirty="0"/>
              <a:t>   CRN 12345 ENGL B1A</a:t>
            </a:r>
          </a:p>
        </p:txBody>
      </p:sp>
      <p:sp>
        <p:nvSpPr>
          <p:cNvPr id="25" name="Rectangle: Diagonal Corners Rounded 24">
            <a:extLst>
              <a:ext uri="{FF2B5EF4-FFF2-40B4-BE49-F238E27FC236}">
                <a16:creationId xmlns:a16="http://schemas.microsoft.com/office/drawing/2014/main" id="{5D1F5D30-901C-E9DD-AED7-9F878C5831EA}"/>
              </a:ext>
            </a:extLst>
          </p:cNvPr>
          <p:cNvSpPr/>
          <p:nvPr/>
        </p:nvSpPr>
        <p:spPr>
          <a:xfrm>
            <a:off x="591236" y="5347249"/>
            <a:ext cx="2605442" cy="901541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Student may also select any of the long-term options. </a:t>
            </a:r>
          </a:p>
        </p:txBody>
      </p:sp>
    </p:spTree>
    <p:extLst>
      <p:ext uri="{BB962C8B-B14F-4D97-AF65-F5344CB8AC3E}">
        <p14:creationId xmlns:p14="http://schemas.microsoft.com/office/powerpoint/2010/main" val="409341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9CA857-EFF2-8011-E7C1-04D70AC03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05F9FF-1552-06DA-0C58-C1D536D81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F590797-458C-4EF4-BAB2-FBEC0EB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9B0D07B-24CE-935C-0538-F93A84EB1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57A0D05A-D4A0-B62C-A6F5-2940760920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E60D6C3F-FAC7-8715-262B-194160369C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9175510-B73E-2610-ADFD-1F7E3468D3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8DB081A-67CB-7E5B-A260-C7B80EF90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1298173-4C05-4AE7-8B51-B4EFC6606A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1539F57E-7EE8-AE37-2CF5-A0D8CDF36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BA6AC73-ABCB-B65E-B04B-2A72D45F3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D58E380-C8C4-3DC7-7319-1ABA8EC6A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EAE62B2-AA95-1B3B-7B15-4161C327C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8B57B-6565-417E-D525-A72AA26B98D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10378" y="-2398120"/>
            <a:ext cx="8596668" cy="1320800"/>
          </a:xfrm>
        </p:spPr>
        <p:txBody>
          <a:bodyPr/>
          <a:lstStyle/>
          <a:p>
            <a:r>
              <a:rPr lang="en-US" dirty="0"/>
              <a:t>Military Absence Request Form – Student Action for Long Term</a:t>
            </a:r>
          </a:p>
        </p:txBody>
      </p:sp>
      <p:pic>
        <p:nvPicPr>
          <p:cNvPr id="3" name="Picture 2" descr="Screenshot of Military Absence Form higlighting the long term absence student action options">
            <a:extLst>
              <a:ext uri="{FF2B5EF4-FFF2-40B4-BE49-F238E27FC236}">
                <a16:creationId xmlns:a16="http://schemas.microsoft.com/office/drawing/2014/main" id="{A21CE046-B9B0-0B61-8157-D1543BB58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414" y="2321216"/>
            <a:ext cx="6227417" cy="2086981"/>
          </a:xfrm>
          <a:prstGeom prst="rect">
            <a:avLst/>
          </a:prstGeom>
        </p:spPr>
      </p:pic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56BB9F63-F6E9-DC18-E2DB-4A7D5E43CD0B}"/>
              </a:ext>
            </a:extLst>
          </p:cNvPr>
          <p:cNvSpPr/>
          <p:nvPr/>
        </p:nvSpPr>
        <p:spPr>
          <a:xfrm>
            <a:off x="3794407" y="675945"/>
            <a:ext cx="3808409" cy="137695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Long-Term Absence requests also require the student to meet with VRC Advisor</a:t>
            </a:r>
          </a:p>
          <a:p>
            <a:endParaRPr lang="en-US" sz="1200" dirty="0"/>
          </a:p>
          <a:p>
            <a:r>
              <a:rPr lang="en-US" sz="1200" dirty="0"/>
              <a:t>Advisor: Explains long-term academic and withdrawal options and impact to VA educational benefits</a:t>
            </a:r>
          </a:p>
        </p:txBody>
      </p:sp>
      <p:sp>
        <p:nvSpPr>
          <p:cNvPr id="21" name="Callout: Line 20">
            <a:extLst>
              <a:ext uri="{FF2B5EF4-FFF2-40B4-BE49-F238E27FC236}">
                <a16:creationId xmlns:a16="http://schemas.microsoft.com/office/drawing/2014/main" id="{8E170ABC-CFEE-F02B-85A3-421570A6C1F8}"/>
              </a:ext>
            </a:extLst>
          </p:cNvPr>
          <p:cNvSpPr/>
          <p:nvPr/>
        </p:nvSpPr>
        <p:spPr>
          <a:xfrm flipH="1">
            <a:off x="769827" y="1209593"/>
            <a:ext cx="1729292" cy="1111623"/>
          </a:xfrm>
          <a:prstGeom prst="borderCallout1">
            <a:avLst>
              <a:gd name="adj1" fmla="val 18750"/>
              <a:gd name="adj2" fmla="val -8333"/>
              <a:gd name="adj3" fmla="val 97659"/>
              <a:gd name="adj4" fmla="val -4497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The long-term option is recommended for absences &gt;30 days, but may also be elected for absences &lt;30 days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619CA18D-9E58-16B2-4E6E-48AD3E6B1276}"/>
              </a:ext>
            </a:extLst>
          </p:cNvPr>
          <p:cNvSpPr/>
          <p:nvPr/>
        </p:nvSpPr>
        <p:spPr>
          <a:xfrm>
            <a:off x="9125090" y="1591005"/>
            <a:ext cx="2493151" cy="1553777"/>
          </a:xfrm>
          <a:prstGeom prst="borderCallout1">
            <a:avLst>
              <a:gd name="adj1" fmla="val 11367"/>
              <a:gd name="adj2" fmla="val -6199"/>
              <a:gd name="adj3" fmla="val 61459"/>
              <a:gd name="adj4" fmla="val -4916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Military Withdrawal (MW) initiates refund (Education Code § 99130 &amp; Military &amp; Veterans Code § 824) allowing students called to active military duty during a term to withdraw retroactively to the term's start for a full tuition/fee refund</a:t>
            </a: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E0F1D67C-A871-DD94-B7A1-C55694A4472C}"/>
              </a:ext>
            </a:extLst>
          </p:cNvPr>
          <p:cNvSpPr/>
          <p:nvPr/>
        </p:nvSpPr>
        <p:spPr>
          <a:xfrm>
            <a:off x="789636" y="3449596"/>
            <a:ext cx="1552942" cy="1127208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VRC sends confirmation email</a:t>
            </a:r>
          </a:p>
          <a:p>
            <a:r>
              <a:rPr lang="en-US" sz="1200" dirty="0">
                <a:solidFill>
                  <a:schemeClr val="tx1"/>
                </a:solidFill>
              </a:rPr>
              <a:t>(CC A&amp;R, faculty, student)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01F62688-886C-6386-11FB-8995290FEAFE}"/>
              </a:ext>
            </a:extLst>
          </p:cNvPr>
          <p:cNvSpPr/>
          <p:nvPr/>
        </p:nvSpPr>
        <p:spPr>
          <a:xfrm>
            <a:off x="9553516" y="4498319"/>
            <a:ext cx="1990261" cy="868359"/>
          </a:xfrm>
          <a:prstGeom prst="borderCallout1">
            <a:avLst>
              <a:gd name="adj1" fmla="val 18750"/>
              <a:gd name="adj2" fmla="val -8333"/>
              <a:gd name="adj3" fmla="val -125523"/>
              <a:gd name="adj4" fmla="val -4567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If student requests grade assignment, faculty discretion applies (Ed Code § 99130)</a:t>
            </a:r>
          </a:p>
        </p:txBody>
      </p:sp>
      <p:sp>
        <p:nvSpPr>
          <p:cNvPr id="25" name="Rectangle: Diagonal Corners Rounded 24">
            <a:extLst>
              <a:ext uri="{FF2B5EF4-FFF2-40B4-BE49-F238E27FC236}">
                <a16:creationId xmlns:a16="http://schemas.microsoft.com/office/drawing/2014/main" id="{02C7FB12-6645-5416-CA06-16F331113F98}"/>
              </a:ext>
            </a:extLst>
          </p:cNvPr>
          <p:cNvSpPr/>
          <p:nvPr/>
        </p:nvSpPr>
        <p:spPr>
          <a:xfrm>
            <a:off x="6145181" y="4812003"/>
            <a:ext cx="2033619" cy="823859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Long-term option is required to prevent automatic “F” grade assignment</a:t>
            </a:r>
          </a:p>
        </p:txBody>
      </p:sp>
      <p:sp>
        <p:nvSpPr>
          <p:cNvPr id="26" name="Rectangle: Diagonal Corners Rounded 25">
            <a:extLst>
              <a:ext uri="{FF2B5EF4-FFF2-40B4-BE49-F238E27FC236}">
                <a16:creationId xmlns:a16="http://schemas.microsoft.com/office/drawing/2014/main" id="{CA0EBF18-6D04-CE91-087E-D3CCA35260A4}"/>
              </a:ext>
            </a:extLst>
          </p:cNvPr>
          <p:cNvSpPr/>
          <p:nvPr/>
        </p:nvSpPr>
        <p:spPr>
          <a:xfrm>
            <a:off x="789636" y="4932498"/>
            <a:ext cx="3977098" cy="1294685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Student has up to one year from release from active-duty activation to request a change from the initial elected relief option</a:t>
            </a:r>
          </a:p>
        </p:txBody>
      </p:sp>
    </p:spTree>
    <p:extLst>
      <p:ext uri="{BB962C8B-B14F-4D97-AF65-F5344CB8AC3E}">
        <p14:creationId xmlns:p14="http://schemas.microsoft.com/office/powerpoint/2010/main" val="192650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C92D4A-722F-5EE4-5273-EB6E9DF12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6DC073-85FB-CBFE-FB47-AAECE3B9D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71BF51-870B-48DF-18B9-C44A0449D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4B47DBC-465D-8BF5-6DEA-4D83254DA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9621D4D-E158-6487-DD6B-A353DA48F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8DEE60D6-F674-ED78-32AE-84E5C278B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750EC14F-8D7F-A381-9DDC-E2B639FBE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E74186BC-2F44-3224-10B7-710A2E03DD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E5EDCAB-170F-FFCA-4494-7714D6B37F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5E9A4D34-AF84-14D0-DCBC-5E8FF460B7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44978DC-E30B-4982-9ED1-0F1758223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1605109-4E86-9FC6-634F-99259991B3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9A0F00C-0E53-34CD-5E33-15E696E80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5DA2C1-A6B9-8B99-AC64-A21BDE0603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65498" y="-2095553"/>
            <a:ext cx="8596668" cy="1320800"/>
          </a:xfrm>
        </p:spPr>
        <p:txBody>
          <a:bodyPr/>
          <a:lstStyle/>
          <a:p>
            <a:r>
              <a:rPr lang="en-US" dirty="0"/>
              <a:t>Military Absence Request Form – Final Steps</a:t>
            </a:r>
          </a:p>
        </p:txBody>
      </p:sp>
      <p:pic>
        <p:nvPicPr>
          <p:cNvPr id="4" name="Picture 3" descr="Screenshot of Military Absence Request Form highlighting signature and final steps">
            <a:extLst>
              <a:ext uri="{FF2B5EF4-FFF2-40B4-BE49-F238E27FC236}">
                <a16:creationId xmlns:a16="http://schemas.microsoft.com/office/drawing/2014/main" id="{407A6DF5-A588-E62A-208D-DD005B6AB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463" y="1371330"/>
            <a:ext cx="5356364" cy="3839714"/>
          </a:xfrm>
          <a:prstGeom prst="rect">
            <a:avLst/>
          </a:prstGeom>
        </p:spPr>
      </p:pic>
      <p:sp>
        <p:nvSpPr>
          <p:cNvPr id="21" name="Callout: Line 20">
            <a:extLst>
              <a:ext uri="{FF2B5EF4-FFF2-40B4-BE49-F238E27FC236}">
                <a16:creationId xmlns:a16="http://schemas.microsoft.com/office/drawing/2014/main" id="{25159FD7-0EFE-3FA3-FB64-45CF0A2237A9}"/>
              </a:ext>
            </a:extLst>
          </p:cNvPr>
          <p:cNvSpPr/>
          <p:nvPr/>
        </p:nvSpPr>
        <p:spPr>
          <a:xfrm flipH="1">
            <a:off x="635655" y="865120"/>
            <a:ext cx="2152667" cy="3016597"/>
          </a:xfrm>
          <a:prstGeom prst="borderCallout1">
            <a:avLst>
              <a:gd name="adj1" fmla="val 18750"/>
              <a:gd name="adj2" fmla="val -8333"/>
              <a:gd name="adj3" fmla="val 56861"/>
              <a:gd name="adj4" fmla="val -2457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In most cases, students will have the opportunity to connect with the VRC and/or faculty before their activation commences. At times, military movement is provided with short notice or may be classified in nature. </a:t>
            </a:r>
          </a:p>
          <a:p>
            <a:endParaRPr lang="en-US" sz="1200" dirty="0"/>
          </a:p>
          <a:p>
            <a:r>
              <a:rPr lang="en-US" sz="1200" dirty="0"/>
              <a:t>The VRC will make every effort to coordinate relief and obtain signature of student in the case that the student is not present to do so themselves.</a:t>
            </a:r>
          </a:p>
        </p:txBody>
      </p:sp>
      <p:sp>
        <p:nvSpPr>
          <p:cNvPr id="26" name="Rectangle: Diagonal Corners Rounded 25">
            <a:extLst>
              <a:ext uri="{FF2B5EF4-FFF2-40B4-BE49-F238E27FC236}">
                <a16:creationId xmlns:a16="http://schemas.microsoft.com/office/drawing/2014/main" id="{27A4EB9E-E912-285C-6304-338147DC4B0E}"/>
              </a:ext>
            </a:extLst>
          </p:cNvPr>
          <p:cNvSpPr/>
          <p:nvPr/>
        </p:nvSpPr>
        <p:spPr>
          <a:xfrm>
            <a:off x="9153196" y="3589868"/>
            <a:ext cx="2248677" cy="2031003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Final packet, to include this </a:t>
            </a:r>
            <a:r>
              <a:rPr lang="en-US">
                <a:solidFill>
                  <a:schemeClr val="tx1"/>
                </a:solidFill>
              </a:rPr>
              <a:t>document, will </a:t>
            </a:r>
            <a:r>
              <a:rPr lang="en-US" dirty="0">
                <a:solidFill>
                  <a:schemeClr val="tx1"/>
                </a:solidFill>
              </a:rPr>
              <a:t>be forwarded by VRC to A&amp;R for action, compliance, and record</a:t>
            </a:r>
          </a:p>
        </p:txBody>
      </p:sp>
    </p:spTree>
    <p:extLst>
      <p:ext uri="{BB962C8B-B14F-4D97-AF65-F5344CB8AC3E}">
        <p14:creationId xmlns:p14="http://schemas.microsoft.com/office/powerpoint/2010/main" val="24763482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C00000"/>
      </a:accent1>
      <a:accent2>
        <a:srgbClr val="3A3A3A"/>
      </a:accent2>
      <a:accent3>
        <a:srgbClr val="7F7F7F"/>
      </a:accent3>
      <a:accent4>
        <a:srgbClr val="FFFFFF"/>
      </a:accent4>
      <a:accent5>
        <a:srgbClr val="C42F1A"/>
      </a:accent5>
      <a:accent6>
        <a:srgbClr val="161E21"/>
      </a:accent6>
      <a:hlink>
        <a:srgbClr val="757575"/>
      </a:hlink>
      <a:folHlink>
        <a:srgbClr val="0C0C0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243213</TotalTime>
  <Words>719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Slab ExtraBold</vt:lpstr>
      <vt:lpstr>Arial</vt:lpstr>
      <vt:lpstr>Trebuchet MS</vt:lpstr>
      <vt:lpstr>Wingdings</vt:lpstr>
      <vt:lpstr>Wingdings 3</vt:lpstr>
      <vt:lpstr>Facet</vt:lpstr>
      <vt:lpstr>Short and Long-term Military Absence</vt:lpstr>
      <vt:lpstr>PUBLIC LAW 116–315—JAN. 5, 2021  Johnny Isakson and David P. Roe   “Veterans Healthcare Improvement Act of 2020”  </vt:lpstr>
      <vt:lpstr>Short and Long-Term Military Absence KCCD AP 5013 </vt:lpstr>
      <vt:lpstr>Military Absence Request Form - Explained</vt:lpstr>
      <vt:lpstr>Military Absence Request Form – Student Action for Long Term</vt:lpstr>
      <vt:lpstr>Military Absence Request Form – Final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Rodriguez</dc:creator>
  <cp:lastModifiedBy>Rebecka Zepeda</cp:lastModifiedBy>
  <cp:revision>32</cp:revision>
  <dcterms:created xsi:type="dcterms:W3CDTF">2020-03-25T13:38:51Z</dcterms:created>
  <dcterms:modified xsi:type="dcterms:W3CDTF">2026-01-28T21:23:47Z</dcterms:modified>
</cp:coreProperties>
</file>