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16" r:id="rId3"/>
    <p:sldId id="343" r:id="rId4"/>
    <p:sldId id="342" r:id="rId5"/>
    <p:sldId id="328" r:id="rId6"/>
    <p:sldId id="335" r:id="rId7"/>
    <p:sldId id="329" r:id="rId8"/>
    <p:sldId id="354" r:id="rId9"/>
    <p:sldId id="358" r:id="rId10"/>
    <p:sldId id="332" r:id="rId11"/>
    <p:sldId id="331" r:id="rId12"/>
    <p:sldId id="360" r:id="rId13"/>
    <p:sldId id="337" r:id="rId14"/>
    <p:sldId id="338" r:id="rId15"/>
    <p:sldId id="339" r:id="rId16"/>
    <p:sldId id="361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5292E"/>
    <a:srgbClr val="F9EFEB"/>
    <a:srgbClr val="F8EEF0"/>
    <a:srgbClr val="D5879F"/>
    <a:srgbClr val="F3F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154" autoAdjust="0"/>
  </p:normalViewPr>
  <p:slideViewPr>
    <p:cSldViewPr snapToGrid="0">
      <p:cViewPr varScale="1">
        <p:scale>
          <a:sx n="37" d="100"/>
          <a:sy n="37" d="100"/>
        </p:scale>
        <p:origin x="5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kccd-my.sharepoint.com/personal/sooyeon_kim_bakersfieldcollege_edu/Documents/_OIE%20copied%209.13.2020/______Student%20Equity%20Achievement%20Program%20SEAP/2025-28/Viz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ttps://kccd-my.sharepoint.com/personal/sooyeon_kim_bakersfieldcollege_edu/Documents/_OIE%20copied%209.13.2020/______Student%20Equity%20Achievement%20Program%20SEAP/2025-28/Viz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800">
                <a:solidFill>
                  <a:sysClr val="windowText" lastClr="000000"/>
                </a:solidFill>
              </a:rPr>
              <a:t>Annual</a:t>
            </a:r>
            <a:r>
              <a:rPr lang="en-US" sz="1800" baseline="0">
                <a:solidFill>
                  <a:sysClr val="windowText" lastClr="000000"/>
                </a:solidFill>
              </a:rPr>
              <a:t> </a:t>
            </a:r>
            <a:r>
              <a:rPr lang="en-US" sz="1800">
                <a:solidFill>
                  <a:sysClr val="windowText" lastClr="000000"/>
                </a:solidFill>
              </a:rPr>
              <a:t>Full</a:t>
            </a:r>
            <a:r>
              <a:rPr lang="en-US" sz="1800" baseline="0">
                <a:solidFill>
                  <a:sysClr val="windowText" lastClr="000000"/>
                </a:solidFill>
              </a:rPr>
              <a:t> Equity Number for Student Groups </a:t>
            </a:r>
            <a:endParaRPr lang="en-US" sz="1800">
              <a:solidFill>
                <a:sysClr val="windowText" lastClr="000000"/>
              </a:solidFill>
            </a:endParaRPr>
          </a:p>
        </c:rich>
      </c:tx>
      <c:layout>
        <c:manualLayout>
          <c:xMode val="edge"/>
          <c:yMode val="edge"/>
          <c:x val="0.3570474715566655"/>
          <c:y val="5.30662922766459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2165333395479289E-2"/>
          <c:y val="0.11768701751487529"/>
          <c:w val="0.90451436302028021"/>
          <c:h val="0.75653180820428134"/>
        </c:manualLayout>
      </c:layout>
      <c:bubbleChart>
        <c:varyColors val="1"/>
        <c:ser>
          <c:idx val="0"/>
          <c:order val="0"/>
          <c:tx>
            <c:strRef>
              <c:f>'3 year (2)'!$P$2</c:f>
              <c:strCache>
                <c:ptCount val="1"/>
                <c:pt idx="0">
                  <c:v>Intensity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26B-41AF-BF17-10AC84F15C4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26B-41AF-BF17-10AC84F15C4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26B-41AF-BF17-10AC84F15C4F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26B-41AF-BF17-10AC84F15C4F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26B-41AF-BF17-10AC84F15C4F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26B-41AF-BF17-10AC84F15C4F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26B-41AF-BF17-10AC84F15C4F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226B-41AF-BF17-10AC84F15C4F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226B-41AF-BF17-10AC84F15C4F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226B-41AF-BF17-10AC84F15C4F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226B-41AF-BF17-10AC84F15C4F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226B-41AF-BF17-10AC84F15C4F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80000"/>
                  <a:lumOff val="2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226B-41AF-BF17-10AC84F15C4F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226B-41AF-BF17-10AC84F15C4F}"/>
              </c:ext>
            </c:extLst>
          </c:dPt>
          <c:dLbls>
            <c:dLbl>
              <c:idx val="0"/>
              <c:layout>
                <c:manualLayout>
                  <c:x val="-3.5774086291030099E-2"/>
                  <c:y val="-7.2298324330948779E-2"/>
                </c:manualLayout>
              </c:layout>
              <c:tx>
                <c:rich>
                  <a:bodyPr/>
                  <a:lstStyle/>
                  <a:p>
                    <a:fld id="{1BF4478E-63C2-4F89-98DE-13034FD17E26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24AC384E-A88C-43EA-B0BB-89BC1409D05D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226B-41AF-BF17-10AC84F15C4F}"/>
                </c:ext>
              </c:extLst>
            </c:dLbl>
            <c:dLbl>
              <c:idx val="1"/>
              <c:layout>
                <c:manualLayout>
                  <c:x val="-9.2006711241707007E-2"/>
                  <c:y val="4.0994105994402999E-3"/>
                </c:manualLayout>
              </c:layout>
              <c:tx>
                <c:rich>
                  <a:bodyPr/>
                  <a:lstStyle/>
                  <a:p>
                    <a:fld id="{5BA04BCD-1775-4816-825C-64D1322237DE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B3D984D4-E7B4-4DDA-BA1C-50D6FEFC63B1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226B-41AF-BF17-10AC84F15C4F}"/>
                </c:ext>
              </c:extLst>
            </c:dLbl>
            <c:dLbl>
              <c:idx val="2"/>
              <c:layout>
                <c:manualLayout>
                  <c:x val="-0.25654527566015178"/>
                  <c:y val="-0.14533411218548184"/>
                </c:manualLayout>
              </c:layout>
              <c:tx>
                <c:rich>
                  <a:bodyPr/>
                  <a:lstStyle/>
                  <a:p>
                    <a:fld id="{157F084E-3CC7-4798-A174-38B9375BEBF2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27F2BCE4-8A39-49A1-B6E6-454D7816FDAC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226B-41AF-BF17-10AC84F15C4F}"/>
                </c:ext>
              </c:extLst>
            </c:dLbl>
            <c:dLbl>
              <c:idx val="3"/>
              <c:layout>
                <c:manualLayout>
                  <c:x val="-0.17091292404313188"/>
                  <c:y val="-4.3225971455405889E-2"/>
                </c:manualLayout>
              </c:layout>
              <c:tx>
                <c:rich>
                  <a:bodyPr/>
                  <a:lstStyle/>
                  <a:p>
                    <a:fld id="{50A08074-75C2-4439-887E-552D98336380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4DB4FD92-5ACD-4500-8D00-3F5F30116B56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226B-41AF-BF17-10AC84F15C4F}"/>
                </c:ext>
              </c:extLst>
            </c:dLbl>
            <c:dLbl>
              <c:idx val="4"/>
              <c:layout>
                <c:manualLayout>
                  <c:x val="1.2257179938619772E-2"/>
                  <c:y val="7.8395947764814899E-2"/>
                </c:manualLayout>
              </c:layout>
              <c:tx>
                <c:rich>
                  <a:bodyPr/>
                  <a:lstStyle/>
                  <a:p>
                    <a:fld id="{F4061CEA-31B8-42AB-A34A-664CD9F838E6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00AF995F-D7B7-4A2B-BD18-8E198CAF6DF5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226B-41AF-BF17-10AC84F15C4F}"/>
                </c:ext>
              </c:extLst>
            </c:dLbl>
            <c:dLbl>
              <c:idx val="5"/>
              <c:layout>
                <c:manualLayout>
                  <c:x val="-0.33541358569161012"/>
                  <c:y val="-0.10363654302837126"/>
                </c:manualLayout>
              </c:layout>
              <c:tx>
                <c:rich>
                  <a:bodyPr/>
                  <a:lstStyle/>
                  <a:p>
                    <a:fld id="{A9BBB3C2-BA76-4D54-BB0F-826F264D4887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DB9DB814-3307-491C-96DB-4F4CBDECF095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226B-41AF-BF17-10AC84F15C4F}"/>
                </c:ext>
              </c:extLst>
            </c:dLbl>
            <c:dLbl>
              <c:idx val="6"/>
              <c:layout>
                <c:manualLayout>
                  <c:x val="-0.17928839906525357"/>
                  <c:y val="-0.10314902519566611"/>
                </c:manualLayout>
              </c:layout>
              <c:tx>
                <c:rich>
                  <a:bodyPr/>
                  <a:lstStyle/>
                  <a:p>
                    <a:fld id="{FCEA6A5D-E69C-4888-B6CD-6E79356E7A46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20D56AD7-D0E0-4B97-9CFD-85E04BBB75A9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226B-41AF-BF17-10AC84F15C4F}"/>
                </c:ext>
              </c:extLst>
            </c:dLbl>
            <c:dLbl>
              <c:idx val="7"/>
              <c:layout>
                <c:manualLayout>
                  <c:x val="-0.1206341772791058"/>
                  <c:y val="6.9753245970047409E-2"/>
                </c:manualLayout>
              </c:layout>
              <c:tx>
                <c:rich>
                  <a:bodyPr/>
                  <a:lstStyle/>
                  <a:p>
                    <a:fld id="{DB9F9CEB-3BE0-4286-9B02-8D6A0F36B0EC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DC532131-31A9-4C1B-B6B3-B28CAB87DB48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226B-41AF-BF17-10AC84F15C4F}"/>
                </c:ext>
              </c:extLst>
            </c:dLbl>
            <c:dLbl>
              <c:idx val="8"/>
              <c:layout>
                <c:manualLayout>
                  <c:x val="-6.588849203024362E-2"/>
                  <c:y val="-3.7666752823825603E-2"/>
                </c:manualLayout>
              </c:layout>
              <c:tx>
                <c:rich>
                  <a:bodyPr/>
                  <a:lstStyle/>
                  <a:p>
                    <a:fld id="{238E0461-2CE0-46E8-8E16-F4BFA6A36C8D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39FEBFD0-CADD-4C00-925F-6F8A6BE664BC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226B-41AF-BF17-10AC84F15C4F}"/>
                </c:ext>
              </c:extLst>
            </c:dLbl>
            <c:dLbl>
              <c:idx val="9"/>
              <c:layout>
                <c:manualLayout>
                  <c:x val="4.301702336780399E-2"/>
                  <c:y val="-1.0230357893639575E-16"/>
                </c:manualLayout>
              </c:layout>
              <c:tx>
                <c:rich>
                  <a:bodyPr/>
                  <a:lstStyle/>
                  <a:p>
                    <a:fld id="{BEB10257-0195-40E2-8175-E802575357B5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4935C255-71A4-4AE3-8E3F-565C05BB3B4E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226B-41AF-BF17-10AC84F15C4F}"/>
                </c:ext>
              </c:extLst>
            </c:dLbl>
            <c:dLbl>
              <c:idx val="10"/>
              <c:layout>
                <c:manualLayout>
                  <c:x val="-0.13988601396027506"/>
                  <c:y val="-5.5424720923853733E-2"/>
                </c:manualLayout>
              </c:layout>
              <c:tx>
                <c:rich>
                  <a:bodyPr/>
                  <a:lstStyle/>
                  <a:p>
                    <a:fld id="{C4CC6DDA-15DB-48E1-83F5-5A3EBCE73C02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677CA021-EF5A-44EA-9BA1-980032CB39B9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226B-41AF-BF17-10AC84F15C4F}"/>
                </c:ext>
              </c:extLst>
            </c:dLbl>
            <c:dLbl>
              <c:idx val="11"/>
              <c:layout>
                <c:manualLayout>
                  <c:x val="-0.10145059017387366"/>
                  <c:y val="8.230839085413004E-2"/>
                </c:manualLayout>
              </c:layout>
              <c:tx>
                <c:rich>
                  <a:bodyPr/>
                  <a:lstStyle/>
                  <a:p>
                    <a:fld id="{AFB8E346-2930-42E0-9399-B100D3441299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F440F524-0706-4342-83D6-3D108E66FA13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7-226B-41AF-BF17-10AC84F15C4F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F0E6A7E7-8A18-4869-8CAE-10CEBE8B8C34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F4652EA2-A07C-421E-ABF4-E5ADC710E607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9-226B-41AF-BF17-10AC84F15C4F}"/>
                </c:ext>
              </c:extLst>
            </c:dLbl>
            <c:dLbl>
              <c:idx val="13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/>
                      <a:t>16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layout>
                    <c:manualLayout>
                      <c:w val="8.1297822098694808E-2"/>
                      <c:h val="5.2356786425117582E-2"/>
                    </c:manualLayout>
                  </c15:layout>
                  <c15:showDataLabelsRange val="1"/>
                </c:ext>
                <c:ext xmlns:c16="http://schemas.microsoft.com/office/drawing/2014/chart" uri="{C3380CC4-5D6E-409C-BE32-E72D297353CC}">
                  <c16:uniqueId val="{0000001B-226B-41AF-BF17-10AC84F15C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'3 year (2)'!$Q$3:$Q$16</c:f>
              <c:numCache>
                <c:formatCode>0.0</c:formatCode>
                <c:ptCount val="14"/>
                <c:pt idx="0">
                  <c:v>2</c:v>
                </c:pt>
                <c:pt idx="1">
                  <c:v>2.2000000000000002</c:v>
                </c:pt>
                <c:pt idx="2">
                  <c:v>1.8</c:v>
                </c:pt>
                <c:pt idx="3">
                  <c:v>1.2</c:v>
                </c:pt>
                <c:pt idx="4">
                  <c:v>1.4</c:v>
                </c:pt>
                <c:pt idx="5">
                  <c:v>1.6</c:v>
                </c:pt>
                <c:pt idx="6">
                  <c:v>0.8</c:v>
                </c:pt>
                <c:pt idx="7">
                  <c:v>1.2</c:v>
                </c:pt>
                <c:pt idx="8">
                  <c:v>0.8</c:v>
                </c:pt>
                <c:pt idx="9">
                  <c:v>0.4</c:v>
                </c:pt>
                <c:pt idx="10">
                  <c:v>0.4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</c:numCache>
            </c:numRef>
          </c:xVal>
          <c:yVal>
            <c:numRef>
              <c:f>'3 year (2)'!$R$3:$R$16</c:f>
              <c:numCache>
                <c:formatCode>General</c:formatCode>
                <c:ptCount val="14"/>
                <c:pt idx="0">
                  <c:v>5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yVal>
          <c:bubbleSize>
            <c:numRef>
              <c:f>'3 year (2)'!$J$26:$J$39</c:f>
              <c:numCache>
                <c:formatCode>0</c:formatCode>
                <c:ptCount val="14"/>
                <c:pt idx="0">
                  <c:v>112.5</c:v>
                </c:pt>
                <c:pt idx="1">
                  <c:v>402.18181818181819</c:v>
                </c:pt>
                <c:pt idx="2">
                  <c:v>441.77777777777777</c:v>
                </c:pt>
                <c:pt idx="3">
                  <c:v>32.666666666666664</c:v>
                </c:pt>
                <c:pt idx="4">
                  <c:v>494.57142857142856</c:v>
                </c:pt>
                <c:pt idx="5">
                  <c:v>462</c:v>
                </c:pt>
                <c:pt idx="6">
                  <c:v>38</c:v>
                </c:pt>
                <c:pt idx="7">
                  <c:v>4</c:v>
                </c:pt>
                <c:pt idx="8">
                  <c:v>3</c:v>
                </c:pt>
                <c:pt idx="9">
                  <c:v>159</c:v>
                </c:pt>
                <c:pt idx="10">
                  <c:v>11</c:v>
                </c:pt>
                <c:pt idx="11">
                  <c:v>159</c:v>
                </c:pt>
                <c:pt idx="12">
                  <c:v>22</c:v>
                </c:pt>
                <c:pt idx="13">
                  <c:v>16</c:v>
                </c:pt>
              </c:numCache>
            </c:numRef>
          </c:bubbleSize>
          <c:bubble3D val="0"/>
          <c:extLst>
            <c:ext xmlns:c15="http://schemas.microsoft.com/office/drawing/2012/chart" uri="{02D57815-91ED-43cb-92C2-25804820EDAC}">
              <c15:datalabelsRange>
                <c15:f>'3 year (2)'!$B$26:$B$39</c15:f>
                <c15:dlblRangeCache>
                  <c:ptCount val="14"/>
                  <c:pt idx="0">
                    <c:v>Black</c:v>
                  </c:pt>
                  <c:pt idx="1">
                    <c:v>Male</c:v>
                  </c:pt>
                  <c:pt idx="2">
                    <c:v>First generation</c:v>
                  </c:pt>
                  <c:pt idx="3">
                    <c:v>Foster Youth</c:v>
                  </c:pt>
                  <c:pt idx="4">
                    <c:v>Economically disadvantaged</c:v>
                  </c:pt>
                  <c:pt idx="5">
                    <c:v>Hispanic</c:v>
                  </c:pt>
                  <c:pt idx="6">
                    <c:v>Students with disabilities</c:v>
                  </c:pt>
                  <c:pt idx="7">
                    <c:v>Pacific Islanders</c:v>
                  </c:pt>
                  <c:pt idx="8">
                    <c:v>Homeless</c:v>
                  </c:pt>
                  <c:pt idx="9">
                    <c:v>White</c:v>
                  </c:pt>
                  <c:pt idx="10">
                    <c:v>American Indian</c:v>
                  </c:pt>
                  <c:pt idx="11">
                    <c:v>Female</c:v>
                  </c:pt>
                  <c:pt idx="12">
                    <c:v>LGBT</c:v>
                  </c:pt>
                  <c:pt idx="13">
                    <c:v>Asian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C-226B-41AF-BF17-10AC84F15C4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bubbleScale val="100"/>
        <c:showNegBubbles val="0"/>
        <c:axId val="585594416"/>
        <c:axId val="585596384"/>
      </c:bubbleChart>
      <c:valAx>
        <c:axId val="585594416"/>
        <c:scaling>
          <c:orientation val="minMax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>
                    <a:solidFill>
                      <a:sysClr val="windowText" lastClr="000000"/>
                    </a:solidFill>
                  </a:rPr>
                  <a:t>DI</a:t>
                </a:r>
                <a:r>
                  <a:rPr lang="en-US" sz="1600" baseline="0">
                    <a:solidFill>
                      <a:sysClr val="windowText" lastClr="000000"/>
                    </a:solidFill>
                  </a:rPr>
                  <a:t> Persistency over Three Years</a:t>
                </a:r>
                <a:endParaRPr lang="en-US" sz="1600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0.41823784033927253"/>
              <c:y val="0.8162728061533127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596384"/>
        <c:crosses val="autoZero"/>
        <c:crossBetween val="midCat"/>
      </c:valAx>
      <c:valAx>
        <c:axId val="585596384"/>
        <c:scaling>
          <c:orientation val="minMax"/>
          <c:max val="6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DI Pervasiveness Across Mulitple Indicators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594416"/>
        <c:crosses val="autoZero"/>
        <c:crossBetween val="midCat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Annual Full Equity Number for All Primary Subgroups with DI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8856456546287401E-2"/>
          <c:y val="9.3384759650364496E-2"/>
          <c:w val="0.91067919240893702"/>
          <c:h val="0.79481712333791288"/>
        </c:manualLayout>
      </c:layout>
      <c:bubbleChart>
        <c:varyColors val="1"/>
        <c:ser>
          <c:idx val="0"/>
          <c:order val="0"/>
          <c:tx>
            <c:strRef>
              <c:f>'3 year'!$P$2</c:f>
              <c:strCache>
                <c:ptCount val="1"/>
                <c:pt idx="0">
                  <c:v>Intensity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F6B-4638-87AD-3BD103767D79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F6B-4638-87AD-3BD103767D79}"/>
              </c:ext>
            </c:extLst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F6B-4638-87AD-3BD103767D79}"/>
              </c:ext>
            </c:extLst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F6B-4638-87AD-3BD103767D79}"/>
              </c:ext>
            </c:extLst>
          </c:dPt>
          <c:dPt>
            <c:idx val="5"/>
            <c:invertIfNegative val="0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F6B-4638-87AD-3BD103767D79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F6B-4638-87AD-3BD103767D79}"/>
              </c:ext>
            </c:extLst>
          </c:dPt>
          <c:dPt>
            <c:idx val="9"/>
            <c:invertIfNegative val="0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0F6B-4638-87AD-3BD103767D79}"/>
              </c:ext>
            </c:extLst>
          </c:dPt>
          <c:dPt>
            <c:idx val="10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0F6B-4638-87AD-3BD103767D79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0F6B-4638-87AD-3BD103767D79}"/>
              </c:ext>
            </c:extLst>
          </c:dPt>
          <c:dPt>
            <c:idx val="13"/>
            <c:invertIfNegative val="0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0F6B-4638-87AD-3BD103767D79}"/>
              </c:ext>
            </c:extLst>
          </c:dPt>
          <c:dPt>
            <c:idx val="14"/>
            <c:invertIfNegative val="0"/>
            <c:bubble3D val="0"/>
            <c:spPr>
              <a:gradFill flip="none" rotWithShape="1">
                <a:gsLst>
                  <a:gs pos="4000">
                    <a:srgbClr val="FFEBFF"/>
                  </a:gs>
                  <a:gs pos="80000">
                    <a:srgbClr val="FFCCFF"/>
                  </a:gs>
                  <a:gs pos="94000">
                    <a:srgbClr val="FFCCFF"/>
                  </a:gs>
                  <a:gs pos="100000">
                    <a:srgbClr val="FFCCFF"/>
                  </a:gs>
                </a:gsLst>
                <a:lin ang="0" scaled="1"/>
                <a:tileRect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0F6B-4638-87AD-3BD103767D79}"/>
              </c:ext>
            </c:extLst>
          </c:dPt>
          <c:dPt>
            <c:idx val="15"/>
            <c:invertIfNegative val="0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0F6B-4638-87AD-3BD103767D79}"/>
              </c:ext>
            </c:extLst>
          </c:dPt>
          <c:dPt>
            <c:idx val="16"/>
            <c:invertIfNegative val="0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0F6B-4638-87AD-3BD103767D79}"/>
              </c:ext>
            </c:extLst>
          </c:dPt>
          <c:dLbls>
            <c:dLbl>
              <c:idx val="0"/>
              <c:layout>
                <c:manualLayout>
                  <c:x val="-0.13983647906051669"/>
                  <c:y val="-4.280239725144773E-2"/>
                </c:manualLayout>
              </c:layout>
              <c:tx>
                <c:rich>
                  <a:bodyPr/>
                  <a:lstStyle/>
                  <a:p>
                    <a:fld id="{896E2FDD-8492-4CAF-9F44-1EBFA985D441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1CE04ED0-A7AC-45B0-A39B-743E076E7E39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0F6B-4638-87AD-3BD103767D79}"/>
                </c:ext>
              </c:extLst>
            </c:dLbl>
            <c:dLbl>
              <c:idx val="1"/>
              <c:layout>
                <c:manualLayout>
                  <c:x val="1.3000947632814983E-2"/>
                  <c:y val="-9.2317829569089351E-17"/>
                </c:manualLayout>
              </c:layout>
              <c:tx>
                <c:rich>
                  <a:bodyPr/>
                  <a:lstStyle/>
                  <a:p>
                    <a:fld id="{4F8BA125-271F-44BD-96DB-942D77E1BB75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8F10E002-62E2-4D04-80C3-005E01057156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0F6B-4638-87AD-3BD103767D79}"/>
                </c:ext>
              </c:extLst>
            </c:dLbl>
            <c:dLbl>
              <c:idx val="2"/>
              <c:layout>
                <c:manualLayout>
                  <c:x val="-6.2237610868762935E-2"/>
                  <c:y val="-9.0640370650124605E-2"/>
                </c:manualLayout>
              </c:layout>
              <c:tx>
                <c:rich>
                  <a:bodyPr/>
                  <a:lstStyle/>
                  <a:p>
                    <a:fld id="{CEB13785-AFFE-4044-A23B-37A1FF4F9740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98E242D0-AFE2-481D-8205-798ADBAD371A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0F6B-4638-87AD-3BD103767D79}"/>
                </c:ext>
              </c:extLst>
            </c:dLbl>
            <c:dLbl>
              <c:idx val="3"/>
              <c:layout>
                <c:manualLayout>
                  <c:x val="-4.0983127440343256E-2"/>
                  <c:y val="-0.1032293110181975"/>
                </c:manualLayout>
              </c:layout>
              <c:tx>
                <c:rich>
                  <a:bodyPr/>
                  <a:lstStyle/>
                  <a:p>
                    <a:fld id="{E80F045F-62C9-4ED6-BD27-94AF66F97591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6885B356-BB96-4421-A5AF-3582818C1252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0F6B-4638-87AD-3BD103767D7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A5A5F5B6-70BA-4986-A538-BB8A2BF28AFD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59A20D0E-8DA3-4024-BB65-287D066DC087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A-0F6B-4638-87AD-3BD103767D79}"/>
                </c:ext>
              </c:extLst>
            </c:dLbl>
            <c:dLbl>
              <c:idx val="5"/>
              <c:layout>
                <c:manualLayout>
                  <c:x val="-0.11641409251273581"/>
                  <c:y val="-3.2731244956989439E-2"/>
                </c:manualLayout>
              </c:layout>
              <c:tx>
                <c:rich>
                  <a:bodyPr/>
                  <a:lstStyle/>
                  <a:p>
                    <a:fld id="{14743E62-8E1D-4601-9024-C430CCD90E55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DD49CE04-3506-4245-9B6C-10BA8E9F7D19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0F6B-4638-87AD-3BD103767D79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53DDDA2D-2C85-4FAF-84EA-3EB590A82A76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7E238EE6-78C1-4718-853D-25F5153ADF8C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B-0F6B-4638-87AD-3BD103767D79}"/>
                </c:ext>
              </c:extLst>
            </c:dLbl>
            <c:dLbl>
              <c:idx val="7"/>
              <c:layout>
                <c:manualLayout>
                  <c:x val="2.7595721112166908E-2"/>
                  <c:y val="-5.0355761472292366E-3"/>
                </c:manualLayout>
              </c:layout>
              <c:tx>
                <c:rich>
                  <a:bodyPr/>
                  <a:lstStyle/>
                  <a:p>
                    <a:fld id="{5895D349-2E1F-4FCC-9C5E-7864214E8527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880A07B1-7F01-4681-B169-535F7C3C821D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0F6B-4638-87AD-3BD103767D79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04C62A30-6472-406C-A2A5-C79325614ABE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D9A12476-337E-4871-8EFA-01C2C6F6E8C2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C-0F6B-4638-87AD-3BD103767D79}"/>
                </c:ext>
              </c:extLst>
            </c:dLbl>
            <c:dLbl>
              <c:idx val="9"/>
              <c:layout>
                <c:manualLayout>
                  <c:x val="-6.1604923255936708E-2"/>
                  <c:y val="9.5675946797353653E-2"/>
                </c:manualLayout>
              </c:layout>
              <c:tx>
                <c:rich>
                  <a:bodyPr/>
                  <a:lstStyle/>
                  <a:p>
                    <a:fld id="{63136FF2-E50D-410A-ACAF-BD8DB4460AD9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B03C2C69-9ECB-4E82-88D0-3864C3D49DC9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0F6B-4638-87AD-3BD103767D79}"/>
                </c:ext>
              </c:extLst>
            </c:dLbl>
            <c:dLbl>
              <c:idx val="10"/>
              <c:layout>
                <c:manualLayout>
                  <c:x val="-2.2146558290164348E-2"/>
                  <c:y val="-5.2873549545906014E-2"/>
                </c:manualLayout>
              </c:layout>
              <c:tx>
                <c:rich>
                  <a:bodyPr/>
                  <a:lstStyle/>
                  <a:p>
                    <a:fld id="{588DF314-5C44-4975-87C3-7D409BB917B6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1AA5F3A0-4164-4105-A65F-E05B08496C4D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0F6B-4638-87AD-3BD103767D79}"/>
                </c:ext>
              </c:extLst>
            </c:dLbl>
            <c:dLbl>
              <c:idx val="11"/>
              <c:layout>
                <c:manualLayout>
                  <c:x val="1.1251631930729936E-2"/>
                  <c:y val="-7.5533642208437625E-3"/>
                </c:manualLayout>
              </c:layout>
              <c:tx>
                <c:rich>
                  <a:bodyPr/>
                  <a:lstStyle/>
                  <a:p>
                    <a:fld id="{8EEA5326-F5B6-4598-9E97-EC9EF80FB848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5A8ABC40-3424-4C4A-8937-91CE0ED9B195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0F6B-4638-87AD-3BD103767D79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DB918765-B586-4C8D-ACFE-3380CBFE8003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41403F92-C3DB-4E16-846F-24A6D330CAF0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D-0F6B-4638-87AD-3BD103767D79}"/>
                </c:ext>
              </c:extLst>
            </c:dLbl>
            <c:dLbl>
              <c:idx val="13"/>
              <c:layout>
                <c:manualLayout>
                  <c:x val="-8.1773408953891014E-2"/>
                  <c:y val="-0.10071152294458298"/>
                </c:manualLayout>
              </c:layout>
              <c:tx>
                <c:rich>
                  <a:bodyPr/>
                  <a:lstStyle/>
                  <a:p>
                    <a:fld id="{6D94BD65-AA2D-4E94-8D65-EAC7CC1AE6C3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B0056B1A-359A-4F13-9AB1-FF0AB8091D8C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0F6B-4638-87AD-3BD103767D79}"/>
                </c:ext>
              </c:extLst>
            </c:dLbl>
            <c:dLbl>
              <c:idx val="14"/>
              <c:layout>
                <c:manualLayout>
                  <c:x val="-3.6076494198165492E-2"/>
                  <c:y val="5.2873549545906014E-2"/>
                </c:manualLayout>
              </c:layout>
              <c:tx>
                <c:rich>
                  <a:bodyPr/>
                  <a:lstStyle/>
                  <a:p>
                    <a:fld id="{93DC3A47-0692-43EF-8804-AF1544DCC5E3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19DB445F-B1EF-4896-AB68-CF7513943C93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0F6B-4638-87AD-3BD103767D79}"/>
                </c:ext>
              </c:extLst>
            </c:dLbl>
            <c:dLbl>
              <c:idx val="15"/>
              <c:layout>
                <c:manualLayout>
                  <c:x val="-2.9665227489992396E-2"/>
                  <c:y val="3.7766821104218584E-2"/>
                </c:manualLayout>
              </c:layout>
              <c:tx>
                <c:rich>
                  <a:bodyPr/>
                  <a:lstStyle/>
                  <a:p>
                    <a:fld id="{9137B6DD-5723-4194-A522-510736DCFD9C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0EBCDBC7-24EF-470C-94BD-1DA990E62A0D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7-0F6B-4638-87AD-3BD103767D79}"/>
                </c:ext>
              </c:extLst>
            </c:dLbl>
            <c:dLbl>
              <c:idx val="16"/>
              <c:layout>
                <c:manualLayout>
                  <c:x val="-1.990906146191606E-2"/>
                  <c:y val="-9.8193734870968316E-2"/>
                </c:manualLayout>
              </c:layout>
              <c:tx>
                <c:rich>
                  <a:bodyPr/>
                  <a:lstStyle/>
                  <a:p>
                    <a:fld id="{5F7B614F-B5EB-425D-9FD8-7463F6183911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6C46FC51-5C17-4160-AD15-A284A201F54C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9-0F6B-4638-87AD-3BD103767D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'3 year'!$Q$3:$Q$19</c:f>
              <c:numCache>
                <c:formatCode>0.0</c:formatCode>
                <c:ptCount val="17"/>
                <c:pt idx="0">
                  <c:v>2.2000000000000002</c:v>
                </c:pt>
                <c:pt idx="1">
                  <c:v>1.4</c:v>
                </c:pt>
                <c:pt idx="2">
                  <c:v>1.6</c:v>
                </c:pt>
                <c:pt idx="3">
                  <c:v>1.4</c:v>
                </c:pt>
                <c:pt idx="4">
                  <c:v>0.2</c:v>
                </c:pt>
                <c:pt idx="5">
                  <c:v>2.2000000000000002</c:v>
                </c:pt>
                <c:pt idx="6">
                  <c:v>0.2</c:v>
                </c:pt>
                <c:pt idx="7">
                  <c:v>0.6</c:v>
                </c:pt>
                <c:pt idx="8">
                  <c:v>0.8</c:v>
                </c:pt>
                <c:pt idx="9">
                  <c:v>1</c:v>
                </c:pt>
                <c:pt idx="10">
                  <c:v>0.6</c:v>
                </c:pt>
                <c:pt idx="11">
                  <c:v>0.2</c:v>
                </c:pt>
                <c:pt idx="12">
                  <c:v>1.2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xVal>
          <c:yVal>
            <c:numRef>
              <c:f>'3 year'!$R$3:$R$19</c:f>
              <c:numCache>
                <c:formatCode>General</c:formatCode>
                <c:ptCount val="17"/>
                <c:pt idx="0">
                  <c:v>4</c:v>
                </c:pt>
                <c:pt idx="1">
                  <c:v>3</c:v>
                </c:pt>
                <c:pt idx="2">
                  <c:v>4</c:v>
                </c:pt>
                <c:pt idx="3">
                  <c:v>3</c:v>
                </c:pt>
                <c:pt idx="4">
                  <c:v>1</c:v>
                </c:pt>
                <c:pt idx="5">
                  <c:v>5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1</c:v>
                </c:pt>
                <c:pt idx="12">
                  <c:v>3</c:v>
                </c:pt>
                <c:pt idx="13">
                  <c:v>4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yVal>
          <c:bubbleSize>
            <c:numRef>
              <c:f>'3 year'!$J$26:$J$43</c:f>
              <c:numCache>
                <c:formatCode>0</c:formatCode>
                <c:ptCount val="18"/>
                <c:pt idx="0">
                  <c:v>505.81818181818181</c:v>
                </c:pt>
                <c:pt idx="1">
                  <c:v>494.57142857142856</c:v>
                </c:pt>
                <c:pt idx="2">
                  <c:v>520</c:v>
                </c:pt>
                <c:pt idx="3">
                  <c:v>396</c:v>
                </c:pt>
                <c:pt idx="4">
                  <c:v>35</c:v>
                </c:pt>
                <c:pt idx="5">
                  <c:v>123.18181818181819</c:v>
                </c:pt>
                <c:pt idx="6">
                  <c:v>159</c:v>
                </c:pt>
                <c:pt idx="7">
                  <c:v>36</c:v>
                </c:pt>
                <c:pt idx="8">
                  <c:v>57.5</c:v>
                </c:pt>
                <c:pt idx="9">
                  <c:v>24</c:v>
                </c:pt>
                <c:pt idx="10">
                  <c:v>17</c:v>
                </c:pt>
                <c:pt idx="11">
                  <c:v>16</c:v>
                </c:pt>
                <c:pt idx="12">
                  <c:v>5.333333333333333</c:v>
                </c:pt>
                <c:pt idx="13">
                  <c:v>5.6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bubbleSize>
          <c:bubble3D val="0"/>
          <c:extLst>
            <c:ext xmlns:c15="http://schemas.microsoft.com/office/drawing/2012/chart" uri="{02D57815-91ED-43cb-92C2-25804820EDAC}">
              <c15:datalabelsRange>
                <c15:f>'3 year'!$B$26:$B$43</c15:f>
                <c15:dlblRangeCache>
                  <c:ptCount val="18"/>
                  <c:pt idx="0">
                    <c:v>Male</c:v>
                  </c:pt>
                  <c:pt idx="1">
                    <c:v>Economically disadvantaged</c:v>
                  </c:pt>
                  <c:pt idx="2">
                    <c:v>First generation</c:v>
                  </c:pt>
                  <c:pt idx="3">
                    <c:v>Hispanic</c:v>
                  </c:pt>
                  <c:pt idx="4">
                    <c:v>White</c:v>
                  </c:pt>
                  <c:pt idx="5">
                    <c:v>Black</c:v>
                  </c:pt>
                  <c:pt idx="6">
                    <c:v>Female</c:v>
                  </c:pt>
                  <c:pt idx="7">
                    <c:v>LGBT</c:v>
                  </c:pt>
                  <c:pt idx="8">
                    <c:v>Students with disabilities</c:v>
                  </c:pt>
                  <c:pt idx="9">
                    <c:v>Foster Youth</c:v>
                  </c:pt>
                  <c:pt idx="10">
                    <c:v>American Indian</c:v>
                  </c:pt>
                  <c:pt idx="11">
                    <c:v>Asian</c:v>
                  </c:pt>
                  <c:pt idx="12">
                    <c:v>Pacific Islanders</c:v>
                  </c:pt>
                  <c:pt idx="13">
                    <c:v>Homeless</c:v>
                  </c:pt>
                  <c:pt idx="14">
                    <c:v>Filipino</c:v>
                  </c:pt>
                  <c:pt idx="15">
                    <c:v>Non-LGBT</c:v>
                  </c:pt>
                  <c:pt idx="16">
                    <c:v>Non-SWD</c:v>
                  </c:pt>
                  <c:pt idx="17">
                    <c:v>Non-Veterans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E-0F6B-4638-87AD-3BD103767D7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bubbleScale val="100"/>
        <c:showNegBubbles val="0"/>
        <c:axId val="585594416"/>
        <c:axId val="585596384"/>
      </c:bubbleChart>
      <c:valAx>
        <c:axId val="585594416"/>
        <c:scaling>
          <c:orientation val="minMax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DI Consistency over 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596384"/>
        <c:crosses val="autoZero"/>
        <c:crossBetween val="midCat"/>
      </c:valAx>
      <c:valAx>
        <c:axId val="58559638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DI Pervasiveness Across Mulitple Indicators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5944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3DFF1C-56A8-4925-A63B-3340E166EBB6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CC4CF66-6015-4244-AA46-CA6209F37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79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2299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072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updated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8493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B4BE5-5272-3289-EEAF-FCFCD4A05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027904-4E96-D71F-A298-E162F70BF7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FE19A7-D918-BF11-4FCD-40F72A4DCD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Updated-why our transfer strategies remove barriers, address student needs and create clear pathways?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87A6B-173A-DB8C-248A-8957548CA1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9686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3D204-92F6-88E1-93DD-D2042342C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E56193-E493-68D9-D972-AEC67FC6ED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37AFA6-9CEA-2A1F-42C5-ADDEC5CE96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27264D-F26A-38DC-EAE5-BE2478B9DA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112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0B755-FA4D-783C-EAB1-10CC2B06B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D21740-6027-89AB-B220-3A8F0B6FD1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6A164E-2F41-406E-EEC3-AB759B84BC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17B7ED-C99A-0C9C-1FB5-BFABA09A5D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451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BE6AD-6331-83E1-3DCE-99BEF70B0C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4984CA-48CA-4032-F2FC-6B98F614E4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C71BA5-35B3-6164-0342-683675A927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20639B-4CF8-E96B-B857-5522F29599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06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058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87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49F82-2C0C-CF74-E373-28963CEF1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B6F6A6-F3E1-56BD-BCAD-4E550395F5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3A53AB-9A87-2EAA-EC64-40180AAC06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3BF4AC-29FD-2840-3FEE-93AB0EFCFB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471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5F1AD-D711-0141-5D6F-58612F344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96C109-EEBA-7A68-231B-5DD4B09510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72CF7D-EAFB-C44B-CFCC-3F1BABA917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C14337-807C-3A48-3BD4-E2404F0D47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15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195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50168-DABA-D3E3-C5A4-2161974DD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09DBBF-E733-B906-2310-67554DAD90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31CF30-286C-BDAC-1758-17D09A86E4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6B78B2-27A0-F5B8-E21E-0478B64BD7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197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54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2D43A-F5F4-1BEA-6EFC-E6C6E2F1A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FB3A2D-FF68-3B75-433A-53B7AF7BBD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453BF2-9A9B-B5C9-2CA0-F53F72FF6F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57CB6A-AD6C-9399-B9CA-E395CB31B2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9952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C65C0-49F0-8E2F-E2F1-E69B8E608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A71CDD-32AA-A24C-A473-C654D73FC8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EDD29D4-1CEF-2AA7-F83A-E85ECACF89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5DD0D-7453-C594-4F0A-2382AB878E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85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0E209-ACFF-4C82-4412-D8A2980BB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66CAB5-28D0-DBBE-67F7-4E5333AB2D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A5B7E-2838-66A2-925D-DDF2C298B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34FF2-38E7-5128-D03D-F29503E2D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7A1D7-C8AB-CB75-A56D-97C6FBF46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70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D81B8-3380-F48E-CE84-1CE358F8E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F36730-DB49-CFA1-FB1D-56F81FCB3A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871EC-1415-5221-6948-CE5D57536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5AF08-4494-F928-46CC-0C65A9C87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18543E-B8C8-B3BD-4C56-78624DE39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259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D933B7-6380-9543-984B-82AC8451A9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97CE16-169F-E542-1D11-540CF2F3C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A6B03-22D3-9BB1-12FD-43935BA57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2F9E4-74D5-14BF-528A-EAFDB96D9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1071B-2D6B-906B-737C-B1868988B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05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A820D-FB36-4D68-BB4D-D7EE5E77E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A1B7B-3682-C7F0-4DB8-42369A162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46873-A4E9-D432-08AC-2091F7267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4AAB2-DE56-55C4-1D83-EBADAB7A7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0C771-BB4D-2FB2-0899-5C750E125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070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46224-D879-6B9D-A645-CB4E63014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5C012E-5991-A579-B337-57725C70A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D1343-868E-D185-AC0D-F520B1539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56714-4A83-CD72-2749-B050A9F56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04C1AC-E409-5497-C491-D731F184C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8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A2A96-D107-B97E-41FD-AA3E0FA4C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2F97B-5590-A0B5-AB3A-BBD7A4C3CA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503D41-E6D1-96FC-A1BD-7901825075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9FE69F-9EB7-7034-8136-96E8F1F9D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99836-F0BE-E2B6-BDEB-32028857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0AB98C-AAAE-3D3F-03C6-E0C7C1451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27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F68D6-8105-8488-21C7-958EB224E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24217-A780-6242-2026-3D8C8049C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6DB7D-A89A-DC96-7470-C1FFF980D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67ACE4-6652-8BD8-CE6F-B2A47B1A8E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165D5C-BB6D-3C82-BF3A-0B763E011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CDB75E-D7D4-7F97-0419-E5CC19386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40715-3FCA-9695-BEEC-5367E6939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DFE90B-54CB-D60D-EC18-2634A12E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0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F844B-BA90-DF56-0B8A-7A5FF0D1E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001B6B-8F65-AA94-2884-4C308FD59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700290-FD7D-C21E-C483-CBD7E8AA6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E7EF02-60A9-D249-BD42-8E56580DE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95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AB6A5F-4239-4301-F5E0-BDDE34B6C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1A408C-1E52-FCB1-399E-E15DFFBE6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42087D-C4C6-B28B-1288-7CCF2931E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93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62DE2-C5C7-C30A-EE07-ED8B6129C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4DD1D-798E-D4A5-9A8B-0C8D9D92F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713BAF-BE99-87B8-D838-530B3D279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B520A2-B54E-95DC-5CD5-555A1C96C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0E926-2F72-C96C-E70F-8A500119A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16F4FF-B1C0-5B48-F3AB-7E6179DB7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969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DB0AB-2F99-ACD1-EF6A-DBCC7BE4E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30173F-73FF-89F6-7C41-BC9ADBC9F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5493DC-CE52-8A17-4ABF-8DDBDD143A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4CAFB6-B3EB-F269-F064-CD7577C6D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28BC35-2E81-846F-CB52-B2E5D0DF3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844F6-CB20-5BB2-C7B9-32FB3357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69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23B40F-1B3C-A876-5459-2BFE9D21F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C1DDB-85BD-204F-359E-B5B5F6D3B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6AB9B-B585-021E-DE1F-23FBC4A92A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9516A-BE0F-4FD6-8C8E-7EC1559C48C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3F2F0-2F8D-80AD-C014-4DD9C1E74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4210E-1CDA-6776-D8AD-2E41D2ECDA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2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kccd.sharepoint.com/:w:/s/groups/bccp/EaGgsYn1AkREvoJV0rpsvGgBk1WunK_8yT9fNw1EUPeIiA?e=jjwemh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C552A-D525-5169-A669-55581447AF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8294" y="1194300"/>
            <a:ext cx="9635412" cy="2794958"/>
          </a:xfrm>
        </p:spPr>
        <p:txBody>
          <a:bodyPr>
            <a:normAutofit fontScale="90000"/>
          </a:bodyPr>
          <a:lstStyle/>
          <a:p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>
                <a:latin typeface="+mn-lt"/>
              </a:rPr>
              <a:t>2025-28 Student Equity Plan 3.0</a:t>
            </a:r>
            <a:br>
              <a:rPr lang="en-US"/>
            </a:br>
            <a:r>
              <a:rPr lang="en-US"/>
              <a:t> </a:t>
            </a: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AC391E-CC6B-AC1D-AD72-3C4EC5E9D4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3473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/>
              <a:t>Academic Senate</a:t>
            </a:r>
          </a:p>
          <a:p>
            <a:r>
              <a:rPr lang="en-US" sz="2800" dirty="0"/>
              <a:t>10/01/2025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5C35BC-6D64-3E54-D281-7C8C85BCB50C}"/>
              </a:ext>
            </a:extLst>
          </p:cNvPr>
          <p:cNvSpPr txBox="1"/>
          <p:nvPr/>
        </p:nvSpPr>
        <p:spPr>
          <a:xfrm>
            <a:off x="0" y="6250329"/>
            <a:ext cx="12192000" cy="523220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Bakersfield College                                              		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4171246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D899C1-898A-C04F-CFC5-9D9F5AD32C9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40229" y="277002"/>
            <a:ext cx="2533549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Completion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9D941-11C7-B827-2335-37CAC1080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771" y="1316899"/>
            <a:ext cx="10515600" cy="7029449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1">
              <a:spcBef>
                <a:spcPts val="1000"/>
              </a:spcBef>
            </a:pPr>
            <a:r>
              <a:rPr lang="en-US"/>
              <a:t>Leveraging institutional data to develop new initiatives</a:t>
            </a:r>
            <a:endParaRPr lang="en-US">
              <a:ea typeface="Calibri"/>
              <a:cs typeface="Calibri"/>
            </a:endParaRPr>
          </a:p>
          <a:p>
            <a:pPr lvl="1">
              <a:spcBef>
                <a:spcPts val="1000"/>
              </a:spcBef>
            </a:pPr>
            <a:r>
              <a:rPr lang="en-US">
                <a:ea typeface="Calibri"/>
                <a:cs typeface="Calibri"/>
              </a:rPr>
              <a:t>Leverage AI tools to support student learning and completion through new digital infrastructure (scale up/enhance efforts)</a:t>
            </a:r>
          </a:p>
          <a:p>
            <a:pPr lvl="1">
              <a:spcBef>
                <a:spcPts val="1000"/>
              </a:spcBef>
            </a:pPr>
            <a:r>
              <a:rPr lang="en-US">
                <a:ea typeface="Calibri"/>
                <a:cs typeface="Calibri"/>
              </a:rPr>
              <a:t>Develop an exit student survey (course drops, campus withdrawal)</a:t>
            </a:r>
          </a:p>
          <a:p>
            <a:pPr lvl="1">
              <a:spcBef>
                <a:spcPts val="1000"/>
              </a:spcBef>
            </a:pPr>
            <a:r>
              <a:rPr lang="en-US"/>
              <a:t>Develop a campus enrollment management plan to support completion.</a:t>
            </a:r>
            <a:endParaRPr lang="en-US">
              <a:ea typeface="Calibri"/>
              <a:cs typeface="Calibri"/>
            </a:endParaRPr>
          </a:p>
          <a:p>
            <a:pPr lvl="1">
              <a:spcBef>
                <a:spcPts val="1000"/>
              </a:spcBef>
            </a:pPr>
            <a:r>
              <a:rPr lang="en-US">
                <a:highlight>
                  <a:srgbClr val="FFFFFF"/>
                </a:highlight>
              </a:rPr>
              <a:t>Enact student-centered course scheduling</a:t>
            </a:r>
            <a:endParaRPr lang="en-US">
              <a:highlight>
                <a:srgbClr val="FFFFFF"/>
              </a:highlight>
              <a:ea typeface="Calibri"/>
              <a:cs typeface="Calibri"/>
            </a:endParaRPr>
          </a:p>
          <a:p>
            <a:pPr lvl="1">
              <a:spcBef>
                <a:spcPts val="1000"/>
              </a:spcBef>
            </a:pPr>
            <a:r>
              <a:rPr lang="en-US"/>
              <a:t>Summer onboarding of high-tech, high-touch Learning and Career Pathways engagement</a:t>
            </a:r>
            <a:endParaRPr lang="en-US">
              <a:ea typeface="Calibri"/>
              <a:cs typeface="Calibri"/>
            </a:endParaRPr>
          </a:p>
          <a:p>
            <a:pPr lvl="1">
              <a:spcBef>
                <a:spcPts val="1000"/>
              </a:spcBef>
            </a:pPr>
            <a:r>
              <a:rPr lang="en-US"/>
              <a:t>Develop summer campaign promoting workforce employment opportunities for students</a:t>
            </a: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6161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9D941-11C7-B827-2335-37CAC1080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444" y="1083891"/>
            <a:ext cx="11187112" cy="6334040"/>
          </a:xfrm>
        </p:spPr>
        <p:txBody>
          <a:bodyPr>
            <a:noAutofit/>
          </a:bodyPr>
          <a:lstStyle/>
          <a:p>
            <a:pPr lvl="1">
              <a:spcBef>
                <a:spcPts val="1000"/>
              </a:spcBef>
            </a:pPr>
            <a:r>
              <a:rPr lang="en-US" sz="2800"/>
              <a:t>Institute an intentional transfer-onboarding process for committed students (</a:t>
            </a:r>
            <a:r>
              <a:rPr lang="en-US" sz="2800" err="1"/>
              <a:t>i.e</a:t>
            </a:r>
            <a:r>
              <a:rPr lang="en-US" sz="2800"/>
              <a:t> Promise programs)</a:t>
            </a:r>
          </a:p>
          <a:p>
            <a:pPr lvl="1">
              <a:spcBef>
                <a:spcPts val="1000"/>
              </a:spcBef>
            </a:pPr>
            <a:r>
              <a:rPr lang="en-US" sz="2800"/>
              <a:t>Incorporate intentional programming for highly impacted DI groups early leveraging AB 928 legislation on mandatory ADT  </a:t>
            </a:r>
          </a:p>
          <a:p>
            <a:pPr lvl="1">
              <a:spcBef>
                <a:spcPts val="1000"/>
              </a:spcBef>
            </a:pPr>
            <a:r>
              <a:rPr lang="en-US" sz="2800"/>
              <a:t>Leverage external programs that promote and guarantee transfer, and use tools and resources to support timely completion of a transfer degree, e.g. PPM </a:t>
            </a:r>
          </a:p>
          <a:p>
            <a:pPr lvl="1">
              <a:spcBef>
                <a:spcPts val="1000"/>
              </a:spcBef>
            </a:pPr>
            <a:r>
              <a:rPr lang="en-US" sz="2800"/>
              <a:t>Build intentional data sets targeting high-priority, less likely to transfer, groups. Example, approaching max-Pell, and DI identified. This to narrow known equity gaps. 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AD2A739-9FB6-7999-EF68-66EC521F317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6233930"/>
            <a:ext cx="12192000" cy="707886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TRANSFER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			</a:t>
            </a:r>
            <a:r>
              <a:rPr kumimoji="0" lang="en-US" sz="2400" b="0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Student Equity Plan 3.0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18A92F-8335-C45E-E271-BD29C5A260A2}"/>
              </a:ext>
            </a:extLst>
          </p:cNvPr>
          <p:cNvSpPr txBox="1"/>
          <p:nvPr/>
        </p:nvSpPr>
        <p:spPr>
          <a:xfrm>
            <a:off x="199093" y="135020"/>
            <a:ext cx="4688996" cy="646331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</a:rPr>
              <a:t>Transferred to a 4-Year</a:t>
            </a:r>
            <a:endParaRPr lang="en-US" sz="360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30370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AEC3-C909-E8F3-3607-873F59975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69542C1-9B27-F628-4DBE-65B08AC797E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30635" y="0"/>
            <a:ext cx="9436276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[Transfer Focus] Refocus to align with Vision 2030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342C3-C700-F7C9-8F5C-ADB6C3E9D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88" y="918227"/>
            <a:ext cx="11187112" cy="6334040"/>
          </a:xfrm>
        </p:spPr>
        <p:txBody>
          <a:bodyPr>
            <a:noAutofit/>
          </a:bodyPr>
          <a:lstStyle/>
          <a:p>
            <a:pPr lvl="1">
              <a:spcBef>
                <a:spcPts val="1000"/>
              </a:spcBef>
            </a:pPr>
            <a:r>
              <a:rPr lang="en-US" sz="2800" dirty="0"/>
              <a:t>Establishing Transfer Pathways Early</a:t>
            </a:r>
          </a:p>
          <a:p>
            <a:pPr lvl="1">
              <a:spcBef>
                <a:spcPts val="1000"/>
              </a:spcBef>
            </a:pPr>
            <a:r>
              <a:rPr lang="en-US" sz="2800" dirty="0"/>
              <a:t>Strategic Framework for Strengthening Transfer Outcomes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Early, Coordinated Intervention in High Schools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Targeted Outreach in Underserved Communities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Formalized university partnerships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Specialized HBCU Transfer Pipelines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Proactive financial aid monitoring and advising</a:t>
            </a:r>
          </a:p>
          <a:p>
            <a:pPr lvl="1">
              <a:spcBef>
                <a:spcPts val="1000"/>
              </a:spcBef>
            </a:pPr>
            <a:r>
              <a:rPr lang="en-US" sz="2800"/>
              <a:t>Intended Outcome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Move from reactive to proactive transfer support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Ensure students start with a clear destination in mind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Structured guidance, resources, &amp; partnership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41563C-64CE-C5CF-2A2A-DFB60BD02A8D}"/>
              </a:ext>
            </a:extLst>
          </p:cNvPr>
          <p:cNvSpPr txBox="1"/>
          <p:nvPr/>
        </p:nvSpPr>
        <p:spPr>
          <a:xfrm>
            <a:off x="0" y="6233930"/>
            <a:ext cx="12192000" cy="707886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TRANSFER FOCUS		</a:t>
            </a:r>
            <a:r>
              <a:rPr lang="en-US" sz="2400" i="1" dirty="0">
                <a:solidFill>
                  <a:schemeClr val="bg1"/>
                </a:solidFill>
              </a:rPr>
              <a:t>					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168711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974B6-96BB-CDE2-E37D-CA644B5D8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B6E0340-9ECC-15A0-9256-8550465E660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93271" y="284610"/>
            <a:ext cx="11005457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Intensive Focus on African American/Black Students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B0FB83-1B10-E901-069F-1F0D0FFC650F}"/>
              </a:ext>
            </a:extLst>
          </p:cNvPr>
          <p:cNvSpPr txBox="1"/>
          <p:nvPr/>
        </p:nvSpPr>
        <p:spPr>
          <a:xfrm>
            <a:off x="684329" y="1312105"/>
            <a:ext cx="92964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Program Expansion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Expand Umoja and A²MEND programs with culturally responsive cohort-based support.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Hire a dedicated Program Manager to lead coordination and growth.</a:t>
            </a:r>
          </a:p>
          <a:p>
            <a:endParaRPr lang="en-US"/>
          </a:p>
          <a:p>
            <a:r>
              <a:rPr lang="en-US" sz="2400" b="1"/>
              <a:t>Student Support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Umoja: cohort-based learning, embedded tutoring, mentorship, counseling, and cultural enrichment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A²MEND : mentorship, leadership development, community engagement, and structured support, particularly for African American male students.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Provide proactive counseling, personalized guidance, and consistent educational plans.</a:t>
            </a:r>
          </a:p>
          <a:p>
            <a:endParaRPr lang="en-US"/>
          </a:p>
          <a:p>
            <a:r>
              <a:rPr lang="en-US" sz="2400" b="1"/>
              <a:t>Institutional Coordination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Strengthen communication between instruction and student services (tutoring, financial aid, counseling, writing center, math lab, etc.).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Share pathway resources: degree maps, transfer guides, and career planning tools.</a:t>
            </a:r>
          </a:p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9D6E43-2063-9702-0700-FB63E09B6CB8}"/>
              </a:ext>
            </a:extLst>
          </p:cNvPr>
          <p:cNvSpPr txBox="1"/>
          <p:nvPr/>
        </p:nvSpPr>
        <p:spPr>
          <a:xfrm>
            <a:off x="0" y="6233930"/>
            <a:ext cx="12192000" cy="707886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chemeClr val="bg1"/>
                </a:solidFill>
              </a:rPr>
              <a:t>Intensive Focus</a:t>
            </a:r>
            <a:r>
              <a:rPr lang="en-US" sz="2800">
                <a:solidFill>
                  <a:schemeClr val="bg1"/>
                </a:solidFill>
              </a:rPr>
              <a:t>							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1624083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2C3F2-A404-1C44-86E6-02C69DDA0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166E673-0B28-FACB-24C0-08FE9074EF6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69471" y="314762"/>
            <a:ext cx="7616573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Comprehensive Student Education Plan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C6367-0BB2-EAEA-1415-7260E7D09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280" y="1070685"/>
            <a:ext cx="10691582" cy="3191599"/>
          </a:xfrm>
        </p:spPr>
        <p:txBody>
          <a:bodyPr>
            <a:noAutofit/>
          </a:bodyPr>
          <a:lstStyle/>
          <a:p>
            <a:pPr lvl="1">
              <a:spcBef>
                <a:spcPts val="1000"/>
              </a:spcBef>
            </a:pPr>
            <a:r>
              <a:rPr lang="en-US" sz="2800"/>
              <a:t>First-time Non-Special Admit Students</a:t>
            </a:r>
          </a:p>
          <a:p>
            <a:pPr lvl="1">
              <a:spcBef>
                <a:spcPts val="1000"/>
              </a:spcBef>
            </a:pPr>
            <a:r>
              <a:rPr lang="en-US" sz="2800"/>
              <a:t>Older adults, men, and white students show higher rates of disproportionate impact in receiving a Comprehensive Student Education Plan.</a:t>
            </a:r>
          </a:p>
          <a:p>
            <a:pPr marL="457200" lvl="1" indent="0">
              <a:spcBef>
                <a:spcPts val="1000"/>
              </a:spcBef>
              <a:buNone/>
            </a:pPr>
            <a:endParaRPr lang="en-US" sz="2800">
              <a:highlight>
                <a:srgbClr val="FFFF00"/>
              </a:highlight>
            </a:endParaRPr>
          </a:p>
          <a:p>
            <a:pPr lvl="1">
              <a:spcBef>
                <a:spcPts val="1000"/>
              </a:spcBef>
            </a:pPr>
            <a:endParaRPr lang="en-US" sz="280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0BFFF58-C670-0B90-07C3-4777062745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377606"/>
              </p:ext>
            </p:extLst>
          </p:nvPr>
        </p:nvGraphicFramePr>
        <p:xfrm>
          <a:off x="1046138" y="3172996"/>
          <a:ext cx="9017000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4250">
                  <a:extLst>
                    <a:ext uri="{9D8B030D-6E8A-4147-A177-3AD203B41FA5}">
                      <a16:colId xmlns:a16="http://schemas.microsoft.com/office/drawing/2014/main" val="1079865406"/>
                    </a:ext>
                  </a:extLst>
                </a:gridCol>
                <a:gridCol w="2254250">
                  <a:extLst>
                    <a:ext uri="{9D8B030D-6E8A-4147-A177-3AD203B41FA5}">
                      <a16:colId xmlns:a16="http://schemas.microsoft.com/office/drawing/2014/main" val="1655156576"/>
                    </a:ext>
                  </a:extLst>
                </a:gridCol>
                <a:gridCol w="2254250">
                  <a:extLst>
                    <a:ext uri="{9D8B030D-6E8A-4147-A177-3AD203B41FA5}">
                      <a16:colId xmlns:a16="http://schemas.microsoft.com/office/drawing/2014/main" val="376983975"/>
                    </a:ext>
                  </a:extLst>
                </a:gridCol>
                <a:gridCol w="2254250">
                  <a:extLst>
                    <a:ext uri="{9D8B030D-6E8A-4147-A177-3AD203B41FA5}">
                      <a16:colId xmlns:a16="http://schemas.microsoft.com/office/drawing/2014/main" val="8116314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# 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Students who received a CSEP by 1</a:t>
                      </a:r>
                      <a:r>
                        <a:rPr lang="en-US" baseline="30000"/>
                        <a:t>st</a:t>
                      </a:r>
                      <a:r>
                        <a:rPr lang="en-US"/>
                        <a:t> 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Students who received a CSEP by 1</a:t>
                      </a:r>
                      <a:r>
                        <a:rPr lang="en-US" baseline="30000"/>
                        <a:t>st</a:t>
                      </a:r>
                      <a:r>
                        <a:rPr lang="en-US"/>
                        <a:t> 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38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Fall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5932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4616  (78%)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4761 (80%)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951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Spring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1393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652  (47%)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732 (53%)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870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Fall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7143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4121  (58%)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4405 (62%)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731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Spring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2277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842  (37%)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925 (41%)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83052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3F90C00-5D3E-0B64-324C-4A5D6892325C}"/>
              </a:ext>
            </a:extLst>
          </p:cNvPr>
          <p:cNvSpPr txBox="1"/>
          <p:nvPr/>
        </p:nvSpPr>
        <p:spPr>
          <a:xfrm>
            <a:off x="0" y="6233930"/>
            <a:ext cx="12192000" cy="707886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chemeClr val="bg1"/>
                </a:solidFill>
              </a:rPr>
              <a:t>CSEP</a:t>
            </a:r>
            <a:r>
              <a:rPr lang="en-US" sz="2800">
                <a:solidFill>
                  <a:schemeClr val="bg1"/>
                </a:solidFill>
              </a:rPr>
              <a:t>							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163905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583A4-DC26-C42E-F203-0229E31FB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D451F53-CE23-D73B-41CB-3D8181B82F1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25779" y="314762"/>
            <a:ext cx="11616266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Key Strategies for the DI populations and transfer-intending students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CDC917-379D-5E79-B059-149C862B4881}"/>
              </a:ext>
            </a:extLst>
          </p:cNvPr>
          <p:cNvSpPr txBox="1"/>
          <p:nvPr/>
        </p:nvSpPr>
        <p:spPr>
          <a:xfrm>
            <a:off x="0" y="6233930"/>
            <a:ext cx="12192000" cy="707886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CSEP</a:t>
            </a:r>
            <a:r>
              <a:rPr lang="en-US" sz="2800" dirty="0">
                <a:solidFill>
                  <a:schemeClr val="bg1"/>
                </a:solidFill>
              </a:rPr>
              <a:t>							</a:t>
            </a:r>
            <a:r>
              <a:rPr lang="en-US" sz="2400" i="1" dirty="0">
                <a:solidFill>
                  <a:schemeClr val="bg1"/>
                </a:solidFill>
              </a:rPr>
              <a:t>Student Equity Plan 3.0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2A97BB8-E60B-B843-887E-71246D46B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689" y="1699234"/>
            <a:ext cx="9310434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BC Pre-Collegiate Academy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8th–9th grade summer bridge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Parent and student program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Early Intervention with Schools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Partner with Delano USD, Wasco USD, KCSOS, charters, and home schools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Promote A-G, especially English/Math in first year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Review graduation outcomes (CHSPE, GED, bilingual prep)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Kern County Higher Education Coalition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Convenings and events with BC and universities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Support college-to-university pathways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Kern County Counselor Coalition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Share BC first-year and completion data with high schools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Strengthen pipeline to BC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Training on AP, dual/concurrent credit, Cal-GETC, transfer, and bachelor’s programs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25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AE24A-5E21-B0F0-87A1-F5BEB688A70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en-US" b="1" dirty="0">
                <a:solidFill>
                  <a:srgbClr val="FFFFFF"/>
                </a:solidFill>
              </a:rPr>
              <a:t>SEP 3.0 Plan Link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C7EBA80-8B19-808B-DE73-7666B23A09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816628"/>
            <a:ext cx="10515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SEP 3.0 Full Plan Link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147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57794-4A8B-9DBE-478A-94ED16A7B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875"/>
            <a:ext cx="10515600" cy="904332"/>
          </a:xfrm>
        </p:spPr>
        <p:txBody>
          <a:bodyPr>
            <a:normAutofit fontScale="90000"/>
          </a:bodyPr>
          <a:lstStyle/>
          <a:p>
            <a:r>
              <a:rPr lang="en-US" b="1">
                <a:latin typeface="+mn-lt"/>
              </a:rPr>
              <a:t>Core Elements of 2025-28 Student Equity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F7E60-DF42-D295-D908-A7C2A590F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224" y="1462676"/>
            <a:ext cx="11101552" cy="438481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/>
              <a:t>Reflection</a:t>
            </a:r>
          </a:p>
          <a:p>
            <a:pPr marL="514350" indent="-514350">
              <a:buAutoNum type="arabicPeriod"/>
            </a:pPr>
            <a:r>
              <a:rPr lang="en-US"/>
              <a:t>Goals/Metrics/Strategies for Student Populations Experiencing Disproportionate Impact (DI)</a:t>
            </a:r>
          </a:p>
          <a:p>
            <a:pPr marL="971550" lvl="1" indent="-514350">
              <a:buAutoNum type="arabicPeriod"/>
            </a:pPr>
            <a:r>
              <a:rPr lang="en-US"/>
              <a:t>Successful enrollment</a:t>
            </a:r>
          </a:p>
          <a:p>
            <a:pPr marL="971550" lvl="1" indent="-514350">
              <a:buAutoNum type="arabicPeriod"/>
            </a:pPr>
            <a:r>
              <a:rPr lang="en-US"/>
              <a:t>Completed both transfer-level math &amp; English</a:t>
            </a:r>
          </a:p>
          <a:p>
            <a:pPr marL="971550" lvl="1" indent="-514350">
              <a:buAutoNum type="arabicPeriod"/>
            </a:pPr>
            <a:r>
              <a:rPr lang="en-US"/>
              <a:t>Persistence</a:t>
            </a:r>
          </a:p>
          <a:p>
            <a:pPr marL="971550" lvl="1" indent="-514350">
              <a:buAutoNum type="arabicPeriod"/>
            </a:pPr>
            <a:r>
              <a:rPr lang="en-US"/>
              <a:t>Completion</a:t>
            </a:r>
          </a:p>
          <a:p>
            <a:pPr marL="971550" lvl="1" indent="-514350">
              <a:buAutoNum type="arabicPeriod"/>
            </a:pPr>
            <a:r>
              <a:rPr lang="en-US"/>
              <a:t>Transferred to a four-year</a:t>
            </a:r>
          </a:p>
          <a:p>
            <a:pPr marL="514350" indent="-514350">
              <a:buAutoNum type="arabicPeriod"/>
            </a:pPr>
            <a:r>
              <a:rPr lang="en-US"/>
              <a:t>Intensive Focus on Population(s) Experiencing DI </a:t>
            </a:r>
          </a:p>
          <a:p>
            <a:pPr marL="514350" indent="-514350">
              <a:buAutoNum type="arabicPeriod"/>
            </a:pPr>
            <a:r>
              <a:rPr lang="en-US"/>
              <a:t>Comprehensive educational planning</a:t>
            </a:r>
          </a:p>
          <a:p>
            <a:pPr marL="514350" indent="-514350">
              <a:buAutoNum type="arabicPeriod"/>
            </a:pPr>
            <a:r>
              <a:rPr lang="en-US"/>
              <a:t>Vision 2030 Alignment &amp; Coordination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D6FA04-BB6E-516C-2834-780DF0E148A2}"/>
              </a:ext>
            </a:extLst>
          </p:cNvPr>
          <p:cNvSpPr txBox="1"/>
          <p:nvPr/>
        </p:nvSpPr>
        <p:spPr>
          <a:xfrm>
            <a:off x="0" y="6135959"/>
            <a:ext cx="12192000" cy="523220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Bakersfield College                                              		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3004981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00B51-66D6-79F9-9728-876BF6D55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8A58E-2D30-783F-E17B-B1266D4BA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657" y="559333"/>
            <a:ext cx="4471348" cy="588258"/>
          </a:xfrm>
        </p:spPr>
        <p:txBody>
          <a:bodyPr>
            <a:normAutofit/>
          </a:bodyPr>
          <a:lstStyle/>
          <a:p>
            <a:r>
              <a:rPr lang="en-US" sz="3200" b="1"/>
              <a:t>Student Cohort Data</a:t>
            </a:r>
            <a:endParaRPr lang="en-US" sz="3200" b="1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8D415-585D-B5AD-BC4F-206EE4A02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085" y="1334269"/>
            <a:ext cx="3863795" cy="3969252"/>
          </a:xfrm>
        </p:spPr>
        <p:txBody>
          <a:bodyPr>
            <a:normAutofit lnSpcReduction="10000"/>
          </a:bodyPr>
          <a:lstStyle/>
          <a:p>
            <a:r>
              <a:rPr lang="en-US">
                <a:latin typeface="+mj-lt"/>
              </a:rPr>
              <a:t>First-time non-special admit credit students (not dually enrolled) based on the academic year they started</a:t>
            </a:r>
          </a:p>
          <a:p>
            <a:endParaRPr lang="en-US" sz="800">
              <a:latin typeface="+mj-lt"/>
            </a:endParaRPr>
          </a:p>
          <a:p>
            <a:r>
              <a:rPr lang="en-US">
                <a:latin typeface="+mj-lt"/>
              </a:rPr>
              <a:t>In addition to the provided data, OIE analyzed local data related to equity planning</a:t>
            </a:r>
          </a:p>
          <a:p>
            <a:endParaRPr lang="en-US" sz="2400"/>
          </a:p>
          <a:p>
            <a:endParaRPr lang="en-US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7D6584-4651-3789-1C29-4331EF3BFD08}"/>
              </a:ext>
            </a:extLst>
          </p:cNvPr>
          <p:cNvSpPr txBox="1"/>
          <p:nvPr/>
        </p:nvSpPr>
        <p:spPr>
          <a:xfrm>
            <a:off x="5019232" y="467380"/>
            <a:ext cx="46595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+mj-lt"/>
              </a:rPr>
              <a:t>9 Primary Dis-aggregations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DDAE9CB-36FF-15D1-4532-1A3140B019C0}"/>
              </a:ext>
            </a:extLst>
          </p:cNvPr>
          <p:cNvSpPr txBox="1">
            <a:spLocks/>
          </p:cNvSpPr>
          <p:nvPr/>
        </p:nvSpPr>
        <p:spPr>
          <a:xfrm>
            <a:off x="5123866" y="1075982"/>
            <a:ext cx="3471081" cy="491189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Race/Ethnicity </a:t>
            </a:r>
          </a:p>
          <a:p>
            <a:r>
              <a:rPr lang="en-US" sz="2400"/>
              <a:t>Gender </a:t>
            </a:r>
          </a:p>
          <a:p>
            <a:r>
              <a:rPr lang="en-US" sz="2400"/>
              <a:t>LGBT </a:t>
            </a:r>
          </a:p>
          <a:p>
            <a:r>
              <a:rPr lang="en-US" sz="2400"/>
              <a:t>Economically Disadvantaged </a:t>
            </a:r>
          </a:p>
          <a:p>
            <a:r>
              <a:rPr lang="en-US" sz="2400"/>
              <a:t>First Generation </a:t>
            </a:r>
          </a:p>
          <a:p>
            <a:r>
              <a:rPr lang="en-US" sz="2400"/>
              <a:t>Foster Youth </a:t>
            </a:r>
          </a:p>
          <a:p>
            <a:r>
              <a:rPr lang="en-US" sz="2400"/>
              <a:t>Students with Disabilities </a:t>
            </a:r>
          </a:p>
          <a:p>
            <a:r>
              <a:rPr lang="en-US" sz="2400"/>
              <a:t>Veterans </a:t>
            </a:r>
          </a:p>
          <a:p>
            <a:r>
              <a:rPr lang="en-US" sz="2400"/>
              <a:t>Homeless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2D766A-7483-80C2-B7C2-1EA76960C4BB}"/>
              </a:ext>
            </a:extLst>
          </p:cNvPr>
          <p:cNvSpPr txBox="1"/>
          <p:nvPr/>
        </p:nvSpPr>
        <p:spPr>
          <a:xfrm>
            <a:off x="8875808" y="1460354"/>
            <a:ext cx="34710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+mj-lt"/>
              </a:rPr>
              <a:t>3 Secondary Gender Dis-aggregations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89256D9-A828-A8D2-1F99-5FC9D2BFFA5A}"/>
              </a:ext>
            </a:extLst>
          </p:cNvPr>
          <p:cNvSpPr txBox="1">
            <a:spLocks/>
          </p:cNvSpPr>
          <p:nvPr/>
        </p:nvSpPr>
        <p:spPr>
          <a:xfrm>
            <a:off x="8971556" y="2653939"/>
            <a:ext cx="2445744" cy="144816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Female</a:t>
            </a:r>
          </a:p>
          <a:p>
            <a:r>
              <a:rPr lang="en-US" sz="2400"/>
              <a:t>Male</a:t>
            </a:r>
          </a:p>
          <a:p>
            <a:r>
              <a:rPr lang="en-US" sz="2400"/>
              <a:t>All Other Values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F37E64-447F-B4A8-C8F1-3109D7080C94}"/>
              </a:ext>
            </a:extLst>
          </p:cNvPr>
          <p:cNvSpPr txBox="1"/>
          <p:nvPr/>
        </p:nvSpPr>
        <p:spPr>
          <a:xfrm>
            <a:off x="0" y="6250329"/>
            <a:ext cx="12192000" cy="523220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Bakersfield College                                                                               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2192919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2BBAB-1CAC-79E9-841A-8C5806AEF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2AD245-DD2B-2DE4-FD17-AECADA33A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161585" cy="762000"/>
          </a:xfrm>
          <a:solidFill>
            <a:srgbClr val="C00000"/>
          </a:solidFill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18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Annual Full Equity Numbers for Student Groups Graph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3" name="Chart 2" descr="Annual S">
            <a:extLst>
              <a:ext uri="{FF2B5EF4-FFF2-40B4-BE49-F238E27FC236}">
                <a16:creationId xmlns:a16="http://schemas.microsoft.com/office/drawing/2014/main" id="{D46841A4-FACD-4150-860A-8070DACB12C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0833388"/>
              </p:ext>
            </p:extLst>
          </p:nvPr>
        </p:nvGraphicFramePr>
        <p:xfrm>
          <a:off x="592015" y="381000"/>
          <a:ext cx="8974015" cy="7175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 descr="The graph reflects">
            <a:extLst>
              <a:ext uri="{FF2B5EF4-FFF2-40B4-BE49-F238E27FC236}">
                <a16:creationId xmlns:a16="http://schemas.microsoft.com/office/drawing/2014/main" id="{7068D84C-E26A-248D-42A1-22526FF0D8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8729922"/>
              </p:ext>
            </p:extLst>
          </p:nvPr>
        </p:nvGraphicFramePr>
        <p:xfrm>
          <a:off x="-24371300" y="10000082"/>
          <a:ext cx="10166936" cy="3579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73939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C8B1E2A-0EF5-BC00-FE5B-9210979717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676400" y="2340428"/>
            <a:ext cx="9818913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Key Strategies To Improve Each Student Metrics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7A5076-60A8-4DAD-F7E2-A1B57FA1A8EA}"/>
              </a:ext>
            </a:extLst>
          </p:cNvPr>
          <p:cNvSpPr txBox="1"/>
          <p:nvPr/>
        </p:nvSpPr>
        <p:spPr>
          <a:xfrm>
            <a:off x="0" y="6233930"/>
            <a:ext cx="12192000" cy="523220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								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3588931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2BA28-BD3C-2E6F-2E8D-FDBA01EE8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6AA6DB1-A267-6D6E-35E2-86C764CE252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1599" y="96088"/>
            <a:ext cx="4380088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Successful Enrollment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17DBE-05C5-85D3-4436-FEDFEF83D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6075" y="731130"/>
            <a:ext cx="10334326" cy="6126870"/>
          </a:xfrm>
        </p:spPr>
        <p:txBody>
          <a:bodyPr>
            <a:noAutofit/>
          </a:bodyPr>
          <a:lstStyle/>
          <a:p>
            <a:r>
              <a:rPr lang="en-US" b="1" dirty="0"/>
              <a:t>Data-Informed Outreach and Advising</a:t>
            </a:r>
          </a:p>
          <a:p>
            <a:pPr lvl="1"/>
            <a:r>
              <a:rPr lang="en-US" dirty="0"/>
              <a:t>Disaggregate data for targeted outreach efforts​</a:t>
            </a:r>
          </a:p>
          <a:p>
            <a:pPr lvl="1"/>
            <a:r>
              <a:rPr lang="en-US" dirty="0"/>
              <a:t>High-tech, high-touch onboarding &amp; advising support</a:t>
            </a:r>
          </a:p>
          <a:p>
            <a:pPr lvl="1"/>
            <a:r>
              <a:rPr lang="en-US" dirty="0"/>
              <a:t>Proactive outreach/nudges</a:t>
            </a:r>
          </a:p>
          <a:p>
            <a:pPr lvl="1"/>
            <a:r>
              <a:rPr lang="en-US" dirty="0"/>
              <a:t>Automated nudges via Element451</a:t>
            </a:r>
          </a:p>
          <a:p>
            <a:r>
              <a:rPr lang="en-US" b="1" dirty="0"/>
              <a:t>Student-Centered Enrollment </a:t>
            </a:r>
          </a:p>
          <a:p>
            <a:pPr lvl="1"/>
            <a:r>
              <a:rPr lang="en-US" dirty="0"/>
              <a:t>Continue to simplify and improve onboarding process</a:t>
            </a:r>
          </a:p>
          <a:p>
            <a:pPr lvl="1"/>
            <a:r>
              <a:rPr lang="en-US" dirty="0"/>
              <a:t>Dedicated Student Ambassadors for personalized guidance</a:t>
            </a:r>
          </a:p>
          <a:p>
            <a:pPr lvl="1"/>
            <a:r>
              <a:rPr lang="en-US" dirty="0"/>
              <a:t>Prioritize access to high-demand GE/transfer courses</a:t>
            </a:r>
          </a:p>
          <a:p>
            <a:r>
              <a:rPr lang="en-US" b="1" dirty="0"/>
              <a:t>Continuous Improvement &amp; Equity</a:t>
            </a:r>
          </a:p>
          <a:p>
            <a:pPr lvl="1"/>
            <a:r>
              <a:rPr lang="en-US" dirty="0"/>
              <a:t>Student focus groups to identify barriers</a:t>
            </a:r>
          </a:p>
          <a:p>
            <a:pPr lvl="1"/>
            <a:r>
              <a:rPr lang="en-US" dirty="0"/>
              <a:t>Equity-minded staff training</a:t>
            </a:r>
          </a:p>
          <a:p>
            <a:pPr lvl="1"/>
            <a:r>
              <a:rPr lang="en-US" dirty="0"/>
              <a:t>Extended service hours &amp; clearer wayfinding</a:t>
            </a:r>
          </a:p>
          <a:p>
            <a:pPr lvl="1"/>
            <a:r>
              <a:rPr lang="en-US" dirty="0"/>
              <a:t>Redesign mobile-friendly class schedule</a:t>
            </a:r>
          </a:p>
          <a:p>
            <a:endParaRPr lang="en-US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66523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4598B-D188-5F96-D164-ED2E04E7F01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22724" y="158147"/>
            <a:ext cx="7857352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Completed Transfer Level Math &amp; English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9D941-11C7-B827-2335-37CAC1080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067" y="987472"/>
            <a:ext cx="10878733" cy="4883056"/>
          </a:xfrm>
        </p:spPr>
        <p:txBody>
          <a:bodyPr vert="horz" lIns="91440" tIns="45720" rIns="91440" bIns="45720" rtlCol="0" anchor="t">
            <a:noAutofit/>
          </a:bodyPr>
          <a:lstStyle/>
          <a:p>
            <a:pPr fontAlgn="base"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Early identification of transfer intention via student self-report in CCC Apply.</a:t>
            </a: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Early intervention for AB 928 onboarding of all first-time freshman. </a:t>
            </a: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Early onset of Counselor approved Education</a:t>
            </a:r>
            <a:r>
              <a:rPr lang="en-US" sz="2400" b="0" i="0" u="none" strike="noStrike" dirty="0">
                <a:solidFill>
                  <a:srgbClr val="242424"/>
                </a:solidFill>
                <a:effectLst/>
                <a:latin typeface="Calibri"/>
                <a:ea typeface="Calibri"/>
                <a:cs typeface="Calibri"/>
              </a:rPr>
              <a:t> </a:t>
            </a: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Plans.</a:t>
            </a: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Offer more sections of English C1000 and college level Math courses, with more options (morning, afternoon, evening) to increase incoming Freshman English and Math completion rates without delay.</a:t>
            </a: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Provide more locations across BC campuses, sites, and centers for tutoring support, academic resources </a:t>
            </a:r>
            <a:r>
              <a:rPr lang="en-US" sz="2400" b="0" i="0" u="none" strike="noStrike" dirty="0">
                <a:solidFill>
                  <a:srgbClr val="242424"/>
                </a:solidFill>
                <a:effectLst/>
                <a:latin typeface="Calibri"/>
                <a:ea typeface="Calibri"/>
                <a:cs typeface="Calibri"/>
              </a:rPr>
              <a:t> and </a:t>
            </a: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guidance throughout the week. 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ea typeface="Calibri"/>
                <a:cs typeface="Calibri"/>
              </a:rPr>
              <a:t>Permanently modify campus hours to include Monday -  Friday: 8AM – 5PM, to host Counseling and Advising hours one Saturday per month during each academic semester.</a:t>
            </a:r>
          </a:p>
        </p:txBody>
      </p:sp>
    </p:spTree>
    <p:extLst>
      <p:ext uri="{BB962C8B-B14F-4D97-AF65-F5344CB8AC3E}">
        <p14:creationId xmlns:p14="http://schemas.microsoft.com/office/powerpoint/2010/main" val="163081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5E457-3586-94FD-AF1A-DCCDF4276B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244BFA-78F6-29C0-EEC5-B079ABD022D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18704" y="182916"/>
            <a:ext cx="3161475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Persistence (1)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FB6491E-49EF-1FD5-374B-5EFCA6969B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54755" y="1089718"/>
            <a:ext cx="11424355" cy="5825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en-US" sz="2400"/>
              <a:t>Early Identification &amp; High-Touch Follow-Up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Use faculty and automated Starfish alerts to flag DI students at risk of not persisting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Counselors and success staff provide high-touch follow-up within 48 hours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Connect flagged students to tutoring, academic planning, financial aid, and emergency aid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Ensures timely barrier removal and improved second-term persistence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spcAft>
                <a:spcPct val="0"/>
              </a:spcAft>
            </a:pPr>
            <a:r>
              <a:rPr lang="en-US" sz="2400"/>
              <a:t>Coordinated Messaging at Key Term Milestones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Align faculty, counselor, and student services messaging (weeks 5–8, registration, finals)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Faculty initiate outreach based on class performance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Counselors reinforce with personalized academic planning and enrollment reminders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Messaging is consistent, affirming, and equity-minded across channels</a:t>
            </a:r>
          </a:p>
          <a:p>
            <a:pPr eaLnBrk="0" fontAlgn="base" hangingPunct="0">
              <a:spcAft>
                <a:spcPct val="0"/>
              </a:spcAft>
            </a:pPr>
            <a:r>
              <a:rPr lang="en-US" sz="2400"/>
              <a:t>Targeted Resource Awareness Campaigns</a:t>
            </a:r>
          </a:p>
          <a:p>
            <a:pPr lvl="1" eaLnBrk="0" fontAlgn="base" hangingPunct="0">
              <a:spcAft>
                <a:spcPct val="0"/>
              </a:spcAft>
            </a:pPr>
            <a:r>
              <a:rPr lang="en-US" sz="1800"/>
              <a:t>Launch midterm "Resource Blitz" weeks (weeks 6–8) for DI students</a:t>
            </a:r>
          </a:p>
          <a:p>
            <a:pPr lvl="1" eaLnBrk="0" fontAlgn="base" hangingPunct="0">
              <a:spcAft>
                <a:spcPct val="0"/>
              </a:spcAft>
            </a:pPr>
            <a:r>
              <a:rPr lang="en-US" sz="1800"/>
              <a:t>Promote underused supports: tutoring, tech lending, food pantry, mental health, aid, late-start classes</a:t>
            </a:r>
          </a:p>
          <a:p>
            <a:pPr lvl="1" eaLnBrk="0" fontAlgn="base" hangingPunct="0">
              <a:spcAft>
                <a:spcPct val="0"/>
              </a:spcAft>
            </a:pPr>
            <a:r>
              <a:rPr lang="en-US" sz="1800"/>
              <a:t>Use tabling, Canvas banners, and peer ambassadors to drive engagement</a:t>
            </a:r>
          </a:p>
          <a:p>
            <a:pPr lvl="1" eaLnBrk="0" fontAlgn="base" hangingPunct="0">
              <a:spcAft>
                <a:spcPct val="0"/>
              </a:spcAft>
            </a:pPr>
            <a:r>
              <a:rPr lang="en-US" sz="1800"/>
              <a:t>Timed exposure aligns with peak persistence risk period</a:t>
            </a:r>
          </a:p>
          <a:p>
            <a:pPr lvl="1" eaLnBrk="0" fontAlgn="base" hangingPunct="0">
              <a:spcAft>
                <a:spcPct val="0"/>
              </a:spcAft>
            </a:pPr>
            <a:endParaRPr lang="en-US" sz="2000"/>
          </a:p>
          <a:p>
            <a:pPr eaLnBrk="0" fontAlgn="base" hangingPunct="0">
              <a:spcAft>
                <a:spcPct val="0"/>
              </a:spcAft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37731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22802-51B3-1C08-6821-64A0A7CCA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D9B09F3-6220-F98F-7756-80F5577EAF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23593" y="172895"/>
            <a:ext cx="2924408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Persistence (2)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C933646-9386-31E3-6032-5A5A2A3E8D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138311" y="172895"/>
            <a:ext cx="11119556" cy="6516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en-US" sz="2400"/>
              <a:t>Student-Centered Scheduling of Activities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Schedule workshops, cultural events, and campus activities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Increase DI student engagement beyond the classroom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Support holistic student experience and improve persistence</a:t>
            </a:r>
          </a:p>
          <a:p>
            <a:pPr eaLnBrk="0" fontAlgn="base" hangingPunct="0">
              <a:spcAft>
                <a:spcPct val="0"/>
              </a:spcAft>
            </a:pPr>
            <a:r>
              <a:rPr lang="en-US" altLang="en-US" sz="2400"/>
              <a:t>Data Access for Targeted Advising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Provide </a:t>
            </a:r>
            <a:r>
              <a:rPr lang="en-US" sz="1800"/>
              <a:t>counselors, program managers, and department chairs access to student data</a:t>
            </a:r>
            <a:endParaRPr lang="en-US" altLang="en-US" sz="1800"/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Enable </a:t>
            </a:r>
            <a:r>
              <a:rPr lang="en-US" sz="1800"/>
              <a:t>timely reports for proactive, data-informed advising</a:t>
            </a:r>
            <a:endParaRPr lang="en-US" altLang="en-US" sz="1800"/>
          </a:p>
          <a:p>
            <a:pPr marL="457200" lvl="1" indent="0" eaLnBrk="0" fontAlgn="base" hangingPunct="0">
              <a:spcAft>
                <a:spcPct val="0"/>
              </a:spcAft>
              <a:buNone/>
            </a:pPr>
            <a:endParaRPr lang="en-US" altLang="en-US" sz="600"/>
          </a:p>
          <a:p>
            <a:pPr eaLnBrk="0" fontAlgn="base" hangingPunct="0">
              <a:spcAft>
                <a:spcPct val="0"/>
              </a:spcAft>
            </a:pPr>
            <a:r>
              <a:rPr lang="en-US" altLang="en-US" sz="2400"/>
              <a:t>Cultivating Campus Belonging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Support </a:t>
            </a:r>
            <a:r>
              <a:rPr lang="en-US" sz="1800"/>
              <a:t>campus affinity groups and inclusion-focused initiatives</a:t>
            </a:r>
            <a:endParaRPr lang="en-US" altLang="en-US" sz="1800"/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Embed </a:t>
            </a:r>
            <a:r>
              <a:rPr lang="en-US" sz="1800"/>
              <a:t>equity and belonging into all practices, policies, and activities</a:t>
            </a:r>
            <a:endParaRPr lang="en-US" altLang="en-US" sz="1800"/>
          </a:p>
          <a:p>
            <a:pPr eaLnBrk="0" fontAlgn="base" hangingPunct="0">
              <a:spcAft>
                <a:spcPct val="0"/>
              </a:spcAft>
            </a:pPr>
            <a:r>
              <a:rPr lang="en-US" altLang="en-US" sz="2400"/>
              <a:t>Strengthening Completion Coaching Teams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Provide resources to Completion Coaching teams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Empower teams to implement high-touch, research-proven interventions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Promote sustained engagement, persistence, and degree completion</a:t>
            </a:r>
          </a:p>
          <a:p>
            <a:pPr eaLnBrk="0" fontAlgn="base" hangingPunct="0">
              <a:spcAft>
                <a:spcPct val="0"/>
              </a:spcAft>
            </a:pPr>
            <a:r>
              <a:rPr lang="en-US" altLang="en-US" sz="2400"/>
              <a:t>Inclusive Professional Development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Train </a:t>
            </a:r>
            <a:r>
              <a:rPr lang="en-US" sz="1800"/>
              <a:t>faculty and staff in inclusive pedagogy and student support</a:t>
            </a:r>
            <a:endParaRPr lang="en-US" altLang="en-US" sz="1800"/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Build </a:t>
            </a:r>
            <a:r>
              <a:rPr lang="en-US" sz="1800"/>
              <a:t>capacity to affirm and uplift DI students across all touchpoints</a:t>
            </a:r>
            <a:endParaRPr lang="en-US" altLang="en-US" sz="1800"/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endParaRPr kumimoji="0" lang="en-US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20599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1450</Words>
  <Application>Microsoft Office PowerPoint</Application>
  <PresentationFormat>Widescreen</PresentationFormat>
  <Paragraphs>228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Arial</vt:lpstr>
      <vt:lpstr>Calibri</vt:lpstr>
      <vt:lpstr>Calibri Light</vt:lpstr>
      <vt:lpstr>Courier New</vt:lpstr>
      <vt:lpstr>Office Theme</vt:lpstr>
      <vt:lpstr>    2025-28 Student Equity Plan 3.0    </vt:lpstr>
      <vt:lpstr>Core Elements of 2025-28 Student Equity Plan</vt:lpstr>
      <vt:lpstr>Student Cohort Data</vt:lpstr>
      <vt:lpstr>Annual Full Equity Numbers for Student Groups Graph</vt:lpstr>
      <vt:lpstr>Key Strategies To Improve Each Student Metrics</vt:lpstr>
      <vt:lpstr>Successful Enrollment</vt:lpstr>
      <vt:lpstr>Completed Transfer Level Math &amp; English</vt:lpstr>
      <vt:lpstr>Persistence (1)</vt:lpstr>
      <vt:lpstr>Persistence (2)</vt:lpstr>
      <vt:lpstr>Completion</vt:lpstr>
      <vt:lpstr>TRANSFER        Student Equity Plan 3.0</vt:lpstr>
      <vt:lpstr>[Transfer Focus] Refocus to align with Vision 2030</vt:lpstr>
      <vt:lpstr>Intensive Focus on African American/Black Students</vt:lpstr>
      <vt:lpstr>Comprehensive Student Education Plan</vt:lpstr>
      <vt:lpstr>Key Strategies for the DI populations and transfer-intending students</vt:lpstr>
      <vt:lpstr>SEP 3.0 Plan Link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Sooyeon Kim</dc:creator>
  <cp:lastModifiedBy>Rebecka Zepeda</cp:lastModifiedBy>
  <cp:revision>7</cp:revision>
  <cp:lastPrinted>2022-10-14T13:48:06Z</cp:lastPrinted>
  <dcterms:created xsi:type="dcterms:W3CDTF">2022-05-13T17:33:21Z</dcterms:created>
  <dcterms:modified xsi:type="dcterms:W3CDTF">2025-09-28T20:55:28Z</dcterms:modified>
</cp:coreProperties>
</file>