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4"/>
  </p:notesMasterIdLst>
  <p:sldIdLst>
    <p:sldId id="256" r:id="rId2"/>
    <p:sldId id="289" r:id="rId3"/>
    <p:sldId id="288" r:id="rId4"/>
    <p:sldId id="287" r:id="rId5"/>
    <p:sldId id="284" r:id="rId6"/>
    <p:sldId id="290" r:id="rId7"/>
    <p:sldId id="291" r:id="rId8"/>
    <p:sldId id="292" r:id="rId9"/>
    <p:sldId id="293" r:id="rId10"/>
    <p:sldId id="294" r:id="rId11"/>
    <p:sldId id="296" r:id="rId12"/>
    <p:sldId id="295" r:id="rId13"/>
    <p:sldId id="281" r:id="rId14"/>
    <p:sldId id="280" r:id="rId15"/>
    <p:sldId id="279" r:id="rId16"/>
    <p:sldId id="272" r:id="rId17"/>
    <p:sldId id="278" r:id="rId18"/>
    <p:sldId id="277" r:id="rId19"/>
    <p:sldId id="276" r:id="rId20"/>
    <p:sldId id="275" r:id="rId21"/>
    <p:sldId id="274" r:id="rId22"/>
    <p:sldId id="267" r:id="rId23"/>
    <p:sldId id="266" r:id="rId24"/>
    <p:sldId id="265" r:id="rId25"/>
    <p:sldId id="264" r:id="rId26"/>
    <p:sldId id="263" r:id="rId27"/>
    <p:sldId id="262" r:id="rId28"/>
    <p:sldId id="261" r:id="rId29"/>
    <p:sldId id="260" r:id="rId30"/>
    <p:sldId id="259" r:id="rId31"/>
    <p:sldId id="258" r:id="rId32"/>
    <p:sldId id="25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7475D-4A57-4F08-95A0-CC5108F35339}" v="2" dt="2025-09-03T21:35:20.144"/>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73" autoAdjust="0"/>
  </p:normalViewPr>
  <p:slideViewPr>
    <p:cSldViewPr snapToGrid="0">
      <p:cViewPr varScale="1">
        <p:scale>
          <a:sx n="105" d="100"/>
          <a:sy n="105"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81E84-3419-492D-9CD4-2420EAB2C66B}" type="datetimeFigureOut">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213A5-CDC8-412B-ABE6-C56D20EED7F3}" type="slidenum">
              <a:t>‹#›</a:t>
            </a:fld>
            <a:endParaRPr lang="en-US"/>
          </a:p>
        </p:txBody>
      </p:sp>
    </p:spTree>
    <p:extLst>
      <p:ext uri="{BB962C8B-B14F-4D97-AF65-F5344CB8AC3E}">
        <p14:creationId xmlns:p14="http://schemas.microsoft.com/office/powerpoint/2010/main" val="353230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65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1164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5982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335721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84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7904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1079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446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9/3/2025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8130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9/3/2025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80751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42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9/3/2025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00058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eginfo.legislature.ca.gov/faces/codes_displaySection.xhtml?lawCode=GOV&amp;sectionNum=54954.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eginfo.legislature.ca.gov/faces/codes_displaySection.xhtml?lawCode=GOV&amp;sectionNum=54956:~:text=(a)%20A%20special%20meeting%20may,circulation%20and%20radio%20or%20televis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eginfo.legislature.ca.gov/faces/codes_displaySection.xhtml?lawCode=GOV&amp;sectionNum=54956.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sccc.org/resolutions/advocating-21st-century-ralph-m-brown-open-meetings-act" TargetMode="External"/><Relationship Id="rId2" Type="http://schemas.openxmlformats.org/officeDocument/2006/relationships/hyperlink" Target="https://leginfo.legislature.ca.gov/faces/codes_displaySection.xhtml?sectionNum=54953&amp;lawCode=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leginfo.legislature.ca.gov/faces/codes_displaySection.xhtml?lawCode=GOV&amp;sectionNum=54954.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leginfo.legislature.ca.gov/faces/codes_displaySection.xhtml?lawCode=GOV&amp;sectionNum=54956:~:text=(a)%20A%20special%20meeting%20may,circulation%20and%20radio%20or%20televis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eginfo.legislature.ca.gov/faces/codes_displaySection.xhtml?sectionNum=54954.3.&amp;lawCode=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leginfo.legislature.ca.gov/faces/codes_displaySection.xhtml?sectionNum=54954.5.&amp;lawCode=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leginfo.legislature.ca.gov/faces/codes_displaySection.xhtml?sectionNum=54952.2.&amp;nodeTreePath=6.2.1.22&amp;lawCode=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30A2441-9D55-B0E7-AE8B-9FDCA89E0A96}"/>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45000"/>
          </a:blip>
          <a:srcRect t="20213"/>
          <a:stretch/>
        </p:blipFill>
        <p:spPr>
          <a:xfrm>
            <a:off x="20" y="10"/>
            <a:ext cx="12191980" cy="6857990"/>
          </a:xfrm>
          <a:prstGeom prst="rect">
            <a:avLst/>
          </a:prstGeom>
        </p:spPr>
      </p:pic>
      <p:sp>
        <p:nvSpPr>
          <p:cNvPr id="2" name="Title 1"/>
          <p:cNvSpPr>
            <a:spLocks noGrp="1"/>
          </p:cNvSpPr>
          <p:nvPr>
            <p:ph type="ctrTitle"/>
          </p:nvPr>
        </p:nvSpPr>
        <p:spPr>
          <a:xfrm>
            <a:off x="1097280" y="758952"/>
            <a:ext cx="10058400" cy="3566160"/>
          </a:xfrm>
        </p:spPr>
        <p:txBody>
          <a:bodyPr>
            <a:normAutofit/>
          </a:bodyPr>
          <a:lstStyle/>
          <a:p>
            <a:r>
              <a:rPr lang="en-US" dirty="0"/>
              <a:t>Academic Senate Orientation</a:t>
            </a:r>
          </a:p>
        </p:txBody>
      </p:sp>
      <p:sp>
        <p:nvSpPr>
          <p:cNvPr id="3" name="Subtitle 2"/>
          <p:cNvSpPr>
            <a:spLocks noGrp="1"/>
          </p:cNvSpPr>
          <p:nvPr>
            <p:ph type="subTitle" idx="1"/>
          </p:nvPr>
        </p:nvSpPr>
        <p:spPr>
          <a:xfrm>
            <a:off x="1100051" y="4455621"/>
            <a:ext cx="10058400" cy="1143000"/>
          </a:xfrm>
        </p:spPr>
        <p:txBody>
          <a:bodyPr vert="horz" lIns="91440" tIns="45720" rIns="91440" bIns="45720" rtlCol="0">
            <a:normAutofit/>
          </a:bodyPr>
          <a:lstStyle/>
          <a:p>
            <a:r>
              <a:rPr lang="en-US" dirty="0">
                <a:solidFill>
                  <a:schemeClr val="tx1">
                    <a:lumMod val="85000"/>
                    <a:lumOff val="15000"/>
                  </a:schemeClr>
                </a:solidFill>
              </a:rPr>
              <a:t>September 4, 2024</a:t>
            </a:r>
          </a:p>
          <a:p>
            <a:r>
              <a:rPr lang="en-US" dirty="0">
                <a:solidFill>
                  <a:schemeClr val="tx1">
                    <a:lumMod val="85000"/>
                    <a:lumOff val="15000"/>
                  </a:schemeClr>
                </a:solidFill>
              </a:rPr>
              <a:t>CC 231</a:t>
            </a:r>
          </a:p>
        </p:txBody>
      </p:sp>
      <p:cxnSp>
        <p:nvCxnSpPr>
          <p:cNvPr id="9" name="Straight Connector 8">
            <a:extLst>
              <a:ext uri="{FF2B5EF4-FFF2-40B4-BE49-F238E27FC236}">
                <a16:creationId xmlns:a16="http://schemas.microsoft.com/office/drawing/2014/main" id="{E68A34FC-388E-4048-A995-C05C6EA975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4A69E81-40C1-4C29-85AB-788C974A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3354FDC-AD2B-4C53-819C-6ABAD42EA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9481-097B-2D59-EE1C-B81A98990512}"/>
              </a:ext>
            </a:extLst>
          </p:cNvPr>
          <p:cNvSpPr>
            <a:spLocks noGrp="1"/>
          </p:cNvSpPr>
          <p:nvPr>
            <p:ph type="title"/>
          </p:nvPr>
        </p:nvSpPr>
        <p:spPr>
          <a:xfrm>
            <a:off x="1097280" y="286603"/>
            <a:ext cx="10058400" cy="1450757"/>
          </a:xfrm>
        </p:spPr>
        <p:txBody>
          <a:bodyPr/>
          <a:lstStyle/>
          <a:p>
            <a:r>
              <a:rPr lang="en-US" dirty="0"/>
              <a:t>What is a “Meeting?” </a:t>
            </a:r>
          </a:p>
        </p:txBody>
      </p:sp>
      <p:sp>
        <p:nvSpPr>
          <p:cNvPr id="3" name="Content Placeholder 2">
            <a:extLst>
              <a:ext uri="{FF2B5EF4-FFF2-40B4-BE49-F238E27FC236}">
                <a16:creationId xmlns:a16="http://schemas.microsoft.com/office/drawing/2014/main" id="{434A0F34-D0F0-CCE0-34C0-B6E803ABE82F}"/>
              </a:ext>
            </a:extLst>
          </p:cNvPr>
          <p:cNvSpPr>
            <a:spLocks noGrp="1"/>
          </p:cNvSpPr>
          <p:nvPr>
            <p:ph idx="1"/>
          </p:nvPr>
        </p:nvSpPr>
        <p:spPr>
          <a:xfrm>
            <a:off x="1097280" y="1845734"/>
            <a:ext cx="10058400" cy="4023360"/>
          </a:xfrm>
        </p:spPr>
        <p:txBody>
          <a:bodyPr vert="horz" lIns="0" tIns="45720" rIns="0" bIns="45720" rtlCol="0" anchor="t">
            <a:normAutofit/>
          </a:bodyPr>
          <a:lstStyle/>
          <a:p>
            <a:r>
              <a:rPr lang="en-US" dirty="0"/>
              <a:t>“Any congregation of a majority of the members of a legislative body at the same time and location to hear, discuss, deliberate, or take action upon any item that is within the subject matter jurisdiction of the legislative body.”  </a:t>
            </a:r>
          </a:p>
          <a:p>
            <a:r>
              <a:rPr lang="en-US" dirty="0"/>
              <a:t>- GC Section 54952.2(a)</a:t>
            </a:r>
          </a:p>
          <a:p>
            <a:endParaRPr lang="en-US" dirty="0"/>
          </a:p>
          <a:p>
            <a:r>
              <a:rPr lang="en-US" dirty="0"/>
              <a:t>The Brown Act is not limited to “meetings” where a final decision is made!</a:t>
            </a:r>
          </a:p>
          <a:p>
            <a:pPr lvl="1"/>
            <a:r>
              <a:rPr lang="en-US" dirty="0"/>
              <a:t>“HEAR”</a:t>
            </a:r>
          </a:p>
          <a:p>
            <a:pPr lvl="1"/>
            <a:r>
              <a:rPr lang="en-US" dirty="0"/>
              <a:t>“DISCUSS” </a:t>
            </a:r>
          </a:p>
          <a:p>
            <a:pPr lvl="1"/>
            <a:r>
              <a:rPr lang="en-US" dirty="0"/>
              <a:t>“DELIBERATE”</a:t>
            </a:r>
          </a:p>
          <a:p>
            <a:endParaRPr lang="en-US" dirty="0"/>
          </a:p>
        </p:txBody>
      </p:sp>
    </p:spTree>
    <p:extLst>
      <p:ext uri="{BB962C8B-B14F-4D97-AF65-F5344CB8AC3E}">
        <p14:creationId xmlns:p14="http://schemas.microsoft.com/office/powerpoint/2010/main" val="214195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2"/>
          <p:cNvSpPr txBox="1">
            <a:spLocks noGrp="1"/>
          </p:cNvSpPr>
          <p:nvPr>
            <p:ph type="title"/>
          </p:nvPr>
        </p:nvSpPr>
        <p:spPr>
          <a:xfrm>
            <a:off x="5144679" y="634946"/>
            <a:ext cx="6405063" cy="1450757"/>
          </a:xfrm>
        </p:spPr>
        <p:txBody>
          <a:bodyPr spcFirstLastPara="1" lIns="121900" tIns="60933" rIns="121900" bIns="60933" anchorCtr="0">
            <a:normAutofit/>
          </a:bodyPr>
          <a:lstStyle/>
          <a:p>
            <a:r>
              <a:rPr lang="en-US">
                <a:sym typeface="Calibri"/>
              </a:rPr>
              <a:t>Serial Meetings </a:t>
            </a:r>
          </a:p>
        </p:txBody>
      </p:sp>
      <p:pic>
        <p:nvPicPr>
          <p:cNvPr id="2" name="Picture 1" descr="Bowl of cereal with milk">
            <a:extLst>
              <a:ext uri="{FF2B5EF4-FFF2-40B4-BE49-F238E27FC236}">
                <a16:creationId xmlns:a16="http://schemas.microsoft.com/office/drawing/2014/main" id="{FE6848DE-1887-B86C-F9FD-7E1B24CFC9DB}"/>
              </a:ext>
            </a:extLst>
          </p:cNvPr>
          <p:cNvPicPr>
            <a:picLocks noChangeAspect="1"/>
          </p:cNvPicPr>
          <p:nvPr/>
        </p:nvPicPr>
        <p:blipFill>
          <a:blip r:embed="rId3"/>
          <a:stretch>
            <a:fillRect/>
          </a:stretch>
        </p:blipFill>
        <p:spPr>
          <a:xfrm>
            <a:off x="732073" y="581098"/>
            <a:ext cx="3824148" cy="2476136"/>
          </a:xfrm>
          <a:prstGeom prst="rect">
            <a:avLst/>
          </a:prstGeom>
        </p:spPr>
      </p:pic>
      <p:cxnSp>
        <p:nvCxnSpPr>
          <p:cNvPr id="155" name="Straight Connector 154">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Free Images : background, blue, bowl, breakfast, bright, cereal, closeup, colorful, cornflakes ...">
            <a:extLst>
              <a:ext uri="{FF2B5EF4-FFF2-40B4-BE49-F238E27FC236}">
                <a16:creationId xmlns:a16="http://schemas.microsoft.com/office/drawing/2014/main" id="{71E1CDDB-6E23-7F1A-B114-A57385DE4D72}"/>
              </a:ext>
            </a:extLst>
          </p:cNvPr>
          <p:cNvPicPr>
            <a:picLocks noChangeAspect="1"/>
          </p:cNvPicPr>
          <p:nvPr/>
        </p:nvPicPr>
        <p:blipFill>
          <a:blip r:embed="rId4"/>
          <a:stretch>
            <a:fillRect/>
          </a:stretch>
        </p:blipFill>
        <p:spPr>
          <a:xfrm>
            <a:off x="789363" y="3218101"/>
            <a:ext cx="3709567" cy="2476136"/>
          </a:xfrm>
          <a:prstGeom prst="rect">
            <a:avLst/>
          </a:prstGeom>
        </p:spPr>
      </p:pic>
      <p:sp>
        <p:nvSpPr>
          <p:cNvPr id="127" name="Google Shape;127;p22"/>
          <p:cNvSpPr txBox="1">
            <a:spLocks noGrp="1"/>
          </p:cNvSpPr>
          <p:nvPr>
            <p:ph idx="1"/>
          </p:nvPr>
        </p:nvSpPr>
        <p:spPr>
          <a:xfrm>
            <a:off x="5144679" y="2198914"/>
            <a:ext cx="6405063" cy="3670180"/>
          </a:xfrm>
        </p:spPr>
        <p:txBody>
          <a:bodyPr spcFirstLastPara="1" lIns="121900" tIns="60933" rIns="121900" bIns="60933" anchorCtr="0">
            <a:normAutofit/>
          </a:bodyPr>
          <a:lstStyle/>
          <a:p>
            <a:r>
              <a:rPr lang="en-US" sz="1500">
                <a:sym typeface="Calibri"/>
              </a:rPr>
              <a:t>“A majority of the members of a legislative body shall not…use a series of communications of any kind, directly or through intermediaries, to discuss, deliberate, or take action on any item of business that is within the subject matter jurisdiction of the legislative body.”             </a:t>
            </a:r>
          </a:p>
          <a:p>
            <a:r>
              <a:rPr lang="en-US" sz="1500">
                <a:sym typeface="Calibri"/>
              </a:rPr>
              <a:t>-  GC Section 54952.2(b)(1)</a:t>
            </a:r>
            <a:endParaRPr lang="en-US" sz="1500"/>
          </a:p>
          <a:p>
            <a:endParaRPr lang="en-US" sz="1500">
              <a:sym typeface="Calibri"/>
            </a:endParaRPr>
          </a:p>
          <a:p>
            <a:r>
              <a:rPr lang="en-US" sz="1500">
                <a:sym typeface="Calibri"/>
              </a:rPr>
              <a:t>Common Types of Serial Meetings:	</a:t>
            </a:r>
            <a:endParaRPr lang="en-US" sz="1500"/>
          </a:p>
          <a:p>
            <a:pPr lvl="1"/>
            <a:r>
              <a:rPr lang="en-US" sz="1500">
                <a:sym typeface="Calibri"/>
              </a:rPr>
              <a:t>Daisy Chain</a:t>
            </a:r>
            <a:endParaRPr lang="en-US" sz="1500"/>
          </a:p>
          <a:p>
            <a:pPr lvl="1"/>
            <a:r>
              <a:rPr lang="en-US" sz="1500">
                <a:sym typeface="Calibri"/>
              </a:rPr>
              <a:t>Hub and Spoke</a:t>
            </a:r>
            <a:endParaRPr lang="en-US" sz="1500"/>
          </a:p>
          <a:p>
            <a:pPr lvl="1"/>
            <a:r>
              <a:rPr lang="en-US" sz="1500">
                <a:sym typeface="Calibri"/>
              </a:rPr>
              <a:t>Email</a:t>
            </a:r>
            <a:endParaRPr lang="en-US" sz="1500"/>
          </a:p>
        </p:txBody>
      </p:sp>
      <p:sp>
        <p:nvSpPr>
          <p:cNvPr id="157" name="Rectangle 156">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9" name="Rectangle 158">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4203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1097280" y="286603"/>
            <a:ext cx="10058400" cy="1450757"/>
          </a:xfrm>
          <a:noFill/>
          <a:ln>
            <a:noFill/>
          </a:ln>
        </p:spPr>
        <p:txBody>
          <a:bodyPr spcFirstLastPara="1" wrap="square" lIns="121900" tIns="60933" rIns="121900" bIns="60933" anchor="ctr" anchorCtr="0">
            <a:noAutofit/>
          </a:bodyPr>
          <a:lstStyle/>
          <a:p>
            <a:r>
              <a:rPr lang="en-US">
                <a:sym typeface="Calibri"/>
              </a:rPr>
              <a:t>Meetings – Exceptions to the Rule</a:t>
            </a:r>
          </a:p>
        </p:txBody>
      </p:sp>
      <p:sp>
        <p:nvSpPr>
          <p:cNvPr id="135" name="Google Shape;135;p23"/>
          <p:cNvSpPr txBox="1">
            <a:spLocks noGrp="1"/>
          </p:cNvSpPr>
          <p:nvPr>
            <p:ph idx="1"/>
          </p:nvPr>
        </p:nvSpPr>
        <p:spPr>
          <a:xfrm>
            <a:off x="1097280" y="1845734"/>
            <a:ext cx="10058400" cy="4023360"/>
          </a:xfrm>
          <a:noFill/>
          <a:ln>
            <a:noFill/>
          </a:ln>
        </p:spPr>
        <p:txBody>
          <a:bodyPr spcFirstLastPara="1" wrap="square" lIns="121900" tIns="60933" rIns="121900" bIns="60933" anchor="t" anchorCtr="0">
            <a:normAutofit fontScale="92500" lnSpcReduction="10000"/>
          </a:bodyPr>
          <a:lstStyle/>
          <a:p>
            <a:r>
              <a:rPr lang="en-US" dirty="0">
                <a:sym typeface="Calibri"/>
              </a:rPr>
              <a:t>Individual Contacts </a:t>
            </a:r>
            <a:endParaRPr lang="en-US"/>
          </a:p>
          <a:p>
            <a:pPr lvl="1"/>
            <a:r>
              <a:rPr lang="en-US" dirty="0">
                <a:sym typeface="Calibri"/>
              </a:rPr>
              <a:t>But beware of the serial meeting!</a:t>
            </a:r>
            <a:endParaRPr lang="en-US" dirty="0"/>
          </a:p>
          <a:p>
            <a:pPr lvl="1"/>
            <a:endParaRPr lang="en-US" dirty="0">
              <a:sym typeface="Calibri"/>
            </a:endParaRPr>
          </a:p>
          <a:p>
            <a:r>
              <a:rPr lang="en-US" dirty="0">
                <a:sym typeface="Calibri"/>
              </a:rPr>
              <a:t>Social or Ceremonial Occasions</a:t>
            </a:r>
            <a:endParaRPr lang="en-US" dirty="0"/>
          </a:p>
          <a:p>
            <a:pPr lvl="1"/>
            <a:r>
              <a:rPr lang="en-US" dirty="0">
                <a:sym typeface="Calibri"/>
              </a:rPr>
              <a:t> So long as business of the state body is not discussed</a:t>
            </a:r>
          </a:p>
          <a:p>
            <a:pPr lvl="1"/>
            <a:endParaRPr lang="en-US" dirty="0"/>
          </a:p>
          <a:p>
            <a:r>
              <a:rPr lang="en-US" dirty="0">
                <a:sym typeface="Calibri"/>
              </a:rPr>
              <a:t>Conferences </a:t>
            </a:r>
            <a:endParaRPr lang="en-US"/>
          </a:p>
          <a:p>
            <a:pPr lvl="1"/>
            <a:r>
              <a:rPr lang="en-US">
                <a:sym typeface="Calibri"/>
              </a:rPr>
              <a:t>So long as they are open to the public and involve subject matter of general interest to the public</a:t>
            </a:r>
            <a:endParaRPr lang="en-US"/>
          </a:p>
          <a:p>
            <a:pPr lvl="1"/>
            <a:endParaRPr lang="en-US" dirty="0">
              <a:sym typeface="Calibri"/>
            </a:endParaRPr>
          </a:p>
          <a:p>
            <a:r>
              <a:rPr lang="en-US" dirty="0">
                <a:sym typeface="Calibri"/>
              </a:rPr>
              <a:t>Meetings of Another Legislative Body</a:t>
            </a:r>
            <a:endParaRPr lang="en-US" dirty="0"/>
          </a:p>
          <a:p>
            <a:pPr lvl="1"/>
            <a:r>
              <a:rPr lang="en-US" dirty="0">
                <a:sym typeface="Calibri"/>
              </a:rPr>
              <a:t>The meeting must be open to the public and properly noticed  </a:t>
            </a:r>
            <a:endParaRPr lang="en-US"/>
          </a:p>
        </p:txBody>
      </p:sp>
    </p:spTree>
    <p:extLst>
      <p:ext uri="{BB962C8B-B14F-4D97-AF65-F5344CB8AC3E}">
        <p14:creationId xmlns:p14="http://schemas.microsoft.com/office/powerpoint/2010/main" val="1055393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FE7A-B21D-6BFE-9DFC-12ED2266390E}"/>
              </a:ext>
            </a:extLst>
          </p:cNvPr>
          <p:cNvSpPr>
            <a:spLocks noGrp="1"/>
          </p:cNvSpPr>
          <p:nvPr>
            <p:ph type="title"/>
          </p:nvPr>
        </p:nvSpPr>
        <p:spPr>
          <a:xfrm>
            <a:off x="1097280" y="286603"/>
            <a:ext cx="10058400" cy="1450757"/>
          </a:xfrm>
        </p:spPr>
        <p:txBody>
          <a:bodyPr/>
          <a:lstStyle/>
          <a:p>
            <a:r>
              <a:rPr lang="en-US"/>
              <a:t>Brown Act Requirements: Effective Notice for Regular Meetings</a:t>
            </a:r>
          </a:p>
        </p:txBody>
      </p:sp>
      <p:sp>
        <p:nvSpPr>
          <p:cNvPr id="3" name="Content Placeholder 2">
            <a:extLst>
              <a:ext uri="{FF2B5EF4-FFF2-40B4-BE49-F238E27FC236}">
                <a16:creationId xmlns:a16="http://schemas.microsoft.com/office/drawing/2014/main" id="{55A70D4C-03FE-E55D-36E4-599C5E1E4CCE}"/>
              </a:ext>
            </a:extLst>
          </p:cNvPr>
          <p:cNvSpPr>
            <a:spLocks noGrp="1"/>
          </p:cNvSpPr>
          <p:nvPr>
            <p:ph idx="1"/>
          </p:nvPr>
        </p:nvSpPr>
        <p:spPr>
          <a:xfrm>
            <a:off x="1097280" y="1845734"/>
            <a:ext cx="10058400" cy="4023360"/>
          </a:xfrm>
        </p:spPr>
        <p:txBody>
          <a:bodyPr vert="horz" lIns="0" tIns="45720" rIns="0" bIns="45720" rtlCol="0" anchor="t">
            <a:normAutofit/>
          </a:bodyPr>
          <a:lstStyle/>
          <a:p>
            <a:r>
              <a:rPr lang="en">
                <a:hlinkClick r:id="rId2">
                  <a:extLst>
                    <a:ext uri="{A12FA001-AC4F-418D-AE19-62706E023703}">
                      <ahyp:hlinkClr xmlns:ahyp="http://schemas.microsoft.com/office/drawing/2018/hyperlinkcolor" val="tx"/>
                    </a:ext>
                  </a:extLst>
                </a:hlinkClick>
              </a:rPr>
              <a:t>Government Code §54954.2</a:t>
            </a:r>
            <a:endParaRPr lang="en-US"/>
          </a:p>
          <a:p>
            <a:endParaRPr lang="en"/>
          </a:p>
          <a:p>
            <a:r>
              <a:rPr lang="en"/>
              <a:t>Key Points</a:t>
            </a:r>
            <a:endParaRPr lang="en-US"/>
          </a:p>
          <a:p>
            <a:pPr lvl="1"/>
            <a:r>
              <a:rPr lang="en"/>
              <a:t>Regular Meeting Agendas must be posted 72 hours</a:t>
            </a:r>
            <a:endParaRPr lang="en-US"/>
          </a:p>
          <a:p>
            <a:pPr lvl="1"/>
            <a:r>
              <a:rPr lang="en"/>
              <a:t>Must state meeting location and time</a:t>
            </a:r>
            <a:endParaRPr lang="en-US"/>
          </a:p>
          <a:p>
            <a:pPr lvl="1"/>
            <a:r>
              <a:rPr lang="en"/>
              <a:t>Must be “freely accessible to the public”</a:t>
            </a:r>
            <a:endParaRPr lang="en-US"/>
          </a:p>
          <a:p>
            <a:pPr lvl="1"/>
            <a:r>
              <a:rPr lang="en"/>
              <a:t>Cannot be posted solely on internet website</a:t>
            </a:r>
            <a:endParaRPr lang="en-US"/>
          </a:p>
          <a:p>
            <a:pPr lvl="1"/>
            <a:r>
              <a:rPr lang="en"/>
              <a:t>Agenda must contain short description of every item for action or discussion</a:t>
            </a:r>
            <a:endParaRPr lang="en-US"/>
          </a:p>
          <a:p>
            <a:endParaRPr lang="en-US"/>
          </a:p>
        </p:txBody>
      </p:sp>
    </p:spTree>
    <p:extLst>
      <p:ext uri="{BB962C8B-B14F-4D97-AF65-F5344CB8AC3E}">
        <p14:creationId xmlns:p14="http://schemas.microsoft.com/office/powerpoint/2010/main" val="19688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CD9FC-EF18-11C2-F74C-0D5AFDC4262D}"/>
              </a:ext>
            </a:extLst>
          </p:cNvPr>
          <p:cNvSpPr>
            <a:spLocks noGrp="1"/>
          </p:cNvSpPr>
          <p:nvPr>
            <p:ph type="title"/>
          </p:nvPr>
        </p:nvSpPr>
        <p:spPr>
          <a:xfrm>
            <a:off x="1097280" y="286603"/>
            <a:ext cx="10058400" cy="1450757"/>
          </a:xfrm>
        </p:spPr>
        <p:txBody>
          <a:bodyPr/>
          <a:lstStyle/>
          <a:p>
            <a:r>
              <a:rPr lang="en"/>
              <a:t>Effective Notice for Special Meetings</a:t>
            </a:r>
            <a:endParaRPr lang="en-US"/>
          </a:p>
        </p:txBody>
      </p:sp>
      <p:sp>
        <p:nvSpPr>
          <p:cNvPr id="3" name="Content Placeholder 2">
            <a:extLst>
              <a:ext uri="{FF2B5EF4-FFF2-40B4-BE49-F238E27FC236}">
                <a16:creationId xmlns:a16="http://schemas.microsoft.com/office/drawing/2014/main" id="{D9FEEB25-1D9C-B13B-C568-68C18E9F647A}"/>
              </a:ext>
            </a:extLst>
          </p:cNvPr>
          <p:cNvSpPr>
            <a:spLocks noGrp="1"/>
          </p:cNvSpPr>
          <p:nvPr>
            <p:ph idx="1"/>
          </p:nvPr>
        </p:nvSpPr>
        <p:spPr>
          <a:xfrm>
            <a:off x="1097280" y="1845734"/>
            <a:ext cx="10058400" cy="4023360"/>
          </a:xfrm>
        </p:spPr>
        <p:txBody>
          <a:bodyPr vert="horz" lIns="0" tIns="45720" rIns="0" bIns="45720" rtlCol="0" anchor="t">
            <a:normAutofit/>
          </a:bodyPr>
          <a:lstStyle/>
          <a:p>
            <a:r>
              <a:rPr lang="en">
                <a:hlinkClick r:id="rId2">
                  <a:extLst>
                    <a:ext uri="{A12FA001-AC4F-418D-AE19-62706E023703}">
                      <ahyp:hlinkClr xmlns:ahyp="http://schemas.microsoft.com/office/drawing/2018/hyperlinkcolor" val="tx"/>
                    </a:ext>
                  </a:extLst>
                </a:hlinkClick>
              </a:rPr>
              <a:t>Government Code §54956</a:t>
            </a:r>
            <a:endParaRPr lang="en-US"/>
          </a:p>
          <a:p>
            <a:endParaRPr lang="en"/>
          </a:p>
          <a:p>
            <a:r>
              <a:rPr lang="en"/>
              <a:t>Key Points</a:t>
            </a:r>
            <a:endParaRPr lang="en-US"/>
          </a:p>
          <a:p>
            <a:pPr lvl="1"/>
            <a:r>
              <a:rPr lang="en"/>
              <a:t>Special Meeting Agendas must be posted 24 hours prior to meeting</a:t>
            </a:r>
            <a:endParaRPr lang="en-US"/>
          </a:p>
          <a:p>
            <a:pPr lvl="1"/>
            <a:r>
              <a:rPr lang="en"/>
              <a:t>Must state meeting location and time</a:t>
            </a:r>
            <a:endParaRPr lang="en-US"/>
          </a:p>
          <a:p>
            <a:pPr lvl="1"/>
            <a:r>
              <a:rPr lang="en"/>
              <a:t>Must be “freely accessible to the public”</a:t>
            </a:r>
            <a:endParaRPr lang="en-US"/>
          </a:p>
          <a:p>
            <a:pPr lvl="1"/>
            <a:r>
              <a:rPr lang="en"/>
              <a:t>Must be posted “on the local agency’s Internet Web site, if the local agency has one.”</a:t>
            </a:r>
            <a:endParaRPr lang="en-US"/>
          </a:p>
          <a:p>
            <a:endParaRPr lang="en-US"/>
          </a:p>
          <a:p>
            <a:endParaRPr lang="en-US"/>
          </a:p>
        </p:txBody>
      </p:sp>
    </p:spTree>
    <p:extLst>
      <p:ext uri="{BB962C8B-B14F-4D97-AF65-F5344CB8AC3E}">
        <p14:creationId xmlns:p14="http://schemas.microsoft.com/office/powerpoint/2010/main" val="324309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5FE5-9FD9-3112-8EAE-D70C7764DE21}"/>
              </a:ext>
            </a:extLst>
          </p:cNvPr>
          <p:cNvSpPr>
            <a:spLocks noGrp="1"/>
          </p:cNvSpPr>
          <p:nvPr>
            <p:ph type="title"/>
          </p:nvPr>
        </p:nvSpPr>
        <p:spPr>
          <a:xfrm>
            <a:off x="1097280" y="286603"/>
            <a:ext cx="10058400" cy="1450757"/>
          </a:xfrm>
        </p:spPr>
        <p:txBody>
          <a:bodyPr/>
          <a:lstStyle/>
          <a:p>
            <a:r>
              <a:rPr lang="en-US"/>
              <a:t>Emergency Meetings</a:t>
            </a:r>
          </a:p>
        </p:txBody>
      </p:sp>
      <p:sp>
        <p:nvSpPr>
          <p:cNvPr id="3" name="Content Placeholder 2">
            <a:extLst>
              <a:ext uri="{FF2B5EF4-FFF2-40B4-BE49-F238E27FC236}">
                <a16:creationId xmlns:a16="http://schemas.microsoft.com/office/drawing/2014/main" id="{5293A935-6890-40D9-8217-DFADC4AEF848}"/>
              </a:ext>
            </a:extLst>
          </p:cNvPr>
          <p:cNvSpPr>
            <a:spLocks noGrp="1"/>
          </p:cNvSpPr>
          <p:nvPr>
            <p:ph idx="1"/>
          </p:nvPr>
        </p:nvSpPr>
        <p:spPr>
          <a:xfrm>
            <a:off x="1097280" y="1845734"/>
            <a:ext cx="10058400" cy="4023360"/>
          </a:xfrm>
        </p:spPr>
        <p:txBody>
          <a:bodyPr vert="horz" lIns="0" tIns="45720" rIns="0" bIns="45720" rtlCol="0" anchor="t">
            <a:normAutofit/>
          </a:bodyPr>
          <a:lstStyle/>
          <a:p>
            <a:r>
              <a:rPr lang="en" dirty="0">
                <a:hlinkClick r:id="rId2">
                  <a:extLst>
                    <a:ext uri="{A12FA001-AC4F-418D-AE19-62706E023703}">
                      <ahyp:hlinkClr xmlns:ahyp="http://schemas.microsoft.com/office/drawing/2018/hyperlinkcolor" val="tx"/>
                    </a:ext>
                  </a:extLst>
                </a:hlinkClick>
              </a:rPr>
              <a:t>Government Code §54956.5</a:t>
            </a:r>
            <a:endParaRPr lang="en" dirty="0"/>
          </a:p>
          <a:p>
            <a:endParaRPr lang="en-US" dirty="0"/>
          </a:p>
          <a:p>
            <a:r>
              <a:rPr lang="en" dirty="0"/>
              <a:t>Key Points</a:t>
            </a:r>
            <a:endParaRPr lang="en-US" dirty="0"/>
          </a:p>
          <a:p>
            <a:pPr lvl="1"/>
            <a:r>
              <a:rPr lang="en" dirty="0"/>
              <a:t>Limited in nature, and will more than likely not apply to most Curriculum Committees and Local Academic Senates.</a:t>
            </a:r>
            <a:endParaRPr lang="en-US" dirty="0"/>
          </a:p>
          <a:p>
            <a:pPr lvl="1"/>
            <a:r>
              <a:rPr lang="en" dirty="0"/>
              <a:t>“An emergency, which shall be defined as a work stoppage, crippling activity, or other activity that severely impairs public health, safety, or both, as determined by a majority of the members of the legislative body.”</a:t>
            </a:r>
            <a:endParaRPr lang="en-US" dirty="0"/>
          </a:p>
          <a:p>
            <a:endParaRPr lang="en-US" dirty="0"/>
          </a:p>
          <a:p>
            <a:endParaRPr lang="en-US" dirty="0"/>
          </a:p>
        </p:txBody>
      </p:sp>
    </p:spTree>
    <p:extLst>
      <p:ext uri="{BB962C8B-B14F-4D97-AF65-F5344CB8AC3E}">
        <p14:creationId xmlns:p14="http://schemas.microsoft.com/office/powerpoint/2010/main" val="56442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5F80-E70D-BC4A-38DE-49D43093AFA2}"/>
              </a:ext>
            </a:extLst>
          </p:cNvPr>
          <p:cNvSpPr>
            <a:spLocks noGrp="1"/>
          </p:cNvSpPr>
          <p:nvPr>
            <p:ph type="title"/>
          </p:nvPr>
        </p:nvSpPr>
        <p:spPr>
          <a:xfrm>
            <a:off x="1097280" y="286603"/>
            <a:ext cx="10058400" cy="1450757"/>
          </a:xfrm>
        </p:spPr>
        <p:txBody>
          <a:bodyPr/>
          <a:lstStyle/>
          <a:p>
            <a:r>
              <a:rPr lang="en"/>
              <a:t>Brown Act: Teleconferencing</a:t>
            </a:r>
            <a:endParaRPr lang="en-US"/>
          </a:p>
        </p:txBody>
      </p:sp>
      <p:sp>
        <p:nvSpPr>
          <p:cNvPr id="3" name="Content Placeholder 2">
            <a:extLst>
              <a:ext uri="{FF2B5EF4-FFF2-40B4-BE49-F238E27FC236}">
                <a16:creationId xmlns:a16="http://schemas.microsoft.com/office/drawing/2014/main" id="{EB077730-42DE-0B7D-7787-779093F088D5}"/>
              </a:ext>
            </a:extLst>
          </p:cNvPr>
          <p:cNvSpPr>
            <a:spLocks noGrp="1"/>
          </p:cNvSpPr>
          <p:nvPr>
            <p:ph idx="1"/>
          </p:nvPr>
        </p:nvSpPr>
        <p:spPr>
          <a:xfrm>
            <a:off x="1097280" y="1845734"/>
            <a:ext cx="10058400" cy="4023360"/>
          </a:xfrm>
        </p:spPr>
        <p:txBody>
          <a:bodyPr vert="horz" lIns="0" tIns="45720" rIns="0" bIns="45720" rtlCol="0" anchor="t">
            <a:normAutofit/>
          </a:bodyPr>
          <a:lstStyle/>
          <a:p>
            <a:r>
              <a:rPr lang="en" dirty="0"/>
              <a:t>Ever wonder why legislative bodies largely meet in person?</a:t>
            </a:r>
          </a:p>
          <a:p>
            <a:endParaRPr lang="en-US" dirty="0"/>
          </a:p>
          <a:p>
            <a:r>
              <a:rPr lang="en" dirty="0"/>
              <a:t>Teleconferencing requires (</a:t>
            </a:r>
            <a:r>
              <a:rPr lang="en" dirty="0">
                <a:hlinkClick r:id="rId2"/>
              </a:rPr>
              <a:t>§54953b</a:t>
            </a:r>
            <a:r>
              <a:rPr lang="en" dirty="0"/>
              <a:t>):</a:t>
            </a:r>
            <a:endParaRPr lang="en-US" dirty="0"/>
          </a:p>
          <a:p>
            <a:pPr lvl="1"/>
            <a:r>
              <a:rPr lang="en" dirty="0"/>
              <a:t>All votes by roll call</a:t>
            </a:r>
            <a:endParaRPr lang="en-US" dirty="0"/>
          </a:p>
          <a:p>
            <a:pPr lvl="1"/>
            <a:r>
              <a:rPr lang="en" dirty="0"/>
              <a:t>Agendas posted at all teleconference locations</a:t>
            </a:r>
            <a:endParaRPr lang="en-US" dirty="0"/>
          </a:p>
          <a:p>
            <a:pPr lvl="1"/>
            <a:r>
              <a:rPr lang="en" dirty="0"/>
              <a:t>Each teleconference location is identified in the agenda and notice of meeting</a:t>
            </a:r>
            <a:endParaRPr lang="en-US" dirty="0"/>
          </a:p>
          <a:p>
            <a:pPr lvl="1"/>
            <a:r>
              <a:rPr lang="en" dirty="0"/>
              <a:t>Each teleconference location is accessible to the public</a:t>
            </a:r>
            <a:endParaRPr lang="en-US" dirty="0"/>
          </a:p>
          <a:p>
            <a:pPr lvl="2"/>
            <a:r>
              <a:rPr lang="en" dirty="0"/>
              <a:t>Members of public may address the legislative body at each teleconference location</a:t>
            </a:r>
          </a:p>
          <a:p>
            <a:pPr lvl="1"/>
            <a:endParaRPr lang="en" dirty="0"/>
          </a:p>
          <a:p>
            <a:pPr marL="201168" lvl="1" indent="0">
              <a:buNone/>
            </a:pPr>
            <a:r>
              <a:rPr lang="en-US" dirty="0">
                <a:hlinkClick r:id="rId3"/>
              </a:rPr>
              <a:t>Spring 2025 ASCCC Resolution</a:t>
            </a:r>
            <a:endParaRPr lang="en-US" dirty="0"/>
          </a:p>
          <a:p>
            <a:endParaRPr lang="en-US" dirty="0"/>
          </a:p>
        </p:txBody>
      </p:sp>
    </p:spTree>
    <p:extLst>
      <p:ext uri="{BB962C8B-B14F-4D97-AF65-F5344CB8AC3E}">
        <p14:creationId xmlns:p14="http://schemas.microsoft.com/office/powerpoint/2010/main" val="1007874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6F00-BDEC-E164-0397-D0AA387ED20B}"/>
              </a:ext>
            </a:extLst>
          </p:cNvPr>
          <p:cNvSpPr>
            <a:spLocks noGrp="1"/>
          </p:cNvSpPr>
          <p:nvPr>
            <p:ph type="title"/>
          </p:nvPr>
        </p:nvSpPr>
        <p:spPr>
          <a:xfrm>
            <a:off x="1097280" y="286603"/>
            <a:ext cx="10058400" cy="1450757"/>
          </a:xfrm>
        </p:spPr>
        <p:txBody>
          <a:bodyPr/>
          <a:lstStyle/>
          <a:p>
            <a:r>
              <a:rPr lang="en-US"/>
              <a:t>Agendas: Regular Meetings</a:t>
            </a:r>
          </a:p>
        </p:txBody>
      </p:sp>
      <p:sp>
        <p:nvSpPr>
          <p:cNvPr id="3" name="Content Placeholder 2">
            <a:extLst>
              <a:ext uri="{FF2B5EF4-FFF2-40B4-BE49-F238E27FC236}">
                <a16:creationId xmlns:a16="http://schemas.microsoft.com/office/drawing/2014/main" id="{A5223CA9-D078-EFED-139C-61E740A3A2B0}"/>
              </a:ext>
            </a:extLst>
          </p:cNvPr>
          <p:cNvSpPr>
            <a:spLocks noGrp="1"/>
          </p:cNvSpPr>
          <p:nvPr>
            <p:ph idx="1"/>
          </p:nvPr>
        </p:nvSpPr>
        <p:spPr>
          <a:xfrm>
            <a:off x="1097280" y="1845734"/>
            <a:ext cx="10058400" cy="4023360"/>
          </a:xfrm>
        </p:spPr>
        <p:txBody>
          <a:bodyPr vert="horz" lIns="0" tIns="45720" rIns="0" bIns="45720" rtlCol="0" anchor="t">
            <a:normAutofit fontScale="92500" lnSpcReduction="10000"/>
          </a:bodyPr>
          <a:lstStyle/>
          <a:p>
            <a:r>
              <a:rPr lang="en" dirty="0"/>
              <a:t>Only agendized items may be discussed during Regular Meetings, except for the following:</a:t>
            </a:r>
            <a:endParaRPr lang="en-US" dirty="0"/>
          </a:p>
          <a:p>
            <a:r>
              <a:rPr lang="en" dirty="0">
                <a:hlinkClick r:id="rId2"/>
              </a:rPr>
              <a:t>Government Code §54954.2(b)</a:t>
            </a:r>
            <a:endParaRPr lang="en" dirty="0"/>
          </a:p>
          <a:p>
            <a:endParaRPr lang="en-US" dirty="0"/>
          </a:p>
          <a:p>
            <a:r>
              <a:rPr lang="en" dirty="0"/>
              <a:t>Key Points</a:t>
            </a:r>
            <a:endParaRPr lang="en-US" dirty="0"/>
          </a:p>
          <a:p>
            <a:pPr lvl="1"/>
            <a:r>
              <a:rPr lang="en" dirty="0"/>
              <a:t>“...a majority vote of the legislative body [determines] an emergency situation exists, as defined in Section 54956.5.”</a:t>
            </a:r>
            <a:endParaRPr lang="en-US" dirty="0"/>
          </a:p>
          <a:p>
            <a:pPr lvl="1"/>
            <a:r>
              <a:rPr lang="en" dirty="0"/>
              <a:t>An agenda item requiring immediate action came to the attention of the “local agency” after the agenda was posted, if:</a:t>
            </a:r>
            <a:endParaRPr lang="en-US" dirty="0"/>
          </a:p>
          <a:p>
            <a:pPr lvl="2"/>
            <a:r>
              <a:rPr lang="en" dirty="0"/>
              <a:t>⅔ of the committee has voted to the addition of the item, or </a:t>
            </a:r>
            <a:endParaRPr lang="en-US" dirty="0"/>
          </a:p>
          <a:p>
            <a:pPr lvl="2"/>
            <a:r>
              <a:rPr lang="en" dirty="0"/>
              <a:t>Unanimous approval if quorum is less than ⅔ of committee membership</a:t>
            </a:r>
            <a:endParaRPr lang="en-US" dirty="0"/>
          </a:p>
          <a:p>
            <a:endParaRPr lang="en" dirty="0"/>
          </a:p>
          <a:p>
            <a:r>
              <a:rPr lang="en" dirty="0"/>
              <a:t>Important to note that this is a key place where the Brown Act and parliamentary procedure diverge.  </a:t>
            </a:r>
            <a:endParaRPr lang="en-US" dirty="0"/>
          </a:p>
          <a:p>
            <a:endParaRPr lang="en-US" dirty="0"/>
          </a:p>
        </p:txBody>
      </p:sp>
    </p:spTree>
    <p:extLst>
      <p:ext uri="{BB962C8B-B14F-4D97-AF65-F5344CB8AC3E}">
        <p14:creationId xmlns:p14="http://schemas.microsoft.com/office/powerpoint/2010/main" val="207919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EBCC-B18F-9488-A242-9C9E84B01FE7}"/>
              </a:ext>
            </a:extLst>
          </p:cNvPr>
          <p:cNvSpPr>
            <a:spLocks noGrp="1"/>
          </p:cNvSpPr>
          <p:nvPr>
            <p:ph type="title"/>
          </p:nvPr>
        </p:nvSpPr>
        <p:spPr>
          <a:xfrm>
            <a:off x="1097280" y="286603"/>
            <a:ext cx="10058400" cy="1450757"/>
          </a:xfrm>
        </p:spPr>
        <p:txBody>
          <a:bodyPr/>
          <a:lstStyle/>
          <a:p>
            <a:r>
              <a:rPr lang="en-US"/>
              <a:t>Agendas: Special Meetings</a:t>
            </a:r>
          </a:p>
        </p:txBody>
      </p:sp>
      <p:sp>
        <p:nvSpPr>
          <p:cNvPr id="3" name="Content Placeholder 2">
            <a:extLst>
              <a:ext uri="{FF2B5EF4-FFF2-40B4-BE49-F238E27FC236}">
                <a16:creationId xmlns:a16="http://schemas.microsoft.com/office/drawing/2014/main" id="{020DCB33-02D9-D2CB-57A8-B27C03ADE0C1}"/>
              </a:ext>
            </a:extLst>
          </p:cNvPr>
          <p:cNvSpPr>
            <a:spLocks noGrp="1"/>
          </p:cNvSpPr>
          <p:nvPr>
            <p:ph idx="1"/>
          </p:nvPr>
        </p:nvSpPr>
        <p:spPr>
          <a:xfrm>
            <a:off x="1097280" y="1845734"/>
            <a:ext cx="10058400" cy="4023360"/>
          </a:xfrm>
        </p:spPr>
        <p:txBody>
          <a:bodyPr vert="horz" lIns="0" tIns="45720" rIns="0" bIns="45720" rtlCol="0" anchor="t">
            <a:normAutofit/>
          </a:bodyPr>
          <a:lstStyle/>
          <a:p>
            <a:r>
              <a:rPr lang="en" dirty="0"/>
              <a:t>Only agendized items may be discussed during Special Meetings.</a:t>
            </a:r>
            <a:endParaRPr lang="en-US" dirty="0"/>
          </a:p>
          <a:p>
            <a:r>
              <a:rPr lang="en" dirty="0">
                <a:hlinkClick r:id="rId2"/>
              </a:rPr>
              <a:t>Government Code §54956</a:t>
            </a:r>
            <a:endParaRPr lang="en" dirty="0"/>
          </a:p>
          <a:p>
            <a:endParaRPr lang="en-US" dirty="0"/>
          </a:p>
          <a:p>
            <a:r>
              <a:rPr lang="en" dirty="0"/>
              <a:t>Key Point</a:t>
            </a:r>
            <a:endParaRPr lang="en-US" dirty="0"/>
          </a:p>
          <a:p>
            <a:pPr lvl="1"/>
            <a:r>
              <a:rPr lang="en" dirty="0"/>
              <a:t>“The call and notice shall specify…the business to be transacted or discussed.  No other business shall be considered at these meetings by the legislative body.”</a:t>
            </a:r>
            <a:endParaRPr lang="en-US" dirty="0"/>
          </a:p>
          <a:p>
            <a:endParaRPr lang="en-US" dirty="0"/>
          </a:p>
          <a:p>
            <a:endParaRPr lang="en-US" dirty="0"/>
          </a:p>
        </p:txBody>
      </p:sp>
    </p:spTree>
    <p:extLst>
      <p:ext uri="{BB962C8B-B14F-4D97-AF65-F5344CB8AC3E}">
        <p14:creationId xmlns:p14="http://schemas.microsoft.com/office/powerpoint/2010/main" val="184076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B448-FA95-C846-47D1-1C762B92C29A}"/>
              </a:ext>
            </a:extLst>
          </p:cNvPr>
          <p:cNvSpPr>
            <a:spLocks noGrp="1"/>
          </p:cNvSpPr>
          <p:nvPr>
            <p:ph type="title"/>
          </p:nvPr>
        </p:nvSpPr>
        <p:spPr>
          <a:xfrm>
            <a:off x="1097280" y="286603"/>
            <a:ext cx="10058400" cy="1450757"/>
          </a:xfrm>
        </p:spPr>
        <p:txBody>
          <a:bodyPr/>
          <a:lstStyle/>
          <a:p>
            <a:r>
              <a:rPr lang="en-US"/>
              <a:t>Public Comments</a:t>
            </a:r>
          </a:p>
        </p:txBody>
      </p:sp>
      <p:sp>
        <p:nvSpPr>
          <p:cNvPr id="3" name="Content Placeholder 2">
            <a:extLst>
              <a:ext uri="{FF2B5EF4-FFF2-40B4-BE49-F238E27FC236}">
                <a16:creationId xmlns:a16="http://schemas.microsoft.com/office/drawing/2014/main" id="{7F944981-553B-A870-EB7B-5BA9B0BD79B4}"/>
              </a:ext>
            </a:extLst>
          </p:cNvPr>
          <p:cNvSpPr>
            <a:spLocks noGrp="1"/>
          </p:cNvSpPr>
          <p:nvPr>
            <p:ph idx="1"/>
          </p:nvPr>
        </p:nvSpPr>
        <p:spPr>
          <a:xfrm>
            <a:off x="1097280" y="1845734"/>
            <a:ext cx="10058400" cy="4023360"/>
          </a:xfrm>
        </p:spPr>
        <p:txBody>
          <a:bodyPr vert="horz" lIns="0" tIns="45720" rIns="0" bIns="45720" rtlCol="0" anchor="t">
            <a:normAutofit/>
          </a:bodyPr>
          <a:lstStyle/>
          <a:p>
            <a:r>
              <a:rPr lang="en" dirty="0"/>
              <a:t>The public must be provided an opportunity to address the “legislative body” on any item “that is within the subject matter jurisdiction.”</a:t>
            </a:r>
            <a:endParaRPr lang="en-US" dirty="0"/>
          </a:p>
          <a:p>
            <a:r>
              <a:rPr lang="en" dirty="0">
                <a:hlinkClick r:id="rId2">
                  <a:extLst>
                    <a:ext uri="{A12FA001-AC4F-418D-AE19-62706E023703}">
                      <ahyp:hlinkClr xmlns:ahyp="http://schemas.microsoft.com/office/drawing/2018/hyperlinkcolor" val="tx"/>
                    </a:ext>
                  </a:extLst>
                </a:hlinkClick>
              </a:rPr>
              <a:t>Government Code §54954.3</a:t>
            </a:r>
            <a:endParaRPr lang="en" dirty="0"/>
          </a:p>
          <a:p>
            <a:endParaRPr lang="en-US" dirty="0"/>
          </a:p>
          <a:p>
            <a:r>
              <a:rPr lang="en" dirty="0"/>
              <a:t>Key Points</a:t>
            </a:r>
            <a:endParaRPr lang="en-US" dirty="0"/>
          </a:p>
          <a:p>
            <a:pPr lvl="1"/>
            <a:r>
              <a:rPr lang="en" dirty="0"/>
              <a:t>Comment can be made “before or during the legislative body’s consideration of the item.”</a:t>
            </a:r>
            <a:endParaRPr lang="en-US" dirty="0"/>
          </a:p>
          <a:p>
            <a:pPr lvl="1"/>
            <a:r>
              <a:rPr lang="en" dirty="0"/>
              <a:t>Public need not be provided an opportunity to address an agendized item if the public was allowed the opportunity at another public meeting composed exclusively of members of the legislative body, and the item was not substantially changed.</a:t>
            </a:r>
            <a:endParaRPr lang="en-US" dirty="0"/>
          </a:p>
          <a:p>
            <a:pPr lvl="1"/>
            <a:r>
              <a:rPr lang="en" dirty="0"/>
              <a:t>Special meetings must allow the public the opportunity to address the legislative body “concerning any item that has been described in the notice...before or during consideration of that item.”</a:t>
            </a:r>
            <a:endParaRPr lang="en-US" dirty="0"/>
          </a:p>
          <a:p>
            <a:endParaRPr lang="en-US" dirty="0"/>
          </a:p>
        </p:txBody>
      </p:sp>
    </p:spTree>
    <p:extLst>
      <p:ext uri="{BB962C8B-B14F-4D97-AF65-F5344CB8AC3E}">
        <p14:creationId xmlns:p14="http://schemas.microsoft.com/office/powerpoint/2010/main" val="1238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15777-B5AA-8F22-7856-8E0DB2C976EC}"/>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dirty="0"/>
              <a:t>Guidelines for Dialogue</a:t>
            </a:r>
          </a:p>
        </p:txBody>
      </p:sp>
      <p:sp>
        <p:nvSpPr>
          <p:cNvPr id="16"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E0520397-3FE6-1CA2-C3C1-C500D92AD79F}"/>
              </a:ext>
            </a:extLst>
          </p:cNvPr>
          <p:cNvSpPr>
            <a:spLocks noGrp="1"/>
          </p:cNvSpPr>
          <p:nvPr>
            <p:ph type="body" idx="1"/>
          </p:nvPr>
        </p:nvSpPr>
        <p:spPr>
          <a:xfrm>
            <a:off x="1100051" y="5225240"/>
            <a:ext cx="10058400" cy="1143000"/>
          </a:xfrm>
        </p:spPr>
        <p:txBody>
          <a:bodyPr vert="horz" lIns="91440" tIns="45720" rIns="91440" bIns="45720" rtlCol="0">
            <a:normAutofit/>
          </a:bodyPr>
          <a:lstStyle/>
          <a:p>
            <a:r>
              <a:rPr lang="en-US" sz="2000">
                <a:solidFill>
                  <a:srgbClr val="FFFFFF"/>
                </a:solidFill>
              </a:rPr>
              <a:t>Community Expectations adapted from the University of Michigan Program on Intergroup Relations, IGR</a:t>
            </a:r>
          </a:p>
          <a:p>
            <a:r>
              <a:rPr lang="en-US" sz="2000">
                <a:solidFill>
                  <a:srgbClr val="FFFFFF"/>
                </a:solidFill>
              </a:rPr>
              <a:t>Referenced in ASCCC event programs</a:t>
            </a:r>
          </a:p>
          <a:p>
            <a:endParaRPr lang="en-US" sz="2000">
              <a:solidFill>
                <a:srgbClr val="FFFFFF"/>
              </a:solidFill>
            </a:endParaRPr>
          </a:p>
        </p:txBody>
      </p:sp>
      <p:sp>
        <p:nvSpPr>
          <p:cNvPr id="18" name="Rectangle 1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489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0BD2-E518-7FD3-797B-B78EE93AE879}"/>
              </a:ext>
            </a:extLst>
          </p:cNvPr>
          <p:cNvSpPr>
            <a:spLocks noGrp="1"/>
          </p:cNvSpPr>
          <p:nvPr>
            <p:ph type="title"/>
          </p:nvPr>
        </p:nvSpPr>
        <p:spPr>
          <a:xfrm>
            <a:off x="1097280" y="286603"/>
            <a:ext cx="10058400" cy="1450757"/>
          </a:xfrm>
        </p:spPr>
        <p:txBody>
          <a:bodyPr/>
          <a:lstStyle/>
          <a:p>
            <a:r>
              <a:rPr lang="en-US"/>
              <a:t>Closed Sessions</a:t>
            </a:r>
          </a:p>
        </p:txBody>
      </p:sp>
      <p:sp>
        <p:nvSpPr>
          <p:cNvPr id="3" name="Content Placeholder 2">
            <a:extLst>
              <a:ext uri="{FF2B5EF4-FFF2-40B4-BE49-F238E27FC236}">
                <a16:creationId xmlns:a16="http://schemas.microsoft.com/office/drawing/2014/main" id="{5F3ED0BF-148B-67A5-E4EE-A2B9A87D9CA5}"/>
              </a:ext>
            </a:extLst>
          </p:cNvPr>
          <p:cNvSpPr>
            <a:spLocks noGrp="1"/>
          </p:cNvSpPr>
          <p:nvPr>
            <p:ph idx="1"/>
          </p:nvPr>
        </p:nvSpPr>
        <p:spPr>
          <a:xfrm>
            <a:off x="1097280" y="1845734"/>
            <a:ext cx="10058400" cy="4023360"/>
          </a:xfrm>
        </p:spPr>
        <p:txBody>
          <a:bodyPr vert="horz" lIns="0" tIns="45720" rIns="0" bIns="45720" rtlCol="0" anchor="t">
            <a:normAutofit fontScale="92500" lnSpcReduction="20000"/>
          </a:bodyPr>
          <a:lstStyle/>
          <a:p>
            <a:r>
              <a:rPr lang="en" dirty="0"/>
              <a:t>Closed Session may not necessarily apply to Local Academic Senates or Curriculum Committees, unless the following items are under consideration: </a:t>
            </a:r>
            <a:endParaRPr lang="en-US" dirty="0"/>
          </a:p>
          <a:p>
            <a:r>
              <a:rPr lang="en" dirty="0">
                <a:hlinkClick r:id="rId2">
                  <a:extLst>
                    <a:ext uri="{A12FA001-AC4F-418D-AE19-62706E023703}">
                      <ahyp:hlinkClr xmlns:ahyp="http://schemas.microsoft.com/office/drawing/2018/hyperlinkcolor" val="tx"/>
                    </a:ext>
                  </a:extLst>
                </a:hlinkClick>
              </a:rPr>
              <a:t>Government Code §54954.5</a:t>
            </a:r>
            <a:endParaRPr lang="en" dirty="0"/>
          </a:p>
          <a:p>
            <a:endParaRPr lang="en-US" dirty="0"/>
          </a:p>
          <a:p>
            <a:r>
              <a:rPr lang="en" dirty="0"/>
              <a:t>Key Points</a:t>
            </a:r>
            <a:endParaRPr lang="en-US" dirty="0"/>
          </a:p>
          <a:p>
            <a:pPr lvl="1"/>
            <a:r>
              <a:rPr lang="en" dirty="0"/>
              <a:t>Litigation - Existing, Initiating, or Anticipated </a:t>
            </a:r>
            <a:endParaRPr lang="en-US" dirty="0"/>
          </a:p>
          <a:p>
            <a:pPr lvl="1"/>
            <a:r>
              <a:rPr lang="en" dirty="0"/>
              <a:t>Real Estate Negotiations</a:t>
            </a:r>
            <a:endParaRPr lang="en-US" dirty="0"/>
          </a:p>
          <a:p>
            <a:pPr lvl="1"/>
            <a:r>
              <a:rPr lang="en" dirty="0"/>
              <a:t>Personnel - Public employee appointment, employment, evaluation, discipline/dismissal/release</a:t>
            </a:r>
            <a:endParaRPr lang="en-US" dirty="0"/>
          </a:p>
          <a:p>
            <a:pPr lvl="1"/>
            <a:r>
              <a:rPr lang="en" dirty="0"/>
              <a:t>Labor Negotiations</a:t>
            </a:r>
            <a:endParaRPr lang="en-US" dirty="0"/>
          </a:p>
          <a:p>
            <a:pPr lvl="1"/>
            <a:r>
              <a:rPr lang="en" dirty="0"/>
              <a:t>License Applicants with Criminal Records</a:t>
            </a:r>
            <a:endParaRPr lang="en-US" dirty="0"/>
          </a:p>
          <a:p>
            <a:pPr lvl="1"/>
            <a:r>
              <a:rPr lang="en" dirty="0"/>
              <a:t>Liability Claims</a:t>
            </a:r>
            <a:endParaRPr lang="en-US" dirty="0"/>
          </a:p>
          <a:p>
            <a:pPr lvl="1"/>
            <a:r>
              <a:rPr lang="en" dirty="0"/>
              <a:t>Threat to Public Services or Facilities</a:t>
            </a:r>
            <a:endParaRPr lang="en-US" dirty="0"/>
          </a:p>
          <a:p>
            <a:pPr lvl="1"/>
            <a:r>
              <a:rPr lang="en" dirty="0"/>
              <a:t>Health Trade Secrets</a:t>
            </a:r>
            <a:endParaRPr lang="en-US" dirty="0"/>
          </a:p>
          <a:p>
            <a:pPr lvl="1"/>
            <a:r>
              <a:rPr lang="en" dirty="0"/>
              <a:t>Multijurisdicitional Drug Law Enforcement Agency Case Review/Planning</a:t>
            </a:r>
            <a:endParaRPr lang="en-US" dirty="0"/>
          </a:p>
          <a:p>
            <a:endParaRPr lang="en-US" dirty="0"/>
          </a:p>
        </p:txBody>
      </p:sp>
    </p:spTree>
    <p:extLst>
      <p:ext uri="{BB962C8B-B14F-4D97-AF65-F5344CB8AC3E}">
        <p14:creationId xmlns:p14="http://schemas.microsoft.com/office/powerpoint/2010/main" val="1148189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082F-25EF-FAB2-EB5A-B4561835323E}"/>
              </a:ext>
            </a:extLst>
          </p:cNvPr>
          <p:cNvSpPr>
            <a:spLocks noGrp="1"/>
          </p:cNvSpPr>
          <p:nvPr>
            <p:ph type="title"/>
          </p:nvPr>
        </p:nvSpPr>
        <p:spPr>
          <a:xfrm>
            <a:off x="1097280" y="286603"/>
            <a:ext cx="10058400" cy="1450757"/>
          </a:xfrm>
        </p:spPr>
        <p:txBody>
          <a:bodyPr/>
          <a:lstStyle/>
          <a:p>
            <a:r>
              <a:rPr lang="en-US"/>
              <a:t>Public Deliberations</a:t>
            </a:r>
          </a:p>
        </p:txBody>
      </p:sp>
      <p:sp>
        <p:nvSpPr>
          <p:cNvPr id="3" name="Content Placeholder 2">
            <a:extLst>
              <a:ext uri="{FF2B5EF4-FFF2-40B4-BE49-F238E27FC236}">
                <a16:creationId xmlns:a16="http://schemas.microsoft.com/office/drawing/2014/main" id="{4054B4BD-4677-B8F9-D26B-A529BBF0AD57}"/>
              </a:ext>
            </a:extLst>
          </p:cNvPr>
          <p:cNvSpPr>
            <a:spLocks noGrp="1"/>
          </p:cNvSpPr>
          <p:nvPr>
            <p:ph idx="1"/>
          </p:nvPr>
        </p:nvSpPr>
        <p:spPr>
          <a:xfrm>
            <a:off x="1097280" y="1845734"/>
            <a:ext cx="10058400" cy="4023360"/>
          </a:xfrm>
        </p:spPr>
        <p:txBody>
          <a:bodyPr vert="horz" lIns="0" tIns="45720" rIns="0" bIns="45720" rtlCol="0" anchor="t">
            <a:normAutofit fontScale="92500" lnSpcReduction="10000"/>
          </a:bodyPr>
          <a:lstStyle/>
          <a:p>
            <a:r>
              <a:rPr lang="en" dirty="0"/>
              <a:t>A majority of members of the legislative body may not “discuss, deliberate, or take action”, outside of an agendized meeting, “any item of business that is within the subject matter jurisdiction of the legislative body.”  </a:t>
            </a:r>
            <a:endParaRPr lang="en-US" dirty="0"/>
          </a:p>
          <a:p>
            <a:r>
              <a:rPr lang="en" dirty="0">
                <a:hlinkClick r:id="rId2">
                  <a:extLst>
                    <a:ext uri="{A12FA001-AC4F-418D-AE19-62706E023703}">
                      <ahyp:hlinkClr xmlns:ahyp="http://schemas.microsoft.com/office/drawing/2018/hyperlinkcolor" val="tx"/>
                    </a:ext>
                  </a:extLst>
                </a:hlinkClick>
              </a:rPr>
              <a:t>Government Code §54954.2</a:t>
            </a:r>
            <a:endParaRPr lang="en" dirty="0"/>
          </a:p>
          <a:p>
            <a:endParaRPr lang="en-US" dirty="0"/>
          </a:p>
          <a:p>
            <a:r>
              <a:rPr lang="en" dirty="0"/>
              <a:t>Key Points</a:t>
            </a:r>
            <a:endParaRPr lang="en-US" dirty="0"/>
          </a:p>
          <a:p>
            <a:pPr lvl="1"/>
            <a:r>
              <a:rPr lang="en" dirty="0"/>
              <a:t>Members may congregate outside of committee, “provided that a majority of the members do not discuss among themselves, other than as part of the scheduled program, business of a specific nature that is within the subject matter jurisdiction of the legislative body of the local agency.”</a:t>
            </a:r>
            <a:endParaRPr lang="en-US" dirty="0"/>
          </a:p>
          <a:p>
            <a:pPr lvl="1"/>
            <a:r>
              <a:rPr lang="en" dirty="0"/>
              <a:t>The Brown Act does not prevent a member to confer with their constituents through individual contact.  </a:t>
            </a:r>
            <a:endParaRPr lang="en-US" dirty="0"/>
          </a:p>
          <a:p>
            <a:pPr lvl="1"/>
            <a:r>
              <a:rPr lang="en" dirty="0"/>
              <a:t>A series of contacts that lead to a discussion with a majority of the membership may constitute a violation of the Brown Act.</a:t>
            </a:r>
            <a:endParaRPr lang="en-US" dirty="0"/>
          </a:p>
          <a:p>
            <a:pPr lvl="1"/>
            <a:r>
              <a:rPr lang="en" dirty="0"/>
              <a:t>Any communication/contact that reveals or may reveal the positions of other members of the legislative body may constitute a violation of the Brown Act. </a:t>
            </a:r>
            <a:endParaRPr lang="en-US" dirty="0"/>
          </a:p>
          <a:p>
            <a:endParaRPr lang="en-US" dirty="0"/>
          </a:p>
        </p:txBody>
      </p:sp>
    </p:spTree>
    <p:extLst>
      <p:ext uri="{BB962C8B-B14F-4D97-AF65-F5344CB8AC3E}">
        <p14:creationId xmlns:p14="http://schemas.microsoft.com/office/powerpoint/2010/main" val="295818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9" name="Graphic 8" descr="Closed book with solid fill">
            <a:extLst>
              <a:ext uri="{FF2B5EF4-FFF2-40B4-BE49-F238E27FC236}">
                <a16:creationId xmlns:a16="http://schemas.microsoft.com/office/drawing/2014/main" id="{6EC6C57C-15C2-FF18-4D92-459287B2A9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82912" y="640080"/>
            <a:ext cx="5577840" cy="5577840"/>
          </a:xfrm>
          <a:prstGeom prst="rect">
            <a:avLst/>
          </a:prstGeom>
        </p:spPr>
      </p:pic>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4ACAB07-B75F-71AF-AACC-86B16A82CA55}"/>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Robert's Rules</a:t>
            </a:r>
          </a:p>
        </p:txBody>
      </p:sp>
      <p:sp>
        <p:nvSpPr>
          <p:cNvPr id="5" name="Content Placeholder 4">
            <a:extLst>
              <a:ext uri="{FF2B5EF4-FFF2-40B4-BE49-F238E27FC236}">
                <a16:creationId xmlns:a16="http://schemas.microsoft.com/office/drawing/2014/main" id="{B02A07AE-BFB3-D86A-F6D1-69C06D97D733}"/>
              </a:ext>
            </a:extLst>
          </p:cNvPr>
          <p:cNvSpPr>
            <a:spLocks noGrp="1"/>
          </p:cNvSpPr>
          <p:nvPr>
            <p:ph type="body" idx="1"/>
          </p:nvPr>
        </p:nvSpPr>
        <p:spPr>
          <a:xfrm>
            <a:off x="8096885" y="3578084"/>
            <a:ext cx="3659246" cy="2639835"/>
          </a:xfrm>
        </p:spPr>
        <p:txBody>
          <a:bodyPr vert="horz" lIns="91440" tIns="45720" rIns="91440" bIns="45720" rtlCol="0">
            <a:normAutofit/>
          </a:bodyPr>
          <a:lstStyle/>
          <a:p>
            <a:r>
              <a:rPr lang="en-US" sz="1500">
                <a:solidFill>
                  <a:srgbClr val="FFFFFF"/>
                </a:solidFill>
              </a:rPr>
              <a:t>(12th) edition of Robert's Rules of Order Newly Revised (RONR)</a:t>
            </a:r>
          </a:p>
        </p:txBody>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9885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11D6-D473-2986-2F38-C985CD2CB15F}"/>
              </a:ext>
            </a:extLst>
          </p:cNvPr>
          <p:cNvSpPr>
            <a:spLocks noGrp="1"/>
          </p:cNvSpPr>
          <p:nvPr>
            <p:ph type="title"/>
          </p:nvPr>
        </p:nvSpPr>
        <p:spPr>
          <a:xfrm>
            <a:off x="1097280" y="286603"/>
            <a:ext cx="10058400" cy="1450757"/>
          </a:xfrm>
        </p:spPr>
        <p:txBody>
          <a:bodyPr>
            <a:normAutofit/>
          </a:bodyPr>
          <a:lstStyle/>
          <a:p>
            <a:r>
              <a:rPr lang="en-US"/>
              <a:t>Purpose/Principles of Parliamentary Procedure</a:t>
            </a:r>
          </a:p>
        </p:txBody>
      </p:sp>
      <p:sp>
        <p:nvSpPr>
          <p:cNvPr id="3" name="Content Placeholder 2">
            <a:extLst>
              <a:ext uri="{FF2B5EF4-FFF2-40B4-BE49-F238E27FC236}">
                <a16:creationId xmlns:a16="http://schemas.microsoft.com/office/drawing/2014/main" id="{91317B0C-FFE6-33A6-F938-1EB2F7414B48}"/>
              </a:ext>
            </a:extLst>
          </p:cNvPr>
          <p:cNvSpPr>
            <a:spLocks noGrp="1"/>
          </p:cNvSpPr>
          <p:nvPr>
            <p:ph idx="1"/>
          </p:nvPr>
        </p:nvSpPr>
        <p:spPr>
          <a:xfrm>
            <a:off x="1097280" y="1845734"/>
            <a:ext cx="10058400" cy="4023360"/>
          </a:xfrm>
        </p:spPr>
        <p:txBody>
          <a:bodyPr vert="horz" lIns="0" tIns="45720" rIns="0" bIns="45720" rtlCol="0" anchor="t">
            <a:normAutofit/>
          </a:bodyPr>
          <a:lstStyle/>
          <a:p>
            <a:r>
              <a:rPr lang="en"/>
              <a:t>Maintenance of order</a:t>
            </a:r>
            <a:endParaRPr lang="en-US"/>
          </a:p>
          <a:p>
            <a:r>
              <a:rPr lang="en"/>
              <a:t>All voices are heard</a:t>
            </a:r>
            <a:endParaRPr lang="en-US"/>
          </a:p>
          <a:p>
            <a:r>
              <a:rPr lang="en"/>
              <a:t>Look to see whose voices are missing in the discussion or debate</a:t>
            </a:r>
            <a:endParaRPr lang="en-US"/>
          </a:p>
          <a:p>
            <a:r>
              <a:rPr lang="en"/>
              <a:t>Ability for each member to provide input on a topic</a:t>
            </a:r>
            <a:endParaRPr lang="en-US"/>
          </a:p>
          <a:p>
            <a:r>
              <a:rPr lang="en"/>
              <a:t>All members have equal rights, privileges and obligations</a:t>
            </a:r>
            <a:endParaRPr lang="en-US"/>
          </a:p>
          <a:p>
            <a:r>
              <a:rPr lang="en"/>
              <a:t>Full and free discussion with a diversity of ideas</a:t>
            </a:r>
            <a:endParaRPr lang="en-US"/>
          </a:p>
          <a:p>
            <a:r>
              <a:rPr lang="en"/>
              <a:t>Quorum must be present for business to be conducted</a:t>
            </a:r>
            <a:endParaRPr lang="en-US"/>
          </a:p>
          <a:p>
            <a:endParaRPr lang="en-US"/>
          </a:p>
        </p:txBody>
      </p:sp>
    </p:spTree>
    <p:extLst>
      <p:ext uri="{BB962C8B-B14F-4D97-AF65-F5344CB8AC3E}">
        <p14:creationId xmlns:p14="http://schemas.microsoft.com/office/powerpoint/2010/main" val="199729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82E9-F5A9-066D-CC2D-76A5C24C7F23}"/>
              </a:ext>
            </a:extLst>
          </p:cNvPr>
          <p:cNvSpPr>
            <a:spLocks noGrp="1"/>
          </p:cNvSpPr>
          <p:nvPr>
            <p:ph type="title"/>
          </p:nvPr>
        </p:nvSpPr>
        <p:spPr>
          <a:xfrm>
            <a:off x="1097280" y="286603"/>
            <a:ext cx="10058400" cy="1450757"/>
          </a:xfrm>
        </p:spPr>
        <p:txBody>
          <a:bodyPr/>
          <a:lstStyle/>
          <a:p>
            <a:r>
              <a:rPr lang="en-US"/>
              <a:t>Role of the Chair</a:t>
            </a:r>
          </a:p>
        </p:txBody>
      </p:sp>
      <p:sp>
        <p:nvSpPr>
          <p:cNvPr id="3" name="Content Placeholder 2">
            <a:extLst>
              <a:ext uri="{FF2B5EF4-FFF2-40B4-BE49-F238E27FC236}">
                <a16:creationId xmlns:a16="http://schemas.microsoft.com/office/drawing/2014/main" id="{46BC8D91-828C-2FC9-0701-18FC93DD2D16}"/>
              </a:ext>
            </a:extLst>
          </p:cNvPr>
          <p:cNvSpPr>
            <a:spLocks noGrp="1"/>
          </p:cNvSpPr>
          <p:nvPr>
            <p:ph idx="1"/>
          </p:nvPr>
        </p:nvSpPr>
        <p:spPr>
          <a:xfrm>
            <a:off x="1097280" y="1845734"/>
            <a:ext cx="10058400" cy="4023360"/>
          </a:xfrm>
        </p:spPr>
        <p:txBody>
          <a:bodyPr vert="horz" lIns="0" tIns="45720" rIns="0" bIns="45720" rtlCol="0" anchor="t">
            <a:normAutofit/>
          </a:bodyPr>
          <a:lstStyle/>
          <a:p>
            <a:r>
              <a:rPr lang="en"/>
              <a:t>Remain impartial during the debate; if the chair wishes to engage in debate, s/he/they must assign a temporary chair, usually the Vice President or next in line</a:t>
            </a:r>
            <a:endParaRPr lang="en-US"/>
          </a:p>
          <a:p>
            <a:r>
              <a:rPr lang="en"/>
              <a:t>Votes only to break a tie (subject to local rules; in some small committees the chair has a vote)</a:t>
            </a:r>
            <a:endParaRPr lang="en-US"/>
          </a:p>
          <a:p>
            <a:r>
              <a:rPr lang="en"/>
              <a:t>Introduces the agenda items and provides factual context to the item</a:t>
            </a:r>
            <a:endParaRPr lang="en-US"/>
          </a:p>
          <a:p>
            <a:r>
              <a:rPr lang="en"/>
              <a:t>Recognizes speakers</a:t>
            </a:r>
            <a:endParaRPr lang="en-US"/>
          </a:p>
          <a:p>
            <a:r>
              <a:rPr lang="en"/>
              <a:t>Determines if a motion is in order (relevant to the topic and within the scope of the Senate)</a:t>
            </a:r>
            <a:endParaRPr lang="en-US"/>
          </a:p>
          <a:p>
            <a:r>
              <a:rPr lang="en"/>
              <a:t>Keeps the discussion centered on the current item or motion</a:t>
            </a:r>
            <a:endParaRPr lang="en-US"/>
          </a:p>
          <a:p>
            <a:r>
              <a:rPr lang="en"/>
              <a:t>Maintains the order of the process</a:t>
            </a:r>
            <a:endParaRPr lang="en-US"/>
          </a:p>
          <a:p>
            <a:r>
              <a:rPr lang="en"/>
              <a:t>Puts motions to vote and announces the results </a:t>
            </a:r>
            <a:endParaRPr lang="en-US"/>
          </a:p>
          <a:p>
            <a:endParaRPr lang="en-US"/>
          </a:p>
        </p:txBody>
      </p:sp>
    </p:spTree>
    <p:extLst>
      <p:ext uri="{BB962C8B-B14F-4D97-AF65-F5344CB8AC3E}">
        <p14:creationId xmlns:p14="http://schemas.microsoft.com/office/powerpoint/2010/main" val="217120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77D0-D476-A71E-EA5C-99F0322E839A}"/>
              </a:ext>
            </a:extLst>
          </p:cNvPr>
          <p:cNvSpPr>
            <a:spLocks noGrp="1"/>
          </p:cNvSpPr>
          <p:nvPr>
            <p:ph type="title"/>
          </p:nvPr>
        </p:nvSpPr>
        <p:spPr>
          <a:xfrm>
            <a:off x="1097280" y="286603"/>
            <a:ext cx="10058400" cy="1450757"/>
          </a:xfrm>
        </p:spPr>
        <p:txBody>
          <a:bodyPr/>
          <a:lstStyle/>
          <a:p>
            <a:r>
              <a:rPr lang="en-US"/>
              <a:t>Processes for Handling Motions</a:t>
            </a:r>
          </a:p>
        </p:txBody>
      </p:sp>
      <p:sp>
        <p:nvSpPr>
          <p:cNvPr id="3" name="Content Placeholder 2">
            <a:extLst>
              <a:ext uri="{FF2B5EF4-FFF2-40B4-BE49-F238E27FC236}">
                <a16:creationId xmlns:a16="http://schemas.microsoft.com/office/drawing/2014/main" id="{F4C3378D-CFC4-BA85-1FE4-2A3EF60C34ED}"/>
              </a:ext>
            </a:extLst>
          </p:cNvPr>
          <p:cNvSpPr>
            <a:spLocks noGrp="1"/>
          </p:cNvSpPr>
          <p:nvPr>
            <p:ph idx="1"/>
          </p:nvPr>
        </p:nvSpPr>
        <p:spPr>
          <a:xfrm>
            <a:off x="1097280" y="1845734"/>
            <a:ext cx="10058400" cy="4023360"/>
          </a:xfrm>
        </p:spPr>
        <p:txBody>
          <a:bodyPr vert="horz" lIns="0" tIns="45720" rIns="0" bIns="45720" rtlCol="0" anchor="t">
            <a:normAutofit fontScale="92500" lnSpcReduction="10000"/>
          </a:bodyPr>
          <a:lstStyle/>
          <a:p>
            <a:r>
              <a:rPr lang="en" dirty="0"/>
              <a:t>  Member must obtain recognition of the chair and, once recognized, makes a motion, </a:t>
            </a:r>
            <a:endParaRPr lang="en-US" dirty="0"/>
          </a:p>
          <a:p>
            <a:r>
              <a:rPr lang="en" dirty="0"/>
              <a:t>  Motion must be seconded by a committee member</a:t>
            </a:r>
            <a:endParaRPr lang="en-US" dirty="0"/>
          </a:p>
          <a:p>
            <a:r>
              <a:rPr lang="en" dirty="0"/>
              <a:t>  Chair restates motion and opens debate</a:t>
            </a:r>
            <a:endParaRPr lang="en-US" dirty="0"/>
          </a:p>
          <a:p>
            <a:r>
              <a:rPr lang="en" dirty="0"/>
              <a:t>  Maker of the motion has the right to speak first in the debate</a:t>
            </a:r>
            <a:endParaRPr lang="en-US" dirty="0"/>
          </a:p>
          <a:p>
            <a:r>
              <a:rPr lang="en" dirty="0"/>
              <a:t>  Motion and any secondary motions are debated</a:t>
            </a:r>
            <a:endParaRPr lang="en-US" dirty="0"/>
          </a:p>
          <a:p>
            <a:r>
              <a:rPr lang="en" dirty="0"/>
              <a:t>  Debate closes when debate has ended (no more in line or time has ended) or the “question has been called” (a type of motion to end debate that requires 2/3 vote)</a:t>
            </a:r>
            <a:endParaRPr lang="en-US" dirty="0"/>
          </a:p>
          <a:p>
            <a:r>
              <a:rPr lang="en" dirty="0"/>
              <a:t>  Chair restates motion and synthesizes debate (online may be placed in chat so everyone can read the motion)</a:t>
            </a:r>
            <a:endParaRPr lang="en-US" dirty="0"/>
          </a:p>
          <a:p>
            <a:r>
              <a:rPr lang="en" dirty="0"/>
              <a:t>  Vote and announcement of results: The Brown Act requires all votes be listed (roll call) in the minutes</a:t>
            </a:r>
            <a:endParaRPr lang="en-US" dirty="0"/>
          </a:p>
          <a:p>
            <a:endParaRPr lang="en-US" dirty="0"/>
          </a:p>
        </p:txBody>
      </p:sp>
    </p:spTree>
    <p:extLst>
      <p:ext uri="{BB962C8B-B14F-4D97-AF65-F5344CB8AC3E}">
        <p14:creationId xmlns:p14="http://schemas.microsoft.com/office/powerpoint/2010/main" val="289199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87D1-3BAF-AD0B-49BB-BBF1483BD261}"/>
              </a:ext>
            </a:extLst>
          </p:cNvPr>
          <p:cNvSpPr>
            <a:spLocks noGrp="1"/>
          </p:cNvSpPr>
          <p:nvPr>
            <p:ph type="title"/>
          </p:nvPr>
        </p:nvSpPr>
        <p:spPr>
          <a:xfrm>
            <a:off x="1097280" y="286603"/>
            <a:ext cx="10058400" cy="1450757"/>
          </a:xfrm>
        </p:spPr>
        <p:txBody>
          <a:bodyPr/>
          <a:lstStyle/>
          <a:p>
            <a:r>
              <a:rPr lang="en-US" dirty="0"/>
              <a:t>General Rules of Debate</a:t>
            </a:r>
          </a:p>
        </p:txBody>
      </p:sp>
      <p:sp>
        <p:nvSpPr>
          <p:cNvPr id="3" name="Content Placeholder 2">
            <a:extLst>
              <a:ext uri="{FF2B5EF4-FFF2-40B4-BE49-F238E27FC236}">
                <a16:creationId xmlns:a16="http://schemas.microsoft.com/office/drawing/2014/main" id="{02D1D7CD-974D-4403-0DDC-5748A9FB41F4}"/>
              </a:ext>
            </a:extLst>
          </p:cNvPr>
          <p:cNvSpPr>
            <a:spLocks noGrp="1"/>
          </p:cNvSpPr>
          <p:nvPr>
            <p:ph idx="1"/>
          </p:nvPr>
        </p:nvSpPr>
        <p:spPr>
          <a:xfrm>
            <a:off x="1097280" y="1845734"/>
            <a:ext cx="10058400" cy="4023360"/>
          </a:xfrm>
        </p:spPr>
        <p:txBody>
          <a:bodyPr vert="horz" lIns="0" tIns="45720" rIns="0" bIns="45720" rtlCol="0" anchor="t">
            <a:normAutofit lnSpcReduction="10000"/>
          </a:bodyPr>
          <a:lstStyle/>
          <a:p>
            <a:r>
              <a:rPr lang="en" dirty="0"/>
              <a:t>Avoid the use of names.</a:t>
            </a:r>
          </a:p>
          <a:p>
            <a:r>
              <a:rPr lang="en" dirty="0"/>
              <a:t>No committee member may speak unless recognized by the Chair. Only members are allowed to speak.</a:t>
            </a:r>
          </a:p>
          <a:p>
            <a:r>
              <a:rPr lang="en" dirty="0"/>
              <a:t>All remarks must be addressed to the Chair. </a:t>
            </a:r>
            <a:endParaRPr lang="en-US" dirty="0"/>
          </a:p>
          <a:p>
            <a:r>
              <a:rPr lang="en" dirty="0"/>
              <a:t>All discussion must be relevant to the immediate motion.</a:t>
            </a:r>
            <a:endParaRPr lang="en-US" dirty="0"/>
          </a:p>
          <a:p>
            <a:r>
              <a:rPr lang="en" dirty="0"/>
              <a:t>No member can speak more than twice on an item. They may speak the second time only when everyone else wishing to speak has had the opportunity.</a:t>
            </a:r>
            <a:endParaRPr lang="en-US" dirty="0"/>
          </a:p>
          <a:p>
            <a:r>
              <a:rPr lang="en" dirty="0"/>
              <a:t>No member can speak for more than 10 minutes total (or whatever the local decision is).</a:t>
            </a:r>
          </a:p>
          <a:p>
            <a:r>
              <a:rPr lang="en-US" dirty="0"/>
              <a:t>Members cannot yield unused time.</a:t>
            </a:r>
          </a:p>
          <a:p>
            <a:r>
              <a:rPr lang="en" dirty="0"/>
              <a:t>Debate can be extended if the body makes a motion and agrees through majority vote.</a:t>
            </a:r>
            <a:endParaRPr lang="en-US" dirty="0"/>
          </a:p>
          <a:p>
            <a:endParaRPr lang="en-US" dirty="0"/>
          </a:p>
        </p:txBody>
      </p:sp>
    </p:spTree>
    <p:extLst>
      <p:ext uri="{BB962C8B-B14F-4D97-AF65-F5344CB8AC3E}">
        <p14:creationId xmlns:p14="http://schemas.microsoft.com/office/powerpoint/2010/main" val="3096634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1AE8-5E54-ECFD-7AA2-C165D2D5C175}"/>
              </a:ext>
            </a:extLst>
          </p:cNvPr>
          <p:cNvSpPr>
            <a:spLocks noGrp="1"/>
          </p:cNvSpPr>
          <p:nvPr>
            <p:ph type="title"/>
          </p:nvPr>
        </p:nvSpPr>
        <p:spPr>
          <a:xfrm>
            <a:off x="1097280" y="286603"/>
            <a:ext cx="10058400" cy="1450757"/>
          </a:xfrm>
        </p:spPr>
        <p:txBody>
          <a:bodyPr/>
          <a:lstStyle/>
          <a:p>
            <a:r>
              <a:rPr lang="en-US"/>
              <a:t>General Rules of Debate (cont.)</a:t>
            </a:r>
          </a:p>
        </p:txBody>
      </p:sp>
      <p:sp>
        <p:nvSpPr>
          <p:cNvPr id="3" name="Content Placeholder 2">
            <a:extLst>
              <a:ext uri="{FF2B5EF4-FFF2-40B4-BE49-F238E27FC236}">
                <a16:creationId xmlns:a16="http://schemas.microsoft.com/office/drawing/2014/main" id="{8867EC84-E3EC-AE73-EE33-5F89A30CCFD4}"/>
              </a:ext>
            </a:extLst>
          </p:cNvPr>
          <p:cNvSpPr>
            <a:spLocks noGrp="1"/>
          </p:cNvSpPr>
          <p:nvPr>
            <p:ph idx="1"/>
          </p:nvPr>
        </p:nvSpPr>
        <p:spPr>
          <a:xfrm>
            <a:off x="1097280" y="1845734"/>
            <a:ext cx="10058400" cy="4023360"/>
          </a:xfrm>
        </p:spPr>
        <p:txBody>
          <a:bodyPr vert="horz" lIns="0" tIns="45720" rIns="0" bIns="45720" rtlCol="0" anchor="t">
            <a:normAutofit/>
          </a:bodyPr>
          <a:lstStyle/>
          <a:p>
            <a:r>
              <a:rPr lang="en"/>
              <a:t>Debate must address issues, not personalities</a:t>
            </a:r>
            <a:endParaRPr lang="en-US"/>
          </a:p>
          <a:p>
            <a:r>
              <a:rPr lang="en"/>
              <a:t>When possible, chair should let the floor alternate between those speaking in support of and in opposition to the motion.</a:t>
            </a:r>
            <a:endParaRPr lang="en-US"/>
          </a:p>
          <a:p>
            <a:r>
              <a:rPr lang="en"/>
              <a:t>It is not permissible to speak against one’s own motion (but you can vote against it)</a:t>
            </a:r>
            <a:endParaRPr lang="en-US"/>
          </a:p>
          <a:p>
            <a:r>
              <a:rPr lang="en"/>
              <a:t>Senators may not disrupt the assembly unless to make a complaint about a rules violation or the relevance of the discussion to the motion. (see chart in a few slides)</a:t>
            </a:r>
            <a:endParaRPr lang="en-US"/>
          </a:p>
          <a:p>
            <a:r>
              <a:rPr lang="en"/>
              <a:t>If a member/attendee is disruptive or is not allowing the business of the group to continue, they may be removed from the meeting by the chair.</a:t>
            </a:r>
            <a:endParaRPr lang="en-US"/>
          </a:p>
          <a:p>
            <a:r>
              <a:rPr lang="en"/>
              <a:t>Rules of debate may only be changed by a 2/3 vote or consensus without objection. </a:t>
            </a:r>
            <a:endParaRPr lang="en-US"/>
          </a:p>
          <a:p>
            <a:endParaRPr lang="en-US"/>
          </a:p>
        </p:txBody>
      </p:sp>
    </p:spTree>
    <p:extLst>
      <p:ext uri="{BB962C8B-B14F-4D97-AF65-F5344CB8AC3E}">
        <p14:creationId xmlns:p14="http://schemas.microsoft.com/office/powerpoint/2010/main" val="2991748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8434-137D-F71A-87C1-4580275413F2}"/>
              </a:ext>
            </a:extLst>
          </p:cNvPr>
          <p:cNvSpPr>
            <a:spLocks noGrp="1"/>
          </p:cNvSpPr>
          <p:nvPr>
            <p:ph type="title"/>
          </p:nvPr>
        </p:nvSpPr>
        <p:spPr>
          <a:xfrm>
            <a:off x="1097280" y="286603"/>
            <a:ext cx="10058400" cy="1450757"/>
          </a:xfrm>
        </p:spPr>
        <p:txBody>
          <a:bodyPr>
            <a:normAutofit/>
          </a:bodyPr>
          <a:lstStyle/>
          <a:p>
            <a:r>
              <a:rPr lang="en-US"/>
              <a:t>Common Motions</a:t>
            </a:r>
          </a:p>
        </p:txBody>
      </p:sp>
      <p:graphicFrame>
        <p:nvGraphicFramePr>
          <p:cNvPr id="8" name="Table 5">
            <a:extLst>
              <a:ext uri="{FF2B5EF4-FFF2-40B4-BE49-F238E27FC236}">
                <a16:creationId xmlns:a16="http://schemas.microsoft.com/office/drawing/2014/main" id="{F72325CF-0F36-83B1-0929-B64210C3C799}"/>
              </a:ext>
            </a:extLst>
          </p:cNvPr>
          <p:cNvGraphicFramePr>
            <a:graphicFrameLocks noGrp="1"/>
          </p:cNvGraphicFramePr>
          <p:nvPr>
            <p:ph idx="1"/>
            <p:extLst>
              <p:ext uri="{D42A27DB-BD31-4B8C-83A1-F6EECF244321}">
                <p14:modId xmlns:p14="http://schemas.microsoft.com/office/powerpoint/2010/main" val="2158575774"/>
              </p:ext>
            </p:extLst>
          </p:nvPr>
        </p:nvGraphicFramePr>
        <p:xfrm>
          <a:off x="1368288" y="2098515"/>
          <a:ext cx="9515754" cy="3786081"/>
        </p:xfrm>
        <a:graphic>
          <a:graphicData uri="http://schemas.openxmlformats.org/drawingml/2006/table">
            <a:tbl>
              <a:tblPr firstRow="1" bandRow="1">
                <a:tableStyleId>{5C22544A-7EE6-4342-B048-85BDC9FD1C3A}</a:tableStyleId>
              </a:tblPr>
              <a:tblGrid>
                <a:gridCol w="1359541">
                  <a:extLst>
                    <a:ext uri="{9D8B030D-6E8A-4147-A177-3AD203B41FA5}">
                      <a16:colId xmlns:a16="http://schemas.microsoft.com/office/drawing/2014/main" val="2183626210"/>
                    </a:ext>
                  </a:extLst>
                </a:gridCol>
                <a:gridCol w="1383615">
                  <a:extLst>
                    <a:ext uri="{9D8B030D-6E8A-4147-A177-3AD203B41FA5}">
                      <a16:colId xmlns:a16="http://schemas.microsoft.com/office/drawing/2014/main" val="4169048020"/>
                    </a:ext>
                  </a:extLst>
                </a:gridCol>
                <a:gridCol w="1369748">
                  <a:extLst>
                    <a:ext uri="{9D8B030D-6E8A-4147-A177-3AD203B41FA5}">
                      <a16:colId xmlns:a16="http://schemas.microsoft.com/office/drawing/2014/main" val="3678499418"/>
                    </a:ext>
                  </a:extLst>
                </a:gridCol>
                <a:gridCol w="1336879">
                  <a:extLst>
                    <a:ext uri="{9D8B030D-6E8A-4147-A177-3AD203B41FA5}">
                      <a16:colId xmlns:a16="http://schemas.microsoft.com/office/drawing/2014/main" val="1487143149"/>
                    </a:ext>
                  </a:extLst>
                </a:gridCol>
                <a:gridCol w="1336879">
                  <a:extLst>
                    <a:ext uri="{9D8B030D-6E8A-4147-A177-3AD203B41FA5}">
                      <a16:colId xmlns:a16="http://schemas.microsoft.com/office/drawing/2014/main" val="3579927348"/>
                    </a:ext>
                  </a:extLst>
                </a:gridCol>
                <a:gridCol w="1336879">
                  <a:extLst>
                    <a:ext uri="{9D8B030D-6E8A-4147-A177-3AD203B41FA5}">
                      <a16:colId xmlns:a16="http://schemas.microsoft.com/office/drawing/2014/main" val="2411492561"/>
                    </a:ext>
                  </a:extLst>
                </a:gridCol>
                <a:gridCol w="1392213">
                  <a:extLst>
                    <a:ext uri="{9D8B030D-6E8A-4147-A177-3AD203B41FA5}">
                      <a16:colId xmlns:a16="http://schemas.microsoft.com/office/drawing/2014/main" val="3230795182"/>
                    </a:ext>
                  </a:extLst>
                </a:gridCol>
              </a:tblGrid>
              <a:tr h="591076">
                <a:tc>
                  <a:txBody>
                    <a:bodyPr/>
                    <a:lstStyle/>
                    <a:p>
                      <a:pPr lvl="0">
                        <a:buNone/>
                      </a:pPr>
                      <a:r>
                        <a:rPr lang="en-US" sz="1600"/>
                        <a:t>Action</a:t>
                      </a:r>
                    </a:p>
                  </a:txBody>
                  <a:tcPr marL="79875" marR="79875" marT="39938" marB="39938"/>
                </a:tc>
                <a:tc>
                  <a:txBody>
                    <a:bodyPr/>
                    <a:lstStyle/>
                    <a:p>
                      <a:r>
                        <a:rPr lang="en-US" sz="1600"/>
                        <a:t>What to Say</a:t>
                      </a:r>
                    </a:p>
                  </a:txBody>
                  <a:tcPr marL="79875" marR="79875" marT="39938" marB="39938"/>
                </a:tc>
                <a:tc>
                  <a:txBody>
                    <a:bodyPr/>
                    <a:lstStyle/>
                    <a:p>
                      <a:r>
                        <a:rPr lang="en-US" sz="1600"/>
                        <a:t>Can Interrupt Speaker?</a:t>
                      </a:r>
                    </a:p>
                  </a:txBody>
                  <a:tcPr marL="79875" marR="79875" marT="39938" marB="39938"/>
                </a:tc>
                <a:tc>
                  <a:txBody>
                    <a:bodyPr/>
                    <a:lstStyle/>
                    <a:p>
                      <a:r>
                        <a:rPr lang="en-US" sz="1600"/>
                        <a:t>Need a second?</a:t>
                      </a:r>
                    </a:p>
                  </a:txBody>
                  <a:tcPr marL="79875" marR="79875" marT="39938" marB="39938"/>
                </a:tc>
                <a:tc>
                  <a:txBody>
                    <a:bodyPr/>
                    <a:lstStyle/>
                    <a:p>
                      <a:r>
                        <a:rPr lang="en-US" sz="1600"/>
                        <a:t>Can be debated?</a:t>
                      </a:r>
                    </a:p>
                  </a:txBody>
                  <a:tcPr marL="79875" marR="79875" marT="39938" marB="39938"/>
                </a:tc>
                <a:tc>
                  <a:txBody>
                    <a:bodyPr/>
                    <a:lstStyle/>
                    <a:p>
                      <a:r>
                        <a:rPr lang="en-US" sz="1600"/>
                        <a:t>Can be amended?</a:t>
                      </a:r>
                    </a:p>
                  </a:txBody>
                  <a:tcPr marL="79875" marR="79875" marT="39938" marB="39938"/>
                </a:tc>
                <a:tc>
                  <a:txBody>
                    <a:bodyPr/>
                    <a:lstStyle/>
                    <a:p>
                      <a:r>
                        <a:rPr lang="en-US" sz="1600"/>
                        <a:t>Votes needed</a:t>
                      </a:r>
                    </a:p>
                  </a:txBody>
                  <a:tcPr marL="79875" marR="79875" marT="39938" marB="39938"/>
                </a:tc>
                <a:extLst>
                  <a:ext uri="{0D108BD9-81ED-4DB2-BD59-A6C34878D82A}">
                    <a16:rowId xmlns:a16="http://schemas.microsoft.com/office/drawing/2014/main" val="3792416113"/>
                  </a:ext>
                </a:extLst>
              </a:tr>
              <a:tr h="591076">
                <a:tc>
                  <a:txBody>
                    <a:bodyPr/>
                    <a:lstStyle/>
                    <a:p>
                      <a:r>
                        <a:rPr lang="en-US" sz="1600"/>
                        <a:t>Introduce main motion</a:t>
                      </a:r>
                    </a:p>
                  </a:txBody>
                  <a:tcPr marL="79875" marR="79875" marT="39938" marB="39938"/>
                </a:tc>
                <a:tc>
                  <a:txBody>
                    <a:bodyPr/>
                    <a:lstStyle/>
                    <a:p>
                      <a:r>
                        <a:rPr lang="en-US" sz="1200"/>
                        <a:t>"I move to..."</a:t>
                      </a:r>
                    </a:p>
                  </a:txBody>
                  <a:tcPr marL="79875" marR="79875" marT="39938" marB="39938"/>
                </a:tc>
                <a:tc>
                  <a:txBody>
                    <a:bodyPr/>
                    <a:lstStyle/>
                    <a:p>
                      <a:pPr lvl="0">
                        <a:buNone/>
                      </a:pPr>
                      <a:r>
                        <a:rPr lang="en-US" sz="1600"/>
                        <a:t>No</a:t>
                      </a:r>
                    </a:p>
                  </a:txBody>
                  <a:tcPr marL="79875" marR="79875" marT="39938" marB="39938"/>
                </a:tc>
                <a:tc>
                  <a:txBody>
                    <a:bodyPr/>
                    <a:lstStyle/>
                    <a:p>
                      <a:r>
                        <a:rPr lang="en-US" sz="1600"/>
                        <a:t>Yes</a:t>
                      </a:r>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r>
                        <a:rPr lang="en-US" sz="1600"/>
                        <a:t>Majority</a:t>
                      </a:r>
                    </a:p>
                  </a:txBody>
                  <a:tcPr marL="79875" marR="79875" marT="39938" marB="39938"/>
                </a:tc>
                <a:extLst>
                  <a:ext uri="{0D108BD9-81ED-4DB2-BD59-A6C34878D82A}">
                    <a16:rowId xmlns:a16="http://schemas.microsoft.com/office/drawing/2014/main" val="1694076234"/>
                  </a:ext>
                </a:extLst>
              </a:tr>
              <a:tr h="591076">
                <a:tc>
                  <a:txBody>
                    <a:bodyPr/>
                    <a:lstStyle/>
                    <a:p>
                      <a:r>
                        <a:rPr lang="en-US" sz="1600"/>
                        <a:t>Amend a motion</a:t>
                      </a:r>
                    </a:p>
                  </a:txBody>
                  <a:tcPr marL="79875" marR="79875" marT="39938" marB="39938"/>
                </a:tc>
                <a:tc>
                  <a:txBody>
                    <a:bodyPr/>
                    <a:lstStyle/>
                    <a:p>
                      <a:r>
                        <a:rPr lang="en-US" sz="1200"/>
                        <a:t>"I move to amend the motion by..."</a:t>
                      </a:r>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No</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Majority</a:t>
                      </a:r>
                    </a:p>
                    <a:p>
                      <a:pPr lvl="0">
                        <a:buNone/>
                      </a:pPr>
                      <a:endParaRPr lang="en-US" sz="1600"/>
                    </a:p>
                  </a:txBody>
                  <a:tcPr marL="79875" marR="79875" marT="39938" marB="39938"/>
                </a:tc>
                <a:extLst>
                  <a:ext uri="{0D108BD9-81ED-4DB2-BD59-A6C34878D82A}">
                    <a16:rowId xmlns:a16="http://schemas.microsoft.com/office/drawing/2014/main" val="2226395319"/>
                  </a:ext>
                </a:extLst>
              </a:tr>
              <a:tr h="670951">
                <a:tc>
                  <a:txBody>
                    <a:bodyPr/>
                    <a:lstStyle/>
                    <a:p>
                      <a:r>
                        <a:rPr lang="en-US" sz="1600"/>
                        <a:t>Move item to committee</a:t>
                      </a:r>
                    </a:p>
                  </a:txBody>
                  <a:tcPr marL="79875" marR="79875" marT="39938" marB="39938"/>
                </a:tc>
                <a:tc>
                  <a:txBody>
                    <a:bodyPr/>
                    <a:lstStyle/>
                    <a:p>
                      <a:r>
                        <a:rPr lang="en-US" sz="1200"/>
                        <a:t>"I move that we refer the matter to committee"</a:t>
                      </a:r>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No</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No</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Majority</a:t>
                      </a:r>
                    </a:p>
                    <a:p>
                      <a:pPr lvl="0">
                        <a:buNone/>
                      </a:pPr>
                      <a:endParaRPr lang="en-US" sz="1600"/>
                    </a:p>
                  </a:txBody>
                  <a:tcPr marL="79875" marR="79875" marT="39938" marB="39938"/>
                </a:tc>
                <a:extLst>
                  <a:ext uri="{0D108BD9-81ED-4DB2-BD59-A6C34878D82A}">
                    <a16:rowId xmlns:a16="http://schemas.microsoft.com/office/drawing/2014/main" val="4039282952"/>
                  </a:ext>
                </a:extLst>
              </a:tr>
              <a:tr h="670951">
                <a:tc>
                  <a:txBody>
                    <a:bodyPr/>
                    <a:lstStyle/>
                    <a:p>
                      <a:r>
                        <a:rPr lang="en-US" sz="1600"/>
                        <a:t>Postpone item</a:t>
                      </a:r>
                    </a:p>
                  </a:txBody>
                  <a:tcPr marL="79875" marR="79875" marT="39938" marB="39938"/>
                </a:tc>
                <a:tc>
                  <a:txBody>
                    <a:bodyPr/>
                    <a:lstStyle/>
                    <a:p>
                      <a:r>
                        <a:rPr lang="en-US" sz="1200"/>
                        <a:t>"I move to postpone the matter until..."</a:t>
                      </a:r>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No</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No</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Majority</a:t>
                      </a:r>
                    </a:p>
                    <a:p>
                      <a:pPr lvl="0">
                        <a:buNone/>
                      </a:pPr>
                      <a:endParaRPr lang="en-US" sz="1600"/>
                    </a:p>
                  </a:txBody>
                  <a:tcPr marL="79875" marR="79875" marT="39938" marB="39938"/>
                </a:tc>
                <a:extLst>
                  <a:ext uri="{0D108BD9-81ED-4DB2-BD59-A6C34878D82A}">
                    <a16:rowId xmlns:a16="http://schemas.microsoft.com/office/drawing/2014/main" val="3654718364"/>
                  </a:ext>
                </a:extLst>
              </a:tr>
              <a:tr h="670951">
                <a:tc>
                  <a:txBody>
                    <a:bodyPr/>
                    <a:lstStyle/>
                    <a:p>
                      <a:r>
                        <a:rPr lang="en-US" sz="1600"/>
                        <a:t>End debate</a:t>
                      </a:r>
                    </a:p>
                  </a:txBody>
                  <a:tcPr marL="79875" marR="79875" marT="39938" marB="39938"/>
                </a:tc>
                <a:tc>
                  <a:txBody>
                    <a:bodyPr/>
                    <a:lstStyle/>
                    <a:p>
                      <a:r>
                        <a:rPr lang="en-US" sz="1200"/>
                        <a:t>"I move the previous question"</a:t>
                      </a:r>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No</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Yes</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No</a:t>
                      </a:r>
                    </a:p>
                    <a:p>
                      <a:pPr lvl="0">
                        <a:buNone/>
                      </a:pPr>
                      <a:endParaRPr lang="en-US" sz="1600"/>
                    </a:p>
                  </a:txBody>
                  <a:tcPr marL="79875" marR="79875" marT="39938" marB="39938"/>
                </a:tc>
                <a:tc>
                  <a:txBody>
                    <a:bodyPr/>
                    <a:lstStyle/>
                    <a:p>
                      <a:pPr lvl="0" algn="l">
                        <a:lnSpc>
                          <a:spcPct val="100000"/>
                        </a:lnSpc>
                        <a:spcBef>
                          <a:spcPts val="0"/>
                        </a:spcBef>
                        <a:spcAft>
                          <a:spcPts val="0"/>
                        </a:spcAft>
                        <a:buNone/>
                      </a:pPr>
                      <a:r>
                        <a:rPr lang="en-US" sz="1600" b="0" i="0" u="none" strike="noStrike" noProof="0">
                          <a:latin typeface="Calibri"/>
                        </a:rPr>
                        <a:t>Majority</a:t>
                      </a:r>
                    </a:p>
                    <a:p>
                      <a:pPr lvl="0">
                        <a:buNone/>
                      </a:pPr>
                      <a:endParaRPr lang="en-US" sz="1600"/>
                    </a:p>
                  </a:txBody>
                  <a:tcPr marL="79875" marR="79875" marT="39938" marB="39938"/>
                </a:tc>
                <a:extLst>
                  <a:ext uri="{0D108BD9-81ED-4DB2-BD59-A6C34878D82A}">
                    <a16:rowId xmlns:a16="http://schemas.microsoft.com/office/drawing/2014/main" val="2561752195"/>
                  </a:ext>
                </a:extLst>
              </a:tr>
            </a:tbl>
          </a:graphicData>
        </a:graphic>
      </p:graphicFrame>
    </p:spTree>
    <p:extLst>
      <p:ext uri="{BB962C8B-B14F-4D97-AF65-F5344CB8AC3E}">
        <p14:creationId xmlns:p14="http://schemas.microsoft.com/office/powerpoint/2010/main" val="2874130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8434-137D-F71A-87C1-4580275413F2}"/>
              </a:ext>
            </a:extLst>
          </p:cNvPr>
          <p:cNvSpPr>
            <a:spLocks noGrp="1"/>
          </p:cNvSpPr>
          <p:nvPr>
            <p:ph type="title"/>
          </p:nvPr>
        </p:nvSpPr>
        <p:spPr>
          <a:xfrm>
            <a:off x="1096963" y="287338"/>
            <a:ext cx="10058400" cy="1449387"/>
          </a:xfrm>
        </p:spPr>
        <p:txBody>
          <a:bodyPr>
            <a:normAutofit/>
          </a:bodyPr>
          <a:lstStyle/>
          <a:p>
            <a:r>
              <a:rPr lang="en-US" dirty="0"/>
              <a:t>Common Motions (cont’d)</a:t>
            </a:r>
          </a:p>
        </p:txBody>
      </p:sp>
      <p:graphicFrame>
        <p:nvGraphicFramePr>
          <p:cNvPr id="8" name="Table 5">
            <a:extLst>
              <a:ext uri="{FF2B5EF4-FFF2-40B4-BE49-F238E27FC236}">
                <a16:creationId xmlns:a16="http://schemas.microsoft.com/office/drawing/2014/main" id="{F72325CF-0F36-83B1-0929-B64210C3C799}"/>
              </a:ext>
            </a:extLst>
          </p:cNvPr>
          <p:cNvGraphicFramePr>
            <a:graphicFrameLocks noGrp="1"/>
          </p:cNvGraphicFramePr>
          <p:nvPr>
            <p:ph idx="1"/>
            <p:extLst>
              <p:ext uri="{D42A27DB-BD31-4B8C-83A1-F6EECF244321}">
                <p14:modId xmlns:p14="http://schemas.microsoft.com/office/powerpoint/2010/main" val="4279887955"/>
              </p:ext>
            </p:extLst>
          </p:nvPr>
        </p:nvGraphicFramePr>
        <p:xfrm>
          <a:off x="1096963" y="2136882"/>
          <a:ext cx="10058404" cy="3709348"/>
        </p:xfrm>
        <a:graphic>
          <a:graphicData uri="http://schemas.openxmlformats.org/drawingml/2006/table">
            <a:tbl>
              <a:tblPr firstRow="1" bandRow="1">
                <a:tableStyleId>{5C22544A-7EE6-4342-B048-85BDC9FD1C3A}</a:tableStyleId>
              </a:tblPr>
              <a:tblGrid>
                <a:gridCol w="2396196">
                  <a:extLst>
                    <a:ext uri="{9D8B030D-6E8A-4147-A177-3AD203B41FA5}">
                      <a16:colId xmlns:a16="http://schemas.microsoft.com/office/drawing/2014/main" val="2183626210"/>
                    </a:ext>
                  </a:extLst>
                </a:gridCol>
                <a:gridCol w="2429837">
                  <a:extLst>
                    <a:ext uri="{9D8B030D-6E8A-4147-A177-3AD203B41FA5}">
                      <a16:colId xmlns:a16="http://schemas.microsoft.com/office/drawing/2014/main" val="4169048020"/>
                    </a:ext>
                  </a:extLst>
                </a:gridCol>
                <a:gridCol w="1247599">
                  <a:extLst>
                    <a:ext uri="{9D8B030D-6E8A-4147-A177-3AD203B41FA5}">
                      <a16:colId xmlns:a16="http://schemas.microsoft.com/office/drawing/2014/main" val="3678499418"/>
                    </a:ext>
                  </a:extLst>
                </a:gridCol>
                <a:gridCol w="891966">
                  <a:extLst>
                    <a:ext uri="{9D8B030D-6E8A-4147-A177-3AD203B41FA5}">
                      <a16:colId xmlns:a16="http://schemas.microsoft.com/office/drawing/2014/main" val="1487143149"/>
                    </a:ext>
                  </a:extLst>
                </a:gridCol>
                <a:gridCol w="959248">
                  <a:extLst>
                    <a:ext uri="{9D8B030D-6E8A-4147-A177-3AD203B41FA5}">
                      <a16:colId xmlns:a16="http://schemas.microsoft.com/office/drawing/2014/main" val="3579927348"/>
                    </a:ext>
                  </a:extLst>
                </a:gridCol>
                <a:gridCol w="1055365">
                  <a:extLst>
                    <a:ext uri="{9D8B030D-6E8A-4147-A177-3AD203B41FA5}">
                      <a16:colId xmlns:a16="http://schemas.microsoft.com/office/drawing/2014/main" val="2411492561"/>
                    </a:ext>
                  </a:extLst>
                </a:gridCol>
                <a:gridCol w="1078193">
                  <a:extLst>
                    <a:ext uri="{9D8B030D-6E8A-4147-A177-3AD203B41FA5}">
                      <a16:colId xmlns:a16="http://schemas.microsoft.com/office/drawing/2014/main" val="3230795182"/>
                    </a:ext>
                  </a:extLst>
                </a:gridCol>
              </a:tblGrid>
              <a:tr h="512112">
                <a:tc>
                  <a:txBody>
                    <a:bodyPr/>
                    <a:lstStyle/>
                    <a:p>
                      <a:pPr lvl="0">
                        <a:buNone/>
                      </a:pPr>
                      <a:r>
                        <a:rPr lang="en-US" sz="1400"/>
                        <a:t>Action</a:t>
                      </a:r>
                    </a:p>
                  </a:txBody>
                  <a:tcPr marL="69204" marR="69204" marT="34602" marB="34602"/>
                </a:tc>
                <a:tc>
                  <a:txBody>
                    <a:bodyPr/>
                    <a:lstStyle/>
                    <a:p>
                      <a:r>
                        <a:rPr lang="en-US" sz="1400"/>
                        <a:t>What to Say</a:t>
                      </a:r>
                    </a:p>
                  </a:txBody>
                  <a:tcPr marL="69204" marR="69204" marT="34602" marB="34602"/>
                </a:tc>
                <a:tc>
                  <a:txBody>
                    <a:bodyPr/>
                    <a:lstStyle/>
                    <a:p>
                      <a:r>
                        <a:rPr lang="en-US" sz="1400"/>
                        <a:t>Can Interrupt Speaker?</a:t>
                      </a:r>
                    </a:p>
                  </a:txBody>
                  <a:tcPr marL="69204" marR="69204" marT="34602" marB="34602"/>
                </a:tc>
                <a:tc>
                  <a:txBody>
                    <a:bodyPr/>
                    <a:lstStyle/>
                    <a:p>
                      <a:r>
                        <a:rPr lang="en-US" sz="1400"/>
                        <a:t>Need a second?</a:t>
                      </a:r>
                    </a:p>
                  </a:txBody>
                  <a:tcPr marL="69204" marR="69204" marT="34602" marB="34602"/>
                </a:tc>
                <a:tc>
                  <a:txBody>
                    <a:bodyPr/>
                    <a:lstStyle/>
                    <a:p>
                      <a:r>
                        <a:rPr lang="en-US" sz="1400"/>
                        <a:t>Can be debated?</a:t>
                      </a:r>
                    </a:p>
                  </a:txBody>
                  <a:tcPr marL="69204" marR="69204" marT="34602" marB="34602"/>
                </a:tc>
                <a:tc>
                  <a:txBody>
                    <a:bodyPr/>
                    <a:lstStyle/>
                    <a:p>
                      <a:r>
                        <a:rPr lang="en-US" sz="1400"/>
                        <a:t>Can be amended?</a:t>
                      </a:r>
                    </a:p>
                  </a:txBody>
                  <a:tcPr marL="69204" marR="69204" marT="34602" marB="34602"/>
                </a:tc>
                <a:tc>
                  <a:txBody>
                    <a:bodyPr/>
                    <a:lstStyle/>
                    <a:p>
                      <a:r>
                        <a:rPr lang="en-US" sz="1400"/>
                        <a:t>Votes needed</a:t>
                      </a:r>
                    </a:p>
                  </a:txBody>
                  <a:tcPr marL="69204" marR="69204" marT="34602" marB="34602"/>
                </a:tc>
                <a:extLst>
                  <a:ext uri="{0D108BD9-81ED-4DB2-BD59-A6C34878D82A}">
                    <a16:rowId xmlns:a16="http://schemas.microsoft.com/office/drawing/2014/main" val="3792416113"/>
                  </a:ext>
                </a:extLst>
              </a:tr>
              <a:tr h="419839">
                <a:tc>
                  <a:txBody>
                    <a:bodyPr/>
                    <a:lstStyle/>
                    <a:p>
                      <a:pPr lvl="0">
                        <a:buNone/>
                      </a:pPr>
                      <a:r>
                        <a:rPr lang="en-US" sz="1100"/>
                        <a:t>Object to procedure</a:t>
                      </a:r>
                    </a:p>
                  </a:txBody>
                  <a:tcPr marL="69204" marR="69204" marT="34602" marB="34602"/>
                </a:tc>
                <a:tc>
                  <a:txBody>
                    <a:bodyPr/>
                    <a:lstStyle/>
                    <a:p>
                      <a:pPr lvl="0">
                        <a:buNone/>
                      </a:pPr>
                      <a:r>
                        <a:rPr lang="en-US" sz="1100"/>
                        <a:t>"Point of order"</a:t>
                      </a:r>
                    </a:p>
                  </a:txBody>
                  <a:tcPr marL="69204" marR="69204" marT="34602" marB="34602"/>
                </a:tc>
                <a:tc>
                  <a:txBody>
                    <a:bodyPr/>
                    <a:lstStyle/>
                    <a:p>
                      <a:pPr lvl="0">
                        <a:buNone/>
                      </a:pPr>
                      <a:r>
                        <a:rPr lang="en-US" sz="1100"/>
                        <a:t>Yes</a:t>
                      </a:r>
                    </a:p>
                  </a:txBody>
                  <a:tcPr marL="69204" marR="69204" marT="34602" marB="34602"/>
                </a:tc>
                <a:tc>
                  <a:txBody>
                    <a:bodyPr/>
                    <a:lstStyle/>
                    <a:p>
                      <a:r>
                        <a:rPr lang="en-US" sz="1100"/>
                        <a:t>No</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t>No</a:t>
                      </a:r>
                    </a:p>
                    <a:p>
                      <a:pPr lvl="0">
                        <a:buNone/>
                      </a:pPr>
                      <a:endParaRPr lang="en-US" sz="1100"/>
                    </a:p>
                  </a:txBody>
                  <a:tcPr marL="69204" marR="69204" marT="34602" marB="34602"/>
                </a:tc>
                <a:tc>
                  <a:txBody>
                    <a:bodyPr/>
                    <a:lstStyle/>
                    <a:p>
                      <a:pPr lvl="0">
                        <a:buNone/>
                      </a:pPr>
                      <a:r>
                        <a:rPr lang="en-US" sz="1100"/>
                        <a:t>Chair decision</a:t>
                      </a:r>
                    </a:p>
                  </a:txBody>
                  <a:tcPr marL="69204" marR="69204" marT="34602" marB="34602"/>
                </a:tc>
                <a:extLst>
                  <a:ext uri="{0D108BD9-81ED-4DB2-BD59-A6C34878D82A}">
                    <a16:rowId xmlns:a16="http://schemas.microsoft.com/office/drawing/2014/main" val="1694076234"/>
                  </a:ext>
                </a:extLst>
              </a:tr>
              <a:tr h="419839">
                <a:tc>
                  <a:txBody>
                    <a:bodyPr/>
                    <a:lstStyle/>
                    <a:p>
                      <a:pPr lvl="0">
                        <a:buNone/>
                      </a:pPr>
                      <a:r>
                        <a:rPr lang="en-US" sz="1100"/>
                        <a:t>Recess the meeting</a:t>
                      </a:r>
                      <a:endParaRPr lang="en-US" sz="1100" err="1"/>
                    </a:p>
                  </a:txBody>
                  <a:tcPr marL="69204" marR="69204" marT="34602" marB="34602"/>
                </a:tc>
                <a:tc>
                  <a:txBody>
                    <a:bodyPr/>
                    <a:lstStyle/>
                    <a:p>
                      <a:r>
                        <a:rPr lang="en-US" sz="1100"/>
                        <a:t>"I move that we recess until..."</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Yes</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Majority</a:t>
                      </a:r>
                    </a:p>
                    <a:p>
                      <a:pPr lvl="0">
                        <a:buNone/>
                      </a:pPr>
                      <a:endParaRPr lang="en-US" sz="1100"/>
                    </a:p>
                  </a:txBody>
                  <a:tcPr marL="69204" marR="69204" marT="34602" marB="34602"/>
                </a:tc>
                <a:extLst>
                  <a:ext uri="{0D108BD9-81ED-4DB2-BD59-A6C34878D82A}">
                    <a16:rowId xmlns:a16="http://schemas.microsoft.com/office/drawing/2014/main" val="2226395319"/>
                  </a:ext>
                </a:extLst>
              </a:tr>
              <a:tr h="419839">
                <a:tc>
                  <a:txBody>
                    <a:bodyPr/>
                    <a:lstStyle/>
                    <a:p>
                      <a:pPr lvl="0">
                        <a:buNone/>
                      </a:pPr>
                      <a:r>
                        <a:rPr lang="en-US" sz="1100"/>
                        <a:t>Adjourn the meeting</a:t>
                      </a:r>
                    </a:p>
                  </a:txBody>
                  <a:tcPr marL="69204" marR="69204" marT="34602" marB="34602"/>
                </a:tc>
                <a:tc>
                  <a:txBody>
                    <a:bodyPr/>
                    <a:lstStyle/>
                    <a:p>
                      <a:r>
                        <a:rPr lang="en-US" sz="1100"/>
                        <a:t>"I move that we adjourn the meeting"</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Yes</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Majority</a:t>
                      </a:r>
                    </a:p>
                    <a:p>
                      <a:pPr lvl="0">
                        <a:buNone/>
                      </a:pPr>
                      <a:endParaRPr lang="en-US" sz="1100"/>
                    </a:p>
                  </a:txBody>
                  <a:tcPr marL="69204" marR="69204" marT="34602" marB="34602"/>
                </a:tc>
                <a:extLst>
                  <a:ext uri="{0D108BD9-81ED-4DB2-BD59-A6C34878D82A}">
                    <a16:rowId xmlns:a16="http://schemas.microsoft.com/office/drawing/2014/main" val="4039282952"/>
                  </a:ext>
                </a:extLst>
              </a:tr>
              <a:tr h="419839">
                <a:tc>
                  <a:txBody>
                    <a:bodyPr/>
                    <a:lstStyle/>
                    <a:p>
                      <a:pPr lvl="0">
                        <a:buNone/>
                      </a:pPr>
                      <a:r>
                        <a:rPr lang="en-US" sz="1100"/>
                        <a:t>Request Information</a:t>
                      </a:r>
                    </a:p>
                  </a:txBody>
                  <a:tcPr marL="69204" marR="69204" marT="34602" marB="34602"/>
                </a:tc>
                <a:tc>
                  <a:txBody>
                    <a:bodyPr/>
                    <a:lstStyle/>
                    <a:p>
                      <a:r>
                        <a:rPr lang="en-US" sz="1100"/>
                        <a:t>"Point of information..."</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Yes</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 vote</a:t>
                      </a:r>
                    </a:p>
                    <a:p>
                      <a:pPr lvl="0">
                        <a:buNone/>
                      </a:pPr>
                      <a:endParaRPr lang="en-US" sz="1100"/>
                    </a:p>
                  </a:txBody>
                  <a:tcPr marL="69204" marR="69204" marT="34602" marB="34602"/>
                </a:tc>
                <a:extLst>
                  <a:ext uri="{0D108BD9-81ED-4DB2-BD59-A6C34878D82A}">
                    <a16:rowId xmlns:a16="http://schemas.microsoft.com/office/drawing/2014/main" val="3654718364"/>
                  </a:ext>
                </a:extLst>
              </a:tr>
              <a:tr h="419839">
                <a:tc>
                  <a:txBody>
                    <a:bodyPr/>
                    <a:lstStyle/>
                    <a:p>
                      <a:pPr lvl="0">
                        <a:buNone/>
                      </a:pPr>
                      <a:r>
                        <a:rPr lang="en-US" sz="1100"/>
                        <a:t>Override the chair's ruling</a:t>
                      </a:r>
                    </a:p>
                  </a:txBody>
                  <a:tcPr marL="69204" marR="69204" marT="34602" marB="34602"/>
                </a:tc>
                <a:tc>
                  <a:txBody>
                    <a:bodyPr/>
                    <a:lstStyle/>
                    <a:p>
                      <a:r>
                        <a:rPr lang="en-US" sz="1100"/>
                        <a:t>"I move to overrule the chair's ruling"</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Yes</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Yes</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Yes</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p>
                      <a:pPr lvl="0">
                        <a:buNone/>
                      </a:pPr>
                      <a:endParaRPr lang="en-US" sz="1100"/>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Majority</a:t>
                      </a:r>
                    </a:p>
                    <a:p>
                      <a:pPr lvl="0">
                        <a:buNone/>
                      </a:pPr>
                      <a:endParaRPr lang="en-US" sz="1100"/>
                    </a:p>
                  </a:txBody>
                  <a:tcPr marL="69204" marR="69204" marT="34602" marB="34602"/>
                </a:tc>
                <a:extLst>
                  <a:ext uri="{0D108BD9-81ED-4DB2-BD59-A6C34878D82A}">
                    <a16:rowId xmlns:a16="http://schemas.microsoft.com/office/drawing/2014/main" val="2561752195"/>
                  </a:ext>
                </a:extLst>
              </a:tr>
              <a:tr h="419839">
                <a:tc>
                  <a:txBody>
                    <a:bodyPr/>
                    <a:lstStyle/>
                    <a:p>
                      <a:pPr lvl="0">
                        <a:buNone/>
                      </a:pPr>
                      <a:r>
                        <a:rPr lang="en-US" sz="1100"/>
                        <a:t>Extend the allotted time</a:t>
                      </a:r>
                    </a:p>
                  </a:txBody>
                  <a:tcPr marL="69204" marR="69204" marT="34602" marB="34602"/>
                </a:tc>
                <a:tc>
                  <a:txBody>
                    <a:bodyPr/>
                    <a:lstStyle/>
                    <a:p>
                      <a:pPr lvl="0">
                        <a:buNone/>
                      </a:pPr>
                      <a:r>
                        <a:rPr lang="en-US" sz="1100"/>
                        <a:t>"I move to extend the allotted time by ____ minutes"</a:t>
                      </a:r>
                    </a:p>
                  </a:txBody>
                  <a:tcPr marL="69204" marR="69204" marT="34602" marB="34602"/>
                </a:tc>
                <a:tc>
                  <a:txBody>
                    <a:bodyPr/>
                    <a:lstStyle/>
                    <a:p>
                      <a:pPr lvl="0">
                        <a:buNone/>
                      </a:pPr>
                      <a:r>
                        <a:rPr lang="en-US" sz="1100"/>
                        <a:t>No</a:t>
                      </a:r>
                    </a:p>
                  </a:txBody>
                  <a:tcPr marL="69204" marR="69204" marT="34602" marB="34602"/>
                </a:tc>
                <a:tc>
                  <a:txBody>
                    <a:bodyPr/>
                    <a:lstStyle/>
                    <a:p>
                      <a:pPr lvl="0">
                        <a:buNone/>
                      </a:pPr>
                      <a:r>
                        <a:rPr lang="en-US" sz="1100"/>
                        <a:t>Yes</a:t>
                      </a:r>
                    </a:p>
                  </a:txBody>
                  <a:tcPr marL="69204" marR="69204" marT="34602" marB="34602"/>
                </a:tc>
                <a:tc>
                  <a:txBody>
                    <a:bodyPr/>
                    <a:lstStyle/>
                    <a:p>
                      <a:pPr lvl="0">
                        <a:buNone/>
                      </a:pPr>
                      <a:r>
                        <a:rPr lang="en-US" sz="1100"/>
                        <a:t>No</a:t>
                      </a:r>
                    </a:p>
                  </a:txBody>
                  <a:tcPr marL="69204" marR="69204" marT="34602" marB="34602"/>
                </a:tc>
                <a:tc>
                  <a:txBody>
                    <a:bodyPr/>
                    <a:lstStyle/>
                    <a:p>
                      <a:pPr lvl="0">
                        <a:buNone/>
                      </a:pPr>
                      <a:r>
                        <a:rPr lang="en-US" sz="1100"/>
                        <a:t>Yes</a:t>
                      </a:r>
                    </a:p>
                  </a:txBody>
                  <a:tcPr marL="69204" marR="69204" marT="34602" marB="34602"/>
                </a:tc>
                <a:tc>
                  <a:txBody>
                    <a:bodyPr/>
                    <a:lstStyle/>
                    <a:p>
                      <a:pPr lvl="0">
                        <a:buNone/>
                      </a:pPr>
                      <a:r>
                        <a:rPr lang="en-US" sz="1100"/>
                        <a:t>2/3</a:t>
                      </a:r>
                    </a:p>
                  </a:txBody>
                  <a:tcPr marL="69204" marR="69204" marT="34602" marB="34602"/>
                </a:tc>
                <a:extLst>
                  <a:ext uri="{0D108BD9-81ED-4DB2-BD59-A6C34878D82A}">
                    <a16:rowId xmlns:a16="http://schemas.microsoft.com/office/drawing/2014/main" val="3000631230"/>
                  </a:ext>
                </a:extLst>
              </a:tr>
              <a:tr h="419839">
                <a:tc>
                  <a:txBody>
                    <a:bodyPr/>
                    <a:lstStyle/>
                    <a:p>
                      <a:pPr lvl="0">
                        <a:buNone/>
                      </a:pPr>
                      <a:r>
                        <a:rPr lang="en-US" sz="1100"/>
                        <a:t>Enforce the rules or point out correct procedure</a:t>
                      </a:r>
                    </a:p>
                  </a:txBody>
                  <a:tcPr marL="69204" marR="69204" marT="34602" marB="34602"/>
                </a:tc>
                <a:tc>
                  <a:txBody>
                    <a:bodyPr/>
                    <a:lstStyle/>
                    <a:p>
                      <a:pPr lvl="0">
                        <a:buNone/>
                      </a:pPr>
                      <a:r>
                        <a:rPr lang="en-US" sz="1100"/>
                        <a:t>"Point of order"</a:t>
                      </a:r>
                    </a:p>
                  </a:txBody>
                  <a:tcPr marL="69204" marR="69204" marT="34602" marB="34602"/>
                </a:tc>
                <a:tc>
                  <a:txBody>
                    <a:bodyPr/>
                    <a:lstStyle/>
                    <a:p>
                      <a:pPr lvl="0">
                        <a:buNone/>
                      </a:pPr>
                      <a:r>
                        <a:rPr lang="en-US" sz="1100"/>
                        <a:t>Yes</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txBody>
                  <a:tcPr marL="69204" marR="69204" marT="34602" marB="34602"/>
                </a:tc>
                <a:tc>
                  <a:txBody>
                    <a:bodyPr/>
                    <a:lstStyle/>
                    <a:p>
                      <a:pPr lvl="0">
                        <a:buNone/>
                      </a:pPr>
                      <a:r>
                        <a:rPr lang="en-US" sz="1100"/>
                        <a:t>No vote</a:t>
                      </a:r>
                    </a:p>
                  </a:txBody>
                  <a:tcPr marL="69204" marR="69204" marT="34602" marB="34602"/>
                </a:tc>
                <a:extLst>
                  <a:ext uri="{0D108BD9-81ED-4DB2-BD59-A6C34878D82A}">
                    <a16:rowId xmlns:a16="http://schemas.microsoft.com/office/drawing/2014/main" val="1386802952"/>
                  </a:ext>
                </a:extLst>
              </a:tr>
              <a:tr h="258363">
                <a:tc>
                  <a:txBody>
                    <a:bodyPr/>
                    <a:lstStyle/>
                    <a:p>
                      <a:pPr lvl="0">
                        <a:buNone/>
                      </a:pPr>
                      <a:r>
                        <a:rPr lang="en-US" sz="1100"/>
                        <a:t>Table a motion</a:t>
                      </a:r>
                    </a:p>
                  </a:txBody>
                  <a:tcPr marL="69204" marR="69204" marT="34602" marB="34602"/>
                </a:tc>
                <a:tc>
                  <a:txBody>
                    <a:bodyPr/>
                    <a:lstStyle/>
                    <a:p>
                      <a:pPr lvl="0">
                        <a:buNone/>
                      </a:pPr>
                      <a:r>
                        <a:rPr lang="en-US" sz="1100"/>
                        <a:t>"I move to table..."</a:t>
                      </a:r>
                    </a:p>
                  </a:txBody>
                  <a:tcPr marL="69204" marR="69204" marT="34602" marB="34602"/>
                </a:tc>
                <a:tc>
                  <a:txBody>
                    <a:bodyPr/>
                    <a:lstStyle/>
                    <a:p>
                      <a:pPr lvl="0">
                        <a:buNone/>
                      </a:pPr>
                      <a:r>
                        <a:rPr lang="en-US" sz="1100"/>
                        <a:t>No</a:t>
                      </a:r>
                    </a:p>
                  </a:txBody>
                  <a:tcPr marL="69204" marR="69204" marT="34602" marB="34602"/>
                </a:tc>
                <a:tc>
                  <a:txBody>
                    <a:bodyPr/>
                    <a:lstStyle/>
                    <a:p>
                      <a:pPr lvl="0">
                        <a:buNone/>
                      </a:pPr>
                      <a:r>
                        <a:rPr lang="en-US" sz="1100"/>
                        <a:t>Yes</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txBody>
                  <a:tcPr marL="69204" marR="69204" marT="34602" marB="34602"/>
                </a:tc>
                <a:tc>
                  <a:txBody>
                    <a:bodyPr/>
                    <a:lstStyle/>
                    <a:p>
                      <a:pPr lvl="0" algn="l">
                        <a:lnSpc>
                          <a:spcPct val="100000"/>
                        </a:lnSpc>
                        <a:spcBef>
                          <a:spcPts val="0"/>
                        </a:spcBef>
                        <a:spcAft>
                          <a:spcPts val="0"/>
                        </a:spcAft>
                        <a:buNone/>
                      </a:pPr>
                      <a:r>
                        <a:rPr lang="en-US" sz="1100" b="0" i="0" u="none" strike="noStrike" noProof="0">
                          <a:latin typeface="Calibri"/>
                        </a:rPr>
                        <a:t>No</a:t>
                      </a:r>
                    </a:p>
                  </a:txBody>
                  <a:tcPr marL="69204" marR="69204" marT="34602" marB="34602"/>
                </a:tc>
                <a:tc>
                  <a:txBody>
                    <a:bodyPr/>
                    <a:lstStyle/>
                    <a:p>
                      <a:pPr lvl="0">
                        <a:buNone/>
                      </a:pPr>
                      <a:r>
                        <a:rPr lang="en-US" sz="1100"/>
                        <a:t>Majority</a:t>
                      </a:r>
                    </a:p>
                  </a:txBody>
                  <a:tcPr marL="69204" marR="69204" marT="34602" marB="34602"/>
                </a:tc>
                <a:extLst>
                  <a:ext uri="{0D108BD9-81ED-4DB2-BD59-A6C34878D82A}">
                    <a16:rowId xmlns:a16="http://schemas.microsoft.com/office/drawing/2014/main" val="721008794"/>
                  </a:ext>
                </a:extLst>
              </a:tr>
            </a:tbl>
          </a:graphicData>
        </a:graphic>
      </p:graphicFrame>
    </p:spTree>
    <p:extLst>
      <p:ext uri="{BB962C8B-B14F-4D97-AF65-F5344CB8AC3E}">
        <p14:creationId xmlns:p14="http://schemas.microsoft.com/office/powerpoint/2010/main" val="217001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A34B-27FB-F79B-BDD6-400B7F15B346}"/>
              </a:ext>
            </a:extLst>
          </p:cNvPr>
          <p:cNvSpPr>
            <a:spLocks noGrp="1"/>
          </p:cNvSpPr>
          <p:nvPr>
            <p:ph type="title"/>
          </p:nvPr>
        </p:nvSpPr>
        <p:spPr>
          <a:xfrm>
            <a:off x="1097280" y="286603"/>
            <a:ext cx="10058400" cy="1450757"/>
          </a:xfrm>
        </p:spPr>
        <p:txBody>
          <a:bodyPr/>
          <a:lstStyle/>
          <a:p>
            <a:r>
              <a:rPr lang="en-US" dirty="0"/>
              <a:t>Guidelines</a:t>
            </a:r>
          </a:p>
        </p:txBody>
      </p:sp>
      <p:sp>
        <p:nvSpPr>
          <p:cNvPr id="3" name="Content Placeholder 2">
            <a:extLst>
              <a:ext uri="{FF2B5EF4-FFF2-40B4-BE49-F238E27FC236}">
                <a16:creationId xmlns:a16="http://schemas.microsoft.com/office/drawing/2014/main" id="{CA1C6D3F-CE9B-030F-2639-CDDADD014937}"/>
              </a:ext>
            </a:extLst>
          </p:cNvPr>
          <p:cNvSpPr>
            <a:spLocks noGrp="1"/>
          </p:cNvSpPr>
          <p:nvPr>
            <p:ph idx="1"/>
          </p:nvPr>
        </p:nvSpPr>
        <p:spPr>
          <a:xfrm>
            <a:off x="1097280" y="1845734"/>
            <a:ext cx="10058400" cy="4023360"/>
          </a:xfrm>
        </p:spPr>
        <p:txBody>
          <a:bodyPr vert="horz" lIns="91440" tIns="45720" rIns="91440" bIns="45720" rtlCol="0" anchor="t">
            <a:normAutofit/>
          </a:bodyPr>
          <a:lstStyle/>
          <a:p>
            <a:pPr marL="457200" indent="-457200">
              <a:buFont typeface="+mj-lt"/>
              <a:buAutoNum type="arabicPeriod"/>
            </a:pPr>
            <a:r>
              <a:rPr lang="en-US" dirty="0"/>
              <a:t>Be true to yourself. </a:t>
            </a:r>
          </a:p>
          <a:p>
            <a:pPr marL="457200" indent="-457200">
              <a:buFont typeface="+mj-lt"/>
              <a:buAutoNum type="arabicPeriod"/>
            </a:pPr>
            <a:r>
              <a:rPr lang="en-US" dirty="0"/>
              <a:t>Commit to learning from each other. </a:t>
            </a:r>
          </a:p>
          <a:p>
            <a:pPr marL="457200" indent="-457200">
              <a:buFont typeface="+mj-lt"/>
              <a:buAutoNum type="arabicPeriod"/>
            </a:pPr>
            <a:r>
              <a:rPr lang="en-US" dirty="0"/>
              <a:t>Acknowledge each other’s experiences. </a:t>
            </a:r>
          </a:p>
          <a:p>
            <a:pPr marL="457200" indent="-457200">
              <a:buFont typeface="+mj-lt"/>
              <a:buAutoNum type="arabicPeriod"/>
            </a:pPr>
            <a:r>
              <a:rPr lang="en-US" dirty="0"/>
              <a:t>Trust that others are doing the best they can. </a:t>
            </a:r>
          </a:p>
          <a:p>
            <a:pPr marL="457200" indent="-457200">
              <a:buFont typeface="+mj-lt"/>
              <a:buAutoNum type="arabicPeriod"/>
            </a:pPr>
            <a:r>
              <a:rPr lang="en-US" dirty="0"/>
              <a:t>Challenge the idea and not the person. </a:t>
            </a:r>
          </a:p>
          <a:p>
            <a:pPr marL="457200" indent="-457200">
              <a:buFont typeface="+mj-lt"/>
              <a:buAutoNum type="arabicPeriod"/>
            </a:pPr>
            <a:r>
              <a:rPr lang="en-US" dirty="0"/>
              <a:t>Speak your discomfort. </a:t>
            </a:r>
          </a:p>
          <a:p>
            <a:pPr marL="457200" indent="-457200">
              <a:buFont typeface="+mj-lt"/>
              <a:buAutoNum type="arabicPeriod"/>
            </a:pPr>
            <a:r>
              <a:rPr lang="en-US" dirty="0"/>
              <a:t>Step Up, Step Back. </a:t>
            </a:r>
          </a:p>
        </p:txBody>
      </p:sp>
    </p:spTree>
    <p:extLst>
      <p:ext uri="{BB962C8B-B14F-4D97-AF65-F5344CB8AC3E}">
        <p14:creationId xmlns:p14="http://schemas.microsoft.com/office/powerpoint/2010/main" val="1091271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615F-385B-9F00-4E77-8AE36A47E825}"/>
              </a:ext>
            </a:extLst>
          </p:cNvPr>
          <p:cNvSpPr>
            <a:spLocks noGrp="1"/>
          </p:cNvSpPr>
          <p:nvPr>
            <p:ph type="title"/>
          </p:nvPr>
        </p:nvSpPr>
        <p:spPr>
          <a:xfrm>
            <a:off x="1097280" y="286603"/>
            <a:ext cx="10058400" cy="1450757"/>
          </a:xfrm>
        </p:spPr>
        <p:txBody>
          <a:bodyPr/>
          <a:lstStyle/>
          <a:p>
            <a:r>
              <a:rPr lang="en-US"/>
              <a:t>Points of Order</a:t>
            </a:r>
          </a:p>
        </p:txBody>
      </p:sp>
      <p:sp>
        <p:nvSpPr>
          <p:cNvPr id="3" name="Content Placeholder 2">
            <a:extLst>
              <a:ext uri="{FF2B5EF4-FFF2-40B4-BE49-F238E27FC236}">
                <a16:creationId xmlns:a16="http://schemas.microsoft.com/office/drawing/2014/main" id="{26FB0D40-12BB-80A8-0EB3-4FB24760EEE5}"/>
              </a:ext>
            </a:extLst>
          </p:cNvPr>
          <p:cNvSpPr>
            <a:spLocks noGrp="1"/>
          </p:cNvSpPr>
          <p:nvPr>
            <p:ph idx="1"/>
          </p:nvPr>
        </p:nvSpPr>
        <p:spPr>
          <a:xfrm>
            <a:off x="1097280" y="1845734"/>
            <a:ext cx="10058400" cy="4023360"/>
          </a:xfrm>
        </p:spPr>
        <p:txBody>
          <a:bodyPr vert="horz" lIns="0" tIns="45720" rIns="0" bIns="45720" rtlCol="0" anchor="t">
            <a:normAutofit/>
          </a:bodyPr>
          <a:lstStyle/>
          <a:p>
            <a:r>
              <a:rPr lang="en"/>
              <a:t>If a member thinks there is rule violation they can ask for Point of Order.</a:t>
            </a:r>
            <a:endParaRPr lang="en-US"/>
          </a:p>
          <a:p>
            <a:r>
              <a:rPr lang="en"/>
              <a:t>If they ask for a Point of Order, the Chair may consult with the Parliamentarian on the point of order questions.</a:t>
            </a:r>
            <a:endParaRPr lang="en-US"/>
          </a:p>
          <a:p>
            <a:r>
              <a:rPr lang="en"/>
              <a:t>If no point of order is called and a procedural concern is raised later the action stands since it was not done in a timely manner.</a:t>
            </a:r>
            <a:endParaRPr lang="en-US"/>
          </a:p>
          <a:p>
            <a:endParaRPr lang="en-US"/>
          </a:p>
        </p:txBody>
      </p:sp>
    </p:spTree>
    <p:extLst>
      <p:ext uri="{BB962C8B-B14F-4D97-AF65-F5344CB8AC3E}">
        <p14:creationId xmlns:p14="http://schemas.microsoft.com/office/powerpoint/2010/main" val="366628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8ECD-C5E5-0B87-DDCD-BB80B415AD94}"/>
              </a:ext>
            </a:extLst>
          </p:cNvPr>
          <p:cNvSpPr>
            <a:spLocks noGrp="1"/>
          </p:cNvSpPr>
          <p:nvPr>
            <p:ph type="title"/>
          </p:nvPr>
        </p:nvSpPr>
        <p:spPr>
          <a:xfrm>
            <a:off x="1097280" y="286603"/>
            <a:ext cx="10058400" cy="1450757"/>
          </a:xfrm>
        </p:spPr>
        <p:txBody>
          <a:bodyPr/>
          <a:lstStyle/>
          <a:p>
            <a:r>
              <a:rPr lang="en-US"/>
              <a:t>Importance of Synthesizing</a:t>
            </a:r>
          </a:p>
        </p:txBody>
      </p:sp>
      <p:sp>
        <p:nvSpPr>
          <p:cNvPr id="3" name="Content Placeholder 2">
            <a:extLst>
              <a:ext uri="{FF2B5EF4-FFF2-40B4-BE49-F238E27FC236}">
                <a16:creationId xmlns:a16="http://schemas.microsoft.com/office/drawing/2014/main" id="{F9F68F24-FC4E-1B83-73E6-4230E3CF6FC3}"/>
              </a:ext>
            </a:extLst>
          </p:cNvPr>
          <p:cNvSpPr>
            <a:spLocks noGrp="1"/>
          </p:cNvSpPr>
          <p:nvPr>
            <p:ph idx="1"/>
          </p:nvPr>
        </p:nvSpPr>
        <p:spPr>
          <a:xfrm>
            <a:off x="1097280" y="1845734"/>
            <a:ext cx="10058400" cy="4023360"/>
          </a:xfrm>
        </p:spPr>
        <p:txBody>
          <a:bodyPr vert="horz" lIns="0" tIns="45720" rIns="0" bIns="45720" rtlCol="0" anchor="t">
            <a:normAutofit/>
          </a:bodyPr>
          <a:lstStyle/>
          <a:p>
            <a:r>
              <a:rPr lang="en"/>
              <a:t>At the end of debate, the Chair should summarize/synthesize the debate and the motion before the vote is taken.</a:t>
            </a:r>
            <a:endParaRPr lang="en-US"/>
          </a:p>
          <a:p>
            <a:r>
              <a:rPr lang="en"/>
              <a:t>This grounds the vote and ensures that senators are making an informed vote.</a:t>
            </a:r>
            <a:endParaRPr lang="en-US"/>
          </a:p>
          <a:p>
            <a:r>
              <a:rPr lang="en"/>
              <a:t>May ask for consensus.</a:t>
            </a:r>
            <a:endParaRPr lang="en-US"/>
          </a:p>
        </p:txBody>
      </p:sp>
    </p:spTree>
    <p:extLst>
      <p:ext uri="{BB962C8B-B14F-4D97-AF65-F5344CB8AC3E}">
        <p14:creationId xmlns:p14="http://schemas.microsoft.com/office/powerpoint/2010/main" val="3662974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63C9-FA49-22E5-416F-0AFCB426C8B3}"/>
              </a:ext>
            </a:extLst>
          </p:cNvPr>
          <p:cNvSpPr>
            <a:spLocks noGrp="1"/>
          </p:cNvSpPr>
          <p:nvPr>
            <p:ph type="title"/>
          </p:nvPr>
        </p:nvSpPr>
        <p:spPr>
          <a:xfrm>
            <a:off x="1097280" y="286603"/>
            <a:ext cx="10058400" cy="1450757"/>
          </a:xfrm>
        </p:spPr>
        <p:txBody>
          <a:bodyPr/>
          <a:lstStyle/>
          <a:p>
            <a:r>
              <a:rPr lang="en-US"/>
              <a:t>Professional Development/Resources</a:t>
            </a:r>
          </a:p>
        </p:txBody>
      </p:sp>
      <p:sp>
        <p:nvSpPr>
          <p:cNvPr id="3" name="Content Placeholder 2">
            <a:extLst>
              <a:ext uri="{FF2B5EF4-FFF2-40B4-BE49-F238E27FC236}">
                <a16:creationId xmlns:a16="http://schemas.microsoft.com/office/drawing/2014/main" id="{E3B774E9-87B3-41A4-BE99-15B9D4B0EA0E}"/>
              </a:ext>
            </a:extLst>
          </p:cNvPr>
          <p:cNvSpPr>
            <a:spLocks noGrp="1"/>
          </p:cNvSpPr>
          <p:nvPr>
            <p:ph idx="1"/>
          </p:nvPr>
        </p:nvSpPr>
        <p:spPr>
          <a:xfrm>
            <a:off x="1097280" y="1845734"/>
            <a:ext cx="10058400" cy="4023360"/>
          </a:xfrm>
        </p:spPr>
        <p:txBody>
          <a:bodyPr vert="horz" lIns="0" tIns="45720" rIns="0" bIns="45720" rtlCol="0" anchor="t">
            <a:normAutofit/>
          </a:bodyPr>
          <a:lstStyle/>
          <a:p>
            <a:endParaRPr lang="en-US" dirty="0"/>
          </a:p>
          <a:p>
            <a:r>
              <a:rPr lang="en-US" dirty="0"/>
              <a:t>Open and Public V: A Guide to the Ralph M. Brown Act</a:t>
            </a:r>
          </a:p>
          <a:p>
            <a:r>
              <a:rPr lang="en-US" dirty="0"/>
              <a:t>The Brown Act and Local Academic Senates- ASCCC Faculty Leadership Institute 2020 </a:t>
            </a:r>
          </a:p>
          <a:p>
            <a:r>
              <a:rPr lang="en-US" dirty="0"/>
              <a:t>Webinar/Resources- Governor’s EOs and the Brown Act for Academic Senates During a State of Emergency </a:t>
            </a:r>
          </a:p>
          <a:p>
            <a:r>
              <a:rPr lang="en-US" dirty="0"/>
              <a:t>The Brown Act and your Curriculum Committee -Rostrum Article</a:t>
            </a:r>
          </a:p>
          <a:p>
            <a:r>
              <a:rPr lang="en-US" dirty="0"/>
              <a:t>CA Attorney General Opinion 33-304 (1983)  </a:t>
            </a:r>
          </a:p>
          <a:p>
            <a:r>
              <a:rPr lang="en-US" dirty="0"/>
              <a:t>Brown Act- Relevant Sections (CALCITIES) </a:t>
            </a:r>
          </a:p>
          <a:p>
            <a:r>
              <a:rPr lang="en-US" dirty="0"/>
              <a:t>Brown Act</a:t>
            </a:r>
          </a:p>
          <a:p>
            <a:endParaRPr lang="en-US" dirty="0"/>
          </a:p>
          <a:p>
            <a:endParaRPr lang="en-US" dirty="0"/>
          </a:p>
        </p:txBody>
      </p:sp>
    </p:spTree>
    <p:extLst>
      <p:ext uri="{BB962C8B-B14F-4D97-AF65-F5344CB8AC3E}">
        <p14:creationId xmlns:p14="http://schemas.microsoft.com/office/powerpoint/2010/main" val="185824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Graphic 5" descr="Gavel">
            <a:extLst>
              <a:ext uri="{FF2B5EF4-FFF2-40B4-BE49-F238E27FC236}">
                <a16:creationId xmlns:a16="http://schemas.microsoft.com/office/drawing/2014/main" id="{1F4D20A8-259A-17D4-9A40-7B73BEF3A73D}"/>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912" y="640080"/>
            <a:ext cx="5577840" cy="5577840"/>
          </a:xfrm>
          <a:prstGeom prst="rect">
            <a:avLst/>
          </a:prstGeom>
        </p:spPr>
      </p:pic>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E03814-998A-2030-CA4F-721A54615FB2}"/>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Brown Act</a:t>
            </a:r>
          </a:p>
        </p:txBody>
      </p:sp>
      <p:sp>
        <p:nvSpPr>
          <p:cNvPr id="7" name="Text Placeholder 6">
            <a:extLst>
              <a:ext uri="{FF2B5EF4-FFF2-40B4-BE49-F238E27FC236}">
                <a16:creationId xmlns:a16="http://schemas.microsoft.com/office/drawing/2014/main" id="{DEB8D73C-FC0C-C829-3201-269AD1421D90}"/>
              </a:ext>
            </a:extLst>
          </p:cNvPr>
          <p:cNvSpPr>
            <a:spLocks noGrp="1"/>
          </p:cNvSpPr>
          <p:nvPr>
            <p:ph type="body" idx="1"/>
          </p:nvPr>
        </p:nvSpPr>
        <p:spPr>
          <a:xfrm>
            <a:off x="8096885" y="3578084"/>
            <a:ext cx="3659246" cy="2639835"/>
          </a:xfrm>
        </p:spPr>
        <p:txBody>
          <a:bodyPr vert="horz" lIns="91440" tIns="45720" rIns="91440" bIns="45720" rtlCol="0">
            <a:normAutofit/>
          </a:bodyPr>
          <a:lstStyle/>
          <a:p>
            <a:r>
              <a:rPr lang="en-US" sz="1500" b="0" i="0">
                <a:solidFill>
                  <a:srgbClr val="FFFFFF"/>
                </a:solidFill>
                <a:effectLst/>
              </a:rPr>
              <a:t>California Government Code 54950 et seq.</a:t>
            </a:r>
            <a:endParaRPr lang="en-US" sz="1500">
              <a:solidFill>
                <a:srgbClr val="FFFFFF"/>
              </a:solidFill>
            </a:endParaRPr>
          </a:p>
        </p:txBody>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0980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EE82-C19F-90E1-CD29-DD5F71A73C7E}"/>
              </a:ext>
            </a:extLst>
          </p:cNvPr>
          <p:cNvSpPr>
            <a:spLocks noGrp="1"/>
          </p:cNvSpPr>
          <p:nvPr>
            <p:ph type="title"/>
          </p:nvPr>
        </p:nvSpPr>
        <p:spPr>
          <a:xfrm>
            <a:off x="1097280" y="286603"/>
            <a:ext cx="10058400" cy="1450757"/>
          </a:xfrm>
        </p:spPr>
        <p:txBody>
          <a:bodyPr>
            <a:normAutofit/>
          </a:bodyPr>
          <a:lstStyle/>
          <a:p>
            <a:r>
              <a:rPr lang="en-US"/>
              <a:t>Legislative Bodies</a:t>
            </a:r>
          </a:p>
        </p:txBody>
      </p:sp>
      <p:sp>
        <p:nvSpPr>
          <p:cNvPr id="3" name="Content Placeholder 2">
            <a:extLst>
              <a:ext uri="{FF2B5EF4-FFF2-40B4-BE49-F238E27FC236}">
                <a16:creationId xmlns:a16="http://schemas.microsoft.com/office/drawing/2014/main" id="{747D56E3-4FBC-72A4-51B1-D7514F27E20D}"/>
              </a:ext>
            </a:extLst>
          </p:cNvPr>
          <p:cNvSpPr>
            <a:spLocks noGrp="1"/>
          </p:cNvSpPr>
          <p:nvPr>
            <p:ph idx="1"/>
          </p:nvPr>
        </p:nvSpPr>
        <p:spPr>
          <a:xfrm>
            <a:off x="1097280" y="1845734"/>
            <a:ext cx="10058400" cy="4023360"/>
          </a:xfrm>
        </p:spPr>
        <p:txBody>
          <a:bodyPr vert="horz" lIns="0" tIns="45720" rIns="0" bIns="45720" rtlCol="0" anchor="t">
            <a:normAutofit/>
          </a:bodyPr>
          <a:lstStyle/>
          <a:p>
            <a:r>
              <a:rPr lang="en-US" dirty="0"/>
              <a:t>“All meetings of the legislative body of a local agency shall be open and public, and all persons shall be permitted to attend any meeting of the legislative body of a local agency, except as otherwise provided in this chapter.”             </a:t>
            </a:r>
          </a:p>
          <a:p>
            <a:r>
              <a:rPr lang="en-US" dirty="0"/>
              <a:t>-GC Section 54953(a)</a:t>
            </a:r>
          </a:p>
          <a:p>
            <a:endParaRPr lang="en-US" dirty="0"/>
          </a:p>
        </p:txBody>
      </p:sp>
    </p:spTree>
    <p:extLst>
      <p:ext uri="{BB962C8B-B14F-4D97-AF65-F5344CB8AC3E}">
        <p14:creationId xmlns:p14="http://schemas.microsoft.com/office/powerpoint/2010/main" val="381551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61B9-B9F5-EE17-F62E-19DDF6CDCA35}"/>
              </a:ext>
            </a:extLst>
          </p:cNvPr>
          <p:cNvSpPr>
            <a:spLocks noGrp="1"/>
          </p:cNvSpPr>
          <p:nvPr>
            <p:ph type="title"/>
          </p:nvPr>
        </p:nvSpPr>
        <p:spPr>
          <a:xfrm>
            <a:off x="1097280" y="286603"/>
            <a:ext cx="10058400" cy="1450757"/>
          </a:xfrm>
        </p:spPr>
        <p:txBody>
          <a:bodyPr/>
          <a:lstStyle/>
          <a:p>
            <a:r>
              <a:rPr lang="en-US" dirty="0"/>
              <a:t>"Governing Bodies"</a:t>
            </a:r>
          </a:p>
        </p:txBody>
      </p:sp>
      <p:sp>
        <p:nvSpPr>
          <p:cNvPr id="3" name="Content Placeholder 2">
            <a:extLst>
              <a:ext uri="{FF2B5EF4-FFF2-40B4-BE49-F238E27FC236}">
                <a16:creationId xmlns:a16="http://schemas.microsoft.com/office/drawing/2014/main" id="{C9116078-7A3A-C644-51FE-D4D10D68DF6A}"/>
              </a:ext>
            </a:extLst>
          </p:cNvPr>
          <p:cNvSpPr>
            <a:spLocks noGrp="1"/>
          </p:cNvSpPr>
          <p:nvPr>
            <p:ph idx="1"/>
          </p:nvPr>
        </p:nvSpPr>
        <p:spPr>
          <a:xfrm>
            <a:off x="1097280" y="1845734"/>
            <a:ext cx="10058400" cy="4023360"/>
          </a:xfrm>
        </p:spPr>
        <p:txBody>
          <a:bodyPr vert="horz" lIns="0" tIns="45720" rIns="0" bIns="45720" rtlCol="0" anchor="t">
            <a:normAutofit/>
          </a:bodyPr>
          <a:lstStyle/>
          <a:p>
            <a:r>
              <a:rPr lang="en-US" dirty="0"/>
              <a:t>•The governing body of a local agency or any other local body created by state or federal statute is subject to the Brown Act.  </a:t>
            </a:r>
            <a:endParaRPr lang="en-US"/>
          </a:p>
          <a:p>
            <a:endParaRPr lang="en-US" dirty="0"/>
          </a:p>
          <a:p>
            <a:r>
              <a:rPr lang="en-US"/>
              <a:t>•Education Code 70902:  “Every community college district shall be under the control of </a:t>
            </a:r>
            <a:r>
              <a:rPr lang="en-US" dirty="0"/>
              <a:t>a board of trustees…”</a:t>
            </a:r>
            <a:endParaRPr lang="en-US"/>
          </a:p>
          <a:p>
            <a:r>
              <a:rPr lang="en-US" dirty="0"/>
              <a:t>•Education Code 72674:  Community College Foundation Boards are subject to the Brown Act</a:t>
            </a:r>
          </a:p>
          <a:p>
            <a:endParaRPr lang="en-US" dirty="0"/>
          </a:p>
          <a:p>
            <a:r>
              <a:rPr lang="en-US" dirty="0"/>
              <a:t>•Bottom Line:  If created by statute, the local body is covered by the Brown Act</a:t>
            </a:r>
            <a:endParaRPr lang="en-US"/>
          </a:p>
        </p:txBody>
      </p:sp>
    </p:spTree>
    <p:extLst>
      <p:ext uri="{BB962C8B-B14F-4D97-AF65-F5344CB8AC3E}">
        <p14:creationId xmlns:p14="http://schemas.microsoft.com/office/powerpoint/2010/main" val="96531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1097280" y="286603"/>
            <a:ext cx="10058400" cy="1450757"/>
          </a:xfrm>
          <a:noFill/>
          <a:ln>
            <a:noFill/>
          </a:ln>
        </p:spPr>
        <p:txBody>
          <a:bodyPr spcFirstLastPara="1" wrap="square" lIns="121900" tIns="60933" rIns="121900" bIns="60933" anchor="ctr" anchorCtr="0">
            <a:noAutofit/>
          </a:bodyPr>
          <a:lstStyle/>
          <a:p>
            <a:r>
              <a:rPr lang="en-US" dirty="0">
                <a:sym typeface="Calibri"/>
              </a:rPr>
              <a:t>What About Our Academic Senates? </a:t>
            </a:r>
          </a:p>
        </p:txBody>
      </p:sp>
      <p:sp>
        <p:nvSpPr>
          <p:cNvPr id="78" name="Google Shape;78;p14"/>
          <p:cNvSpPr txBox="1">
            <a:spLocks noGrp="1"/>
          </p:cNvSpPr>
          <p:nvPr>
            <p:ph idx="1"/>
          </p:nvPr>
        </p:nvSpPr>
        <p:spPr>
          <a:xfrm>
            <a:off x="1097280" y="1845734"/>
            <a:ext cx="10058400" cy="4023360"/>
          </a:xfrm>
          <a:noFill/>
          <a:ln>
            <a:noFill/>
          </a:ln>
        </p:spPr>
        <p:txBody>
          <a:bodyPr spcFirstLastPara="1" wrap="square" lIns="121900" tIns="60933" rIns="121900" bIns="60933" anchor="t" anchorCtr="0">
            <a:normAutofit/>
          </a:bodyPr>
          <a:lstStyle/>
          <a:p>
            <a:r>
              <a:rPr lang="en-US" dirty="0">
                <a:sym typeface="Calibri"/>
              </a:rPr>
              <a:t>Board Policy 3412, Section 2.3:  The Board of Trustees recognizes the District Academic Senate…for the purpose of making recommendations on developing district-wide educational policies and procedures in accordance with this Policy. The primary responsibility of the District Academic Senate is to make recommendations to the Board of Trustees, or designee, with respect to academic and professional matters. </a:t>
            </a:r>
            <a:endParaRPr lang="en-US" dirty="0"/>
          </a:p>
          <a:p>
            <a:endParaRPr lang="en-US" dirty="0"/>
          </a:p>
          <a:p>
            <a:r>
              <a:rPr lang="en-US" dirty="0">
                <a:sym typeface="Calibri"/>
              </a:rPr>
              <a:t>P-3412, Section 2.2: College Academic Senates </a:t>
            </a:r>
            <a:endParaRPr lang="en-US" dirty="0"/>
          </a:p>
          <a:p>
            <a:r>
              <a:rPr lang="en-US" dirty="0">
                <a:sym typeface="Calibri"/>
              </a:rPr>
              <a:t>By definition the DAS and College Academic Senates are advisory bodies to the Los Rios board of trustees</a:t>
            </a:r>
            <a:endParaRPr lang="en-US" dirty="0"/>
          </a:p>
          <a:p>
            <a:pPr lvl="1"/>
            <a:endParaRPr lang="en-US" dirty="0"/>
          </a:p>
        </p:txBody>
      </p:sp>
    </p:spTree>
    <p:extLst>
      <p:ext uri="{BB962C8B-B14F-4D97-AF65-F5344CB8AC3E}">
        <p14:creationId xmlns:p14="http://schemas.microsoft.com/office/powerpoint/2010/main" val="413782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38E4-A2F0-FBEB-055E-EEE1832EBA83}"/>
              </a:ext>
            </a:extLst>
          </p:cNvPr>
          <p:cNvSpPr>
            <a:spLocks noGrp="1"/>
          </p:cNvSpPr>
          <p:nvPr>
            <p:ph type="title"/>
          </p:nvPr>
        </p:nvSpPr>
        <p:spPr>
          <a:xfrm>
            <a:off x="1097280" y="286603"/>
            <a:ext cx="10058400" cy="1450757"/>
          </a:xfrm>
        </p:spPr>
        <p:txBody>
          <a:bodyPr/>
          <a:lstStyle/>
          <a:p>
            <a:r>
              <a:rPr lang="en-US" dirty="0"/>
              <a:t>More about Academic Senates</a:t>
            </a:r>
          </a:p>
        </p:txBody>
      </p:sp>
      <p:sp>
        <p:nvSpPr>
          <p:cNvPr id="3" name="Content Placeholder 2">
            <a:extLst>
              <a:ext uri="{FF2B5EF4-FFF2-40B4-BE49-F238E27FC236}">
                <a16:creationId xmlns:a16="http://schemas.microsoft.com/office/drawing/2014/main" id="{86FCD639-AB24-A71D-CB0E-7AD44FB1BB11}"/>
              </a:ext>
            </a:extLst>
          </p:cNvPr>
          <p:cNvSpPr>
            <a:spLocks noGrp="1"/>
          </p:cNvSpPr>
          <p:nvPr>
            <p:ph idx="1"/>
          </p:nvPr>
        </p:nvSpPr>
        <p:spPr>
          <a:xfrm>
            <a:off x="1097280" y="1845734"/>
            <a:ext cx="10058400" cy="4023360"/>
          </a:xfrm>
        </p:spPr>
        <p:txBody>
          <a:bodyPr vert="horz" lIns="0" tIns="45720" rIns="0" bIns="45720" rtlCol="0" anchor="t">
            <a:normAutofit/>
          </a:bodyPr>
          <a:lstStyle/>
          <a:p>
            <a:r>
              <a:rPr lang="en-US" dirty="0"/>
              <a:t>•Title 5, section 53202 establishes the procedures for the formation of an academic senate</a:t>
            </a:r>
          </a:p>
          <a:p>
            <a:r>
              <a:rPr lang="en-US" dirty="0"/>
              <a:t>•The steps include a vote of the faculty, plus certain actions by the district board after the faculty vote (recognition of the senate, authorization for faculty to establish structures and procedures, etc.)</a:t>
            </a:r>
          </a:p>
          <a:p>
            <a:r>
              <a:rPr lang="en-US" dirty="0"/>
              <a:t>•“The legally mandated joint action to be taken by the faculty of a community college and a district board in establishing an academic senate constitutes the requisite “formal action” contemplated by [the Brown Act].”                                                                                                              </a:t>
            </a:r>
          </a:p>
          <a:p>
            <a:r>
              <a:rPr lang="en-US" dirty="0"/>
              <a:t>- Attorney General Opinion No. 83-304 (1983)</a:t>
            </a:r>
          </a:p>
          <a:p>
            <a:endParaRPr lang="en-US" dirty="0"/>
          </a:p>
        </p:txBody>
      </p:sp>
    </p:spTree>
    <p:extLst>
      <p:ext uri="{BB962C8B-B14F-4D97-AF65-F5344CB8AC3E}">
        <p14:creationId xmlns:p14="http://schemas.microsoft.com/office/powerpoint/2010/main" val="298453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1DCB-81A1-0231-1971-AAFFDEB48B99}"/>
              </a:ext>
            </a:extLst>
          </p:cNvPr>
          <p:cNvSpPr>
            <a:spLocks noGrp="1"/>
          </p:cNvSpPr>
          <p:nvPr>
            <p:ph type="title"/>
          </p:nvPr>
        </p:nvSpPr>
        <p:spPr>
          <a:xfrm>
            <a:off x="1097280" y="286603"/>
            <a:ext cx="10058400" cy="1450757"/>
          </a:xfrm>
        </p:spPr>
        <p:txBody>
          <a:bodyPr>
            <a:normAutofit/>
          </a:bodyPr>
          <a:lstStyle/>
          <a:p>
            <a:r>
              <a:rPr lang="en-US" dirty="0"/>
              <a:t>Meetings</a:t>
            </a:r>
          </a:p>
        </p:txBody>
      </p:sp>
      <p:sp>
        <p:nvSpPr>
          <p:cNvPr id="3" name="Content Placeholder 2">
            <a:extLst>
              <a:ext uri="{FF2B5EF4-FFF2-40B4-BE49-F238E27FC236}">
                <a16:creationId xmlns:a16="http://schemas.microsoft.com/office/drawing/2014/main" id="{BC4FF520-A504-1C55-99B1-C9C2F1B4AC9E}"/>
              </a:ext>
            </a:extLst>
          </p:cNvPr>
          <p:cNvSpPr>
            <a:spLocks noGrp="1"/>
          </p:cNvSpPr>
          <p:nvPr>
            <p:ph idx="1"/>
          </p:nvPr>
        </p:nvSpPr>
        <p:spPr>
          <a:xfrm>
            <a:off x="1097279" y="1845734"/>
            <a:ext cx="6454987" cy="4023360"/>
          </a:xfrm>
        </p:spPr>
        <p:txBody>
          <a:bodyPr vert="horz" lIns="0" tIns="45720" rIns="0" bIns="45720" rtlCol="0">
            <a:normAutofit/>
          </a:bodyPr>
          <a:lstStyle/>
          <a:p>
            <a:r>
              <a:rPr lang="en-US" dirty="0"/>
              <a:t>“All meetings of the legislative body of a local agency shall be open and public, and all persons shall be permitted to attend any meeting of the legislative body of a local agency, except as otherwise provided in this chapter.”</a:t>
            </a:r>
          </a:p>
          <a:p>
            <a:r>
              <a:rPr lang="en-US" dirty="0"/>
              <a:t>-GC Section 54953(a)</a:t>
            </a:r>
          </a:p>
          <a:p>
            <a:endParaRPr lang="en-US" dirty="0"/>
          </a:p>
        </p:txBody>
      </p:sp>
      <p:pic>
        <p:nvPicPr>
          <p:cNvPr id="7" name="Graphic 6" descr="Meeting">
            <a:extLst>
              <a:ext uri="{FF2B5EF4-FFF2-40B4-BE49-F238E27FC236}">
                <a16:creationId xmlns:a16="http://schemas.microsoft.com/office/drawing/2014/main" id="{DE5FE85D-9475-7D3E-8A41-AA77FBCCDC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259818087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2532</Words>
  <Application>Microsoft Office PowerPoint</Application>
  <PresentationFormat>Widescreen</PresentationFormat>
  <Paragraphs>317</Paragraphs>
  <Slides>32</Slides>
  <Notes>3</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Calibri</vt:lpstr>
      <vt:lpstr>Calibri Light</vt:lpstr>
      <vt:lpstr>Retrospect</vt:lpstr>
      <vt:lpstr>Academic Senate Orientation</vt:lpstr>
      <vt:lpstr>Guidelines for Dialogue</vt:lpstr>
      <vt:lpstr>Guidelines</vt:lpstr>
      <vt:lpstr>Brown Act</vt:lpstr>
      <vt:lpstr>Legislative Bodies</vt:lpstr>
      <vt:lpstr>"Governing Bodies"</vt:lpstr>
      <vt:lpstr>What About Our Academic Senates? </vt:lpstr>
      <vt:lpstr>More about Academic Senates</vt:lpstr>
      <vt:lpstr>Meetings</vt:lpstr>
      <vt:lpstr>What is a “Meeting?” </vt:lpstr>
      <vt:lpstr>Serial Meetings </vt:lpstr>
      <vt:lpstr>Meetings – Exceptions to the Rule</vt:lpstr>
      <vt:lpstr>Brown Act Requirements: Effective Notice for Regular Meetings</vt:lpstr>
      <vt:lpstr>Effective Notice for Special Meetings</vt:lpstr>
      <vt:lpstr>Emergency Meetings</vt:lpstr>
      <vt:lpstr>Brown Act: Teleconferencing</vt:lpstr>
      <vt:lpstr>Agendas: Regular Meetings</vt:lpstr>
      <vt:lpstr>Agendas: Special Meetings</vt:lpstr>
      <vt:lpstr>Public Comments</vt:lpstr>
      <vt:lpstr>Closed Sessions</vt:lpstr>
      <vt:lpstr>Public Deliberations</vt:lpstr>
      <vt:lpstr>Robert's Rules</vt:lpstr>
      <vt:lpstr>Purpose/Principles of Parliamentary Procedure</vt:lpstr>
      <vt:lpstr>Role of the Chair</vt:lpstr>
      <vt:lpstr>Processes for Handling Motions</vt:lpstr>
      <vt:lpstr>General Rules of Debate</vt:lpstr>
      <vt:lpstr>General Rules of Debate (cont.)</vt:lpstr>
      <vt:lpstr>Common Motions</vt:lpstr>
      <vt:lpstr>Common Motions (cont’d)</vt:lpstr>
      <vt:lpstr>Points of Order</vt:lpstr>
      <vt:lpstr>Importance of Synthesizing</vt:lpstr>
      <vt:lpstr>Professional Development/Resources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Orientation</dc:title>
  <dc:creator>Rebecka Zepeda</dc:creator>
  <cp:lastModifiedBy>Rebecka Zepeda</cp:lastModifiedBy>
  <cp:revision>104</cp:revision>
  <dcterms:created xsi:type="dcterms:W3CDTF">2023-08-23T21:58:02Z</dcterms:created>
  <dcterms:modified xsi:type="dcterms:W3CDTF">2025-09-03T21:55:22Z</dcterms:modified>
</cp:coreProperties>
</file>