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92" r:id="rId3"/>
    <p:sldId id="291" r:id="rId4"/>
    <p:sldId id="288" r:id="rId5"/>
    <p:sldId id="297" r:id="rId6"/>
    <p:sldId id="289" r:id="rId7"/>
    <p:sldId id="312" r:id="rId8"/>
    <p:sldId id="300" r:id="rId9"/>
    <p:sldId id="303" r:id="rId10"/>
    <p:sldId id="31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782123531536722E-2"/>
          <c:y val="1.4143564632471094E-2"/>
          <c:w val="0.95734918951395986"/>
          <c:h val="0.881358293161392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FTES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Sheet1!$A$3:$A$10</c:f>
              <c:strCache>
                <c:ptCount val="8"/>
                <c:pt idx="0">
                  <c:v>Summer, 2017</c:v>
                </c:pt>
                <c:pt idx="1">
                  <c:v>Fall, 2017</c:v>
                </c:pt>
                <c:pt idx="2">
                  <c:v>Spring, 2018</c:v>
                </c:pt>
                <c:pt idx="3">
                  <c:v>Summer, 2018</c:v>
                </c:pt>
                <c:pt idx="4">
                  <c:v>Fall, 2018</c:v>
                </c:pt>
                <c:pt idx="5">
                  <c:v>Spring, 2019</c:v>
                </c:pt>
                <c:pt idx="6">
                  <c:v>Summer, 2019</c:v>
                </c:pt>
                <c:pt idx="7">
                  <c:v>Fall, 2019</c:v>
                </c:pt>
              </c:strCache>
            </c:strRef>
          </c:cat>
          <c:val>
            <c:numRef>
              <c:f>Sheet1!$B$3:$B$10</c:f>
              <c:numCache>
                <c:formatCode>General</c:formatCode>
                <c:ptCount val="8"/>
                <c:pt idx="0">
                  <c:v>8</c:v>
                </c:pt>
                <c:pt idx="1">
                  <c:v>79</c:v>
                </c:pt>
                <c:pt idx="2">
                  <c:v>129</c:v>
                </c:pt>
                <c:pt idx="3">
                  <c:v>128</c:v>
                </c:pt>
                <c:pt idx="4">
                  <c:v>208</c:v>
                </c:pt>
                <c:pt idx="5">
                  <c:v>169</c:v>
                </c:pt>
                <c:pt idx="6">
                  <c:v>78</c:v>
                </c:pt>
                <c:pt idx="7">
                  <c:v>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6F-43EF-AB68-6D8E09B2EF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Sections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Sheet1!$A$3:$A$10</c:f>
              <c:strCache>
                <c:ptCount val="8"/>
                <c:pt idx="0">
                  <c:v>Summer, 2017</c:v>
                </c:pt>
                <c:pt idx="1">
                  <c:v>Fall, 2017</c:v>
                </c:pt>
                <c:pt idx="2">
                  <c:v>Spring, 2018</c:v>
                </c:pt>
                <c:pt idx="3">
                  <c:v>Summer, 2018</c:v>
                </c:pt>
                <c:pt idx="4">
                  <c:v>Fall, 2018</c:v>
                </c:pt>
                <c:pt idx="5">
                  <c:v>Spring, 2019</c:v>
                </c:pt>
                <c:pt idx="6">
                  <c:v>Summer, 2019</c:v>
                </c:pt>
                <c:pt idx="7">
                  <c:v>Fall, 2019</c:v>
                </c:pt>
              </c:strCache>
            </c:strRef>
          </c:cat>
          <c:val>
            <c:numRef>
              <c:f>Sheet1!$C$3:$C$10</c:f>
              <c:numCache>
                <c:formatCode>General</c:formatCode>
                <c:ptCount val="8"/>
                <c:pt idx="0">
                  <c:v>4</c:v>
                </c:pt>
                <c:pt idx="1">
                  <c:v>24</c:v>
                </c:pt>
                <c:pt idx="2">
                  <c:v>50</c:v>
                </c:pt>
                <c:pt idx="3">
                  <c:v>61</c:v>
                </c:pt>
                <c:pt idx="4">
                  <c:v>91</c:v>
                </c:pt>
                <c:pt idx="5">
                  <c:v>79</c:v>
                </c:pt>
                <c:pt idx="6">
                  <c:v>34</c:v>
                </c:pt>
                <c:pt idx="7">
                  <c:v>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6F-43EF-AB68-6D8E09B2EF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6490000"/>
        <c:axId val="596486720"/>
      </c:barChart>
      <c:catAx>
        <c:axId val="596490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6486720"/>
        <c:crosses val="autoZero"/>
        <c:auto val="1"/>
        <c:lblAlgn val="ctr"/>
        <c:lblOffset val="100"/>
        <c:noMultiLvlLbl val="0"/>
      </c:catAx>
      <c:valAx>
        <c:axId val="596486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6490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7.7965415094817331E-2"/>
          <c:y val="4.3010752688172046E-2"/>
          <c:w val="0.22884936408672388"/>
          <c:h val="0.139584534855344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E7DA-79CD-499A-866A-D1EF23F68B3D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9CAE-AE54-4A2A-AD76-707A09C4250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07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E7DA-79CD-499A-866A-D1EF23F68B3D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9CAE-AE54-4A2A-AD76-707A09C42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68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E7DA-79CD-499A-866A-D1EF23F68B3D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9CAE-AE54-4A2A-AD76-707A09C42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50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E7DA-79CD-499A-866A-D1EF23F68B3D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9CAE-AE54-4A2A-AD76-707A09C42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40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E7DA-79CD-499A-866A-D1EF23F68B3D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9CAE-AE54-4A2A-AD76-707A09C4250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518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E7DA-79CD-499A-866A-D1EF23F68B3D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9CAE-AE54-4A2A-AD76-707A09C42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42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E7DA-79CD-499A-866A-D1EF23F68B3D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9CAE-AE54-4A2A-AD76-707A09C42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05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E7DA-79CD-499A-866A-D1EF23F68B3D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9CAE-AE54-4A2A-AD76-707A09C42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39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E7DA-79CD-499A-866A-D1EF23F68B3D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9CAE-AE54-4A2A-AD76-707A09C42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95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6CFE7DA-79CD-499A-866A-D1EF23F68B3D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A29CAE-AE54-4A2A-AD76-707A09C42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170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E7DA-79CD-499A-866A-D1EF23F68B3D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9CAE-AE54-4A2A-AD76-707A09C42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535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6CFE7DA-79CD-499A-866A-D1EF23F68B3D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5A29CAE-AE54-4A2A-AD76-707A09C4250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808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Subtitle 2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+mn-lt"/>
              </a:rPr>
              <a:t>Academic Senate</a:t>
            </a:r>
          </a:p>
          <a:p>
            <a:r>
              <a:rPr lang="en-US" dirty="0" smtClean="0">
                <a:latin typeface="+mn-lt"/>
              </a:rPr>
              <a:t>Jason Stratton &amp; Jessica </a:t>
            </a:r>
            <a:r>
              <a:rPr lang="en-US" dirty="0" err="1" smtClean="0">
                <a:latin typeface="+mn-lt"/>
              </a:rPr>
              <a:t>wojtysiak</a:t>
            </a:r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September 11, </a:t>
            </a:r>
            <a:r>
              <a:rPr lang="en-US" dirty="0">
                <a:latin typeface="+mn-lt"/>
              </a:rPr>
              <a:t>2019</a:t>
            </a:r>
          </a:p>
          <a:p>
            <a:endParaRPr lang="en-US" dirty="0"/>
          </a:p>
        </p:txBody>
      </p:sp>
      <p:pic>
        <p:nvPicPr>
          <p:cNvPr id="4" name="Content Placeholder 1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58" y="2219533"/>
            <a:ext cx="6669475" cy="2105579"/>
          </a:xfrm>
        </p:spPr>
      </p:pic>
    </p:spTree>
    <p:extLst>
      <p:ext uri="{BB962C8B-B14F-4D97-AF65-F5344CB8AC3E}">
        <p14:creationId xmlns:p14="http://schemas.microsoft.com/office/powerpoint/2010/main" val="162669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68C21D0-E473-4822-976E-2A142825DF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022C4D8-970B-4A32-B0BD-AAC4366E77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41F4C4C-B5CB-4E95-8A7D-C738E7FFD0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285BEB9-3CB6-46CB-B6A0-CDD92A029B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84D158-A58A-4B42-94E2-8199E20BE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00" y="639097"/>
            <a:ext cx="4813072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>
                <a:solidFill>
                  <a:schemeClr val="tx1">
                    <a:lumMod val="85000"/>
                    <a:lumOff val="15000"/>
                  </a:schemeClr>
                </a:solidFill>
              </a:rPr>
              <a:t>Any Questions?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2A09FF6-D306-48F0-9FE2-6D393DF96B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3057906" cy="34082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Content Placeholder 15">
            <a:extLst>
              <a:ext uri="{FF2B5EF4-FFF2-40B4-BE49-F238E27FC236}">
                <a16:creationId xmlns:a16="http://schemas.microsoft.com/office/drawing/2014/main" id="{AA8727A2-2C3E-4194-98FE-2235F5432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36" y="1586163"/>
            <a:ext cx="2784700" cy="879378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DED57576-8269-466E-A42E-1DE1501F02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061" y="321733"/>
            <a:ext cx="2583939" cy="1955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0BBB3B9-2872-417A-99B2-A5EA624C40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879167"/>
            <a:ext cx="3057906" cy="21355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36">
            <a:extLst>
              <a:ext uri="{FF2B5EF4-FFF2-40B4-BE49-F238E27FC236}">
                <a16:creationId xmlns:a16="http://schemas.microsoft.com/office/drawing/2014/main" id="{E1504502-BFFC-4464-9222-5ABB8497D4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28588" y="2451014"/>
            <a:ext cx="2567411" cy="3532765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5CD5AA-2DAA-4143-8418-908070C900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769" r="2" b="2"/>
          <a:stretch/>
        </p:blipFill>
        <p:spPr>
          <a:xfrm>
            <a:off x="3720341" y="2601842"/>
            <a:ext cx="2183903" cy="3231109"/>
          </a:xfrm>
          <a:prstGeom prst="rect">
            <a:avLst/>
          </a:prstGeom>
        </p:spPr>
      </p:pic>
      <p:cxnSp>
        <p:nvCxnSpPr>
          <p:cNvPr id="47" name="Straight Connector 38">
            <a:extLst>
              <a:ext uri="{FF2B5EF4-FFF2-40B4-BE49-F238E27FC236}">
                <a16:creationId xmlns:a16="http://schemas.microsoft.com/office/drawing/2014/main" id="{4A91EBED-DA9A-44E5-A3F0-E824D67601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0">
            <a:extLst>
              <a:ext uri="{FF2B5EF4-FFF2-40B4-BE49-F238E27FC236}">
                <a16:creationId xmlns:a16="http://schemas.microsoft.com/office/drawing/2014/main" id="{7A72A22E-6CD3-4831-8890-094D853159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Rectangle 42">
            <a:extLst>
              <a:ext uri="{FF2B5EF4-FFF2-40B4-BE49-F238E27FC236}">
                <a16:creationId xmlns:a16="http://schemas.microsoft.com/office/drawing/2014/main" id="{119804EE-B943-4AA9-8005-4F9743DAA6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57632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5359400"/>
            <a:ext cx="12192000" cy="67468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dirty="0"/>
              <a:t>Fall 2019: </a:t>
            </a:r>
            <a:r>
              <a:rPr lang="en-US" dirty="0" smtClean="0"/>
              <a:t>3,055 Census Enrollment</a:t>
            </a:r>
            <a:endParaRPr lang="en-US" dirty="0"/>
          </a:p>
        </p:txBody>
      </p:sp>
      <p:graphicFrame>
        <p:nvGraphicFramePr>
          <p:cNvPr id="6" name="Content Placeholder 8">
            <a:extLst>
              <a:ext uri="{FF2B5EF4-FFF2-40B4-BE49-F238E27FC236}">
                <a16:creationId xmlns:a16="http://schemas.microsoft.com/office/drawing/2014/main" id="{1A33F534-BEB0-4C09-8EEB-45B25909E62E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13638577"/>
              </p:ext>
            </p:extLst>
          </p:nvPr>
        </p:nvGraphicFramePr>
        <p:xfrm>
          <a:off x="342900" y="127000"/>
          <a:ext cx="11849100" cy="5019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8837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DF7C36B-2A95-4DB1-A402-5367DFD511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CA75FA-F681-4B5D-93C7-49F3DDA1D8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34E074C-27C4-4E38-B099-012123B754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78" y="516835"/>
            <a:ext cx="3100136" cy="21038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 smtClean="0"/>
              <a:t>Started </a:t>
            </a:r>
            <a:r>
              <a:rPr lang="en-US" sz="3600" dirty="0"/>
              <a:t>at River Run (Fall, 2019)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A0A5CF6-407C-4691-8122-49DF69D002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0927" y="2633962"/>
            <a:ext cx="27432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92371" y="2736574"/>
            <a:ext cx="3084844" cy="3366047"/>
          </a:xfrm>
        </p:spPr>
        <p:txBody>
          <a:bodyPr vert="horz" lIns="0" tIns="45720" rIns="0" bIns="45720" rtlCol="0">
            <a:normAutofit/>
          </a:bodyPr>
          <a:lstStyle/>
          <a:p>
            <a:endParaRPr lang="en-US" dirty="0"/>
          </a:p>
          <a:p>
            <a:r>
              <a:rPr lang="en-US" dirty="0"/>
              <a:t>11000 River Run Blvd #200, Bakersfield, CA 93311</a:t>
            </a:r>
          </a:p>
          <a:p>
            <a:r>
              <a:rPr lang="en-US" dirty="0"/>
              <a:t>(Corner of Buena Vista &amp; Stockdale Hwy- FPU Building)</a:t>
            </a:r>
          </a:p>
          <a:p>
            <a:endParaRPr lang="en-US" sz="1500" dirty="0"/>
          </a:p>
          <a:p>
            <a:endParaRPr lang="en-US" sz="15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5450"/>
          <a:stretch/>
        </p:blipFill>
        <p:spPr>
          <a:xfrm>
            <a:off x="4075043" y="10"/>
            <a:ext cx="811127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23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9D4C5DF-74B1-4E1A-B932-9C6E9B01F0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E69831-807B-400A-A7FD-B15B382E51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6A13B9F-3B18-4D69-804D-6B412ABFD5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EFE6387-6101-43A2-81DF-6226D999CA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A373AA1-6241-47A0-89B0-429B15E225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197" y="5120640"/>
            <a:ext cx="100584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New Site Progress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0698"/>
          <a:stretch/>
        </p:blipFill>
        <p:spPr>
          <a:xfrm>
            <a:off x="20" y="10"/>
            <a:ext cx="7977495" cy="4744794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5" r="20551"/>
          <a:stretch/>
        </p:blipFill>
        <p:spPr>
          <a:xfrm>
            <a:off x="8138382" y="1965"/>
            <a:ext cx="4053618" cy="474778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F1AD7B1-F7FC-46C8-9DF7-E99DDF9707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07921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9D4C5DF-74B1-4E1A-B932-9C6E9B01F0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E69831-807B-400A-A7FD-B15B382E51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6A13B9F-3B18-4D69-804D-6B412ABFD5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EFE6387-6101-43A2-81DF-6226D999CA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A373AA1-6241-47A0-89B0-429B15E225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197" y="5120640"/>
            <a:ext cx="100584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New Site Progress</a:t>
            </a:r>
          </a:p>
        </p:txBody>
      </p:sp>
      <p:pic>
        <p:nvPicPr>
          <p:cNvPr id="28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0698"/>
          <a:stretch/>
        </p:blipFill>
        <p:spPr>
          <a:xfrm>
            <a:off x="20" y="10"/>
            <a:ext cx="7977495" cy="4744794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4" r="15432"/>
          <a:stretch/>
        </p:blipFill>
        <p:spPr>
          <a:xfrm>
            <a:off x="8138382" y="1965"/>
            <a:ext cx="4053618" cy="474778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F1AD7B1-F7FC-46C8-9DF7-E99DDF9707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28980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Mid-Semester Move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October 18 Target</a:t>
            </a: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5" b="231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51598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the Word Out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Email to Faculty</a:t>
            </a:r>
          </a:p>
          <a:p>
            <a:r>
              <a:rPr lang="en-US" sz="3200" dirty="0" smtClean="0"/>
              <a:t>Flex Week Session</a:t>
            </a:r>
          </a:p>
          <a:p>
            <a:r>
              <a:rPr lang="en-US" sz="3200" dirty="0"/>
              <a:t>FCDC, College Council, Academic Senate </a:t>
            </a:r>
          </a:p>
          <a:p>
            <a:r>
              <a:rPr lang="en-US" sz="3200" dirty="0" smtClean="0"/>
              <a:t>Handing out Flyers in October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19528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9D4C5DF-74B1-4E1A-B932-9C6E9B01F0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E69831-807B-400A-A7FD-B15B382E51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6A13B9F-3B18-4D69-804D-6B412ABFD5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EFE6387-6101-43A2-81DF-6226D999CA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A373AA1-6241-47A0-89B0-429B15E225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984" y="5120640"/>
            <a:ext cx="10409613" cy="143658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Future Plans: University Center CSU-B Colocation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Complete degrees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FF355E25-814B-4E52-87FF-DAD045ABFE1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2"/>
          <a:stretch/>
        </p:blipFill>
        <p:spPr>
          <a:xfrm>
            <a:off x="20" y="10"/>
            <a:ext cx="7977495" cy="4744794"/>
          </a:xfrm>
          <a:prstGeom prst="rect">
            <a:avLst/>
          </a:prstGeom>
        </p:spPr>
      </p:pic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DBD4BD4C-3DA7-40E5-BA09-56686A4C6A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" b="10881"/>
          <a:stretch/>
        </p:blipFill>
        <p:spPr>
          <a:xfrm>
            <a:off x="8138382" y="1965"/>
            <a:ext cx="4053618" cy="474778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F1AD7B1-F7FC-46C8-9DF7-E99DDF9707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35160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BCSW Taskforce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85422" y="2129426"/>
            <a:ext cx="4750457" cy="3739668"/>
          </a:xfrm>
        </p:spPr>
        <p:txBody>
          <a:bodyPr>
            <a:normAutofit/>
          </a:bodyPr>
          <a:lstStyle/>
          <a:p>
            <a:r>
              <a:rPr lang="en-US" sz="2800" dirty="0"/>
              <a:t>Academic Senate Call for Faculty Members in Fall, 2019</a:t>
            </a:r>
          </a:p>
          <a:p>
            <a:endParaRPr lang="en-US" sz="2800" dirty="0"/>
          </a:p>
          <a:p>
            <a:r>
              <a:rPr lang="en-US" sz="2800" dirty="0"/>
              <a:t>Co-Chairs: Jessica W. &amp; Jason Stratton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217919" y="1845735"/>
            <a:ext cx="5634111" cy="446714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7 Subcommittees:</a:t>
            </a:r>
          </a:p>
          <a:p>
            <a:pPr marL="0" indent="0">
              <a:buNone/>
            </a:pPr>
            <a:r>
              <a:rPr lang="en-US" sz="2400" dirty="0"/>
              <a:t>Library Services</a:t>
            </a:r>
          </a:p>
          <a:p>
            <a:pPr marL="0" indent="0">
              <a:buNone/>
            </a:pPr>
            <a:r>
              <a:rPr lang="en-US" sz="2400" dirty="0"/>
              <a:t>IT/Tech Support</a:t>
            </a:r>
          </a:p>
          <a:p>
            <a:pPr marL="0" indent="0">
              <a:buNone/>
            </a:pPr>
            <a:r>
              <a:rPr lang="en-US" sz="2400" dirty="0"/>
              <a:t>Enrollment/Admissions</a:t>
            </a:r>
          </a:p>
          <a:p>
            <a:pPr marL="0" indent="0">
              <a:buNone/>
            </a:pPr>
            <a:r>
              <a:rPr lang="en-US" sz="2400" dirty="0"/>
              <a:t>Student Services &amp; Activities</a:t>
            </a:r>
          </a:p>
          <a:p>
            <a:pPr marL="0" indent="0">
              <a:buNone/>
            </a:pPr>
            <a:r>
              <a:rPr lang="en-US" sz="2400" dirty="0"/>
              <a:t>Parking &amp; Security</a:t>
            </a:r>
          </a:p>
          <a:p>
            <a:pPr marL="0" indent="0">
              <a:buNone/>
            </a:pPr>
            <a:r>
              <a:rPr lang="en-US" sz="2400" dirty="0"/>
              <a:t>Honors Program</a:t>
            </a:r>
          </a:p>
          <a:p>
            <a:pPr marL="0" indent="0">
              <a:buNone/>
            </a:pPr>
            <a:r>
              <a:rPr lang="en-US" sz="2400" dirty="0"/>
              <a:t>Workload/Union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54051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3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B40D2B"/>
      </a:accent1>
      <a:accent2>
        <a:srgbClr val="B40D2B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130</Words>
  <Application>Microsoft Office PowerPoint</Application>
  <PresentationFormat>Widescreen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Calibri</vt:lpstr>
      <vt:lpstr>Calibri Light</vt:lpstr>
      <vt:lpstr>Retrospect</vt:lpstr>
      <vt:lpstr>PowerPoint Presentation</vt:lpstr>
      <vt:lpstr>Fall 2019: 3,055 Census Enrollment</vt:lpstr>
      <vt:lpstr>Started at River Run (Fall, 2019)</vt:lpstr>
      <vt:lpstr>New Site Progress</vt:lpstr>
      <vt:lpstr>New Site Progress</vt:lpstr>
      <vt:lpstr>Mid-Semester Move</vt:lpstr>
      <vt:lpstr>Getting the Word Out</vt:lpstr>
      <vt:lpstr>Future Plans: University Center CSU-B Colocation Complete degrees</vt:lpstr>
      <vt:lpstr>BCSW Taskforce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Wojtysiak</dc:creator>
  <cp:lastModifiedBy>Jessica Wojtysiak</cp:lastModifiedBy>
  <cp:revision>6</cp:revision>
  <dcterms:created xsi:type="dcterms:W3CDTF">2019-08-15T05:43:43Z</dcterms:created>
  <dcterms:modified xsi:type="dcterms:W3CDTF">2019-09-11T15:10:44Z</dcterms:modified>
</cp:coreProperties>
</file>